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88" Type="http://schemas.openxmlformats.org/officeDocument/2006/relationships/slide" Target="slides/slide84.xml"/><Relationship Id="rId43" Type="http://schemas.openxmlformats.org/officeDocument/2006/relationships/slide" Target="slides/slide39.xml"/><Relationship Id="rId87" Type="http://schemas.openxmlformats.org/officeDocument/2006/relationships/slide" Target="slides/slide83.xml"/><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95" Type="http://schemas.openxmlformats.org/officeDocument/2006/relationships/slide" Target="slides/slide91.xml"/><Relationship Id="rId50" Type="http://schemas.openxmlformats.org/officeDocument/2006/relationships/slide" Target="slides/slide46.xml"/><Relationship Id="rId94" Type="http://schemas.openxmlformats.org/officeDocument/2006/relationships/slide" Target="slides/slide90.xml"/><Relationship Id="rId53" Type="http://schemas.openxmlformats.org/officeDocument/2006/relationships/slide" Target="slides/slide49.xml"/><Relationship Id="rId52" Type="http://schemas.openxmlformats.org/officeDocument/2006/relationships/slide" Target="slides/slide48.xml"/><Relationship Id="rId96" Type="http://schemas.openxmlformats.org/officeDocument/2006/relationships/slide" Target="slides/slide92.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 name="Shape 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 name="Shape 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2" name="Shape 4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8" name="Shape 5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4" name="Shape 5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0" name="Shape 5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6" name="Shape 5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0" name="Shape 5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6" name="Shape 5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2" name="Shape 6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Shape 6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9" name="Shape 6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5" name="Shape 6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3786738"/>
            <a:ext cx="7772400" cy="1046400"/>
          </a:xfrm>
          <a:prstGeom prst="rect">
            <a:avLst/>
          </a:prstGeom>
          <a:noFill/>
          <a:ln>
            <a:noFill/>
          </a:ln>
        </p:spPr>
        <p:txBody>
          <a:bodyPr anchorCtr="0" anchor="t" bIns="91425" lIns="91425" rIns="91425" wrap="square" tIns="91425"/>
          <a:lstStyle>
            <a:lvl1pPr lvl="0"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1pPr>
            <a:lvl2pPr lvl="1"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2pPr>
            <a:lvl3pPr lvl="2"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3pPr>
            <a:lvl4pPr lvl="3"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4pPr>
            <a:lvl5pPr lvl="4"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5pPr>
            <a:lvl6pPr lvl="5"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6pPr>
            <a:lvl7pPr lvl="6"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7pPr>
            <a:lvl8pPr lvl="7"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8pPr>
            <a:lvl9pPr lvl="8"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9pPr>
          </a:lstStyle>
          <a:p/>
        </p:txBody>
      </p:sp>
      <p:sp>
        <p:nvSpPr>
          <p:cNvPr id="10" name="Shape 10"/>
          <p:cNvSpPr txBox="1"/>
          <p:nvPr>
            <p:ph type="ctrTitle"/>
          </p:nvPr>
        </p:nvSpPr>
        <p:spPr>
          <a:xfrm>
            <a:off x="685800" y="2111123"/>
            <a:ext cx="7772400" cy="1546500"/>
          </a:xfrm>
          <a:prstGeom prst="rect">
            <a:avLst/>
          </a:prstGeom>
          <a:noFill/>
          <a:ln>
            <a:noFill/>
          </a:ln>
        </p:spPr>
        <p:txBody>
          <a:bodyPr anchorCtr="0" anchor="b" bIns="91425" lIns="91425" rIns="91425" wrap="square" tIns="91425"/>
          <a:lstStyle>
            <a:lvl1pPr lvl="0"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1pPr>
            <a:lvl2pPr lvl="1"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2pPr>
            <a:lvl3pPr lvl="2"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3pPr>
            <a:lvl4pPr lvl="3"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4pPr>
            <a:lvl5pPr lvl="4"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5pPr>
            <a:lvl6pPr lvl="5"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6pPr>
            <a:lvl7pPr lvl="6"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7pPr>
            <a:lvl8pPr lvl="7"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8pPr>
            <a:lvl9pPr lvl="8"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13" name="Shape 13"/>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16" name="Shape 16"/>
          <p:cNvSpPr txBox="1"/>
          <p:nvPr>
            <p:ph idx="1" type="body"/>
          </p:nvPr>
        </p:nvSpPr>
        <p:spPr>
          <a:xfrm>
            <a:off x="457200" y="1600200"/>
            <a:ext cx="3994500" cy="49677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17" name="Shape 17"/>
          <p:cNvSpPr txBox="1"/>
          <p:nvPr>
            <p:ph idx="2" type="body"/>
          </p:nvPr>
        </p:nvSpPr>
        <p:spPr>
          <a:xfrm>
            <a:off x="4692274" y="1600200"/>
            <a:ext cx="3994500" cy="49677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5875079"/>
            <a:ext cx="8229600" cy="692700"/>
          </a:xfrm>
          <a:prstGeom prst="rect">
            <a:avLst/>
          </a:prstGeom>
          <a:noFill/>
          <a:ln>
            <a:noFill/>
          </a:ln>
        </p:spPr>
        <p:txBody>
          <a:bodyPr anchorCtr="0" anchor="t" bIns="91425" lIns="91425" rIns="91425" wrap="square" tIns="91425"/>
          <a:lstStyle>
            <a:lvl1pPr lvl="0" rtl="0" algn="ctr">
              <a:lnSpc>
                <a:spcPct val="100000"/>
              </a:lnSpc>
              <a:spcBef>
                <a:spcPts val="0"/>
              </a:spcBef>
              <a:spcAft>
                <a:spcPts val="0"/>
              </a:spcAft>
              <a:buClr>
                <a:schemeClr val="lt1"/>
              </a:buClr>
              <a:buSzPct val="100000"/>
              <a:buFont typeface="Arial"/>
              <a:buChar char="●"/>
              <a:defRPr sz="1800">
                <a:solidFill>
                  <a:schemeClr val="lt1"/>
                </a:solidFill>
              </a:defRPr>
            </a:lvl1pPr>
            <a:lvl2pPr lvl="1" rtl="0" algn="ctr">
              <a:lnSpc>
                <a:spcPct val="100000"/>
              </a:lnSpc>
              <a:spcBef>
                <a:spcPts val="0"/>
              </a:spcBef>
              <a:spcAft>
                <a:spcPts val="0"/>
              </a:spcAft>
              <a:buClr>
                <a:schemeClr val="lt1"/>
              </a:buClr>
              <a:buSzPct val="100000"/>
              <a:buFont typeface="Courier New"/>
              <a:buChar char="o"/>
              <a:defRPr sz="1800">
                <a:solidFill>
                  <a:schemeClr val="lt1"/>
                </a:solidFill>
              </a:defRPr>
            </a:lvl2pPr>
            <a:lvl3pPr lvl="2" rtl="0" algn="ctr">
              <a:lnSpc>
                <a:spcPct val="100000"/>
              </a:lnSpc>
              <a:spcBef>
                <a:spcPts val="0"/>
              </a:spcBef>
              <a:spcAft>
                <a:spcPts val="0"/>
              </a:spcAft>
              <a:buClr>
                <a:schemeClr val="lt1"/>
              </a:buClr>
              <a:buSzPct val="100000"/>
              <a:buFont typeface="Wingdings"/>
              <a:buChar char="§"/>
              <a:defRPr sz="1800">
                <a:solidFill>
                  <a:schemeClr val="lt1"/>
                </a:solidFill>
              </a:defRPr>
            </a:lvl3pPr>
            <a:lvl4pPr lvl="3" rtl="0" algn="ctr">
              <a:lnSpc>
                <a:spcPct val="100000"/>
              </a:lnSpc>
              <a:spcBef>
                <a:spcPts val="0"/>
              </a:spcBef>
              <a:spcAft>
                <a:spcPts val="0"/>
              </a:spcAft>
              <a:buClr>
                <a:schemeClr val="lt1"/>
              </a:buClr>
              <a:buSzPct val="100000"/>
              <a:buFont typeface="Arial"/>
              <a:buChar char="●"/>
              <a:defRPr sz="1800">
                <a:solidFill>
                  <a:schemeClr val="lt1"/>
                </a:solidFill>
              </a:defRPr>
            </a:lvl4pPr>
            <a:lvl5pPr lvl="4" rtl="0" algn="ctr">
              <a:lnSpc>
                <a:spcPct val="100000"/>
              </a:lnSpc>
              <a:spcBef>
                <a:spcPts val="0"/>
              </a:spcBef>
              <a:spcAft>
                <a:spcPts val="0"/>
              </a:spcAft>
              <a:buClr>
                <a:schemeClr val="lt1"/>
              </a:buClr>
              <a:buSzPct val="100000"/>
              <a:buFont typeface="Courier New"/>
              <a:buChar char="o"/>
              <a:defRPr sz="1800">
                <a:solidFill>
                  <a:schemeClr val="lt1"/>
                </a:solidFill>
              </a:defRPr>
            </a:lvl5pPr>
            <a:lvl6pPr lvl="5" rtl="0" algn="ctr">
              <a:lnSpc>
                <a:spcPct val="100000"/>
              </a:lnSpc>
              <a:spcBef>
                <a:spcPts val="0"/>
              </a:spcBef>
              <a:spcAft>
                <a:spcPts val="0"/>
              </a:spcAft>
              <a:buClr>
                <a:schemeClr val="lt1"/>
              </a:buClr>
              <a:buSzPct val="100000"/>
              <a:buFont typeface="Wingdings"/>
              <a:buChar char="§"/>
              <a:defRPr sz="1800">
                <a:solidFill>
                  <a:schemeClr val="lt1"/>
                </a:solidFill>
              </a:defRPr>
            </a:lvl6pPr>
            <a:lvl7pPr lvl="6" rtl="0" algn="ctr">
              <a:lnSpc>
                <a:spcPct val="100000"/>
              </a:lnSpc>
              <a:spcBef>
                <a:spcPts val="0"/>
              </a:spcBef>
              <a:spcAft>
                <a:spcPts val="0"/>
              </a:spcAft>
              <a:buClr>
                <a:schemeClr val="lt1"/>
              </a:buClr>
              <a:buSzPct val="100000"/>
              <a:buFont typeface="Arial"/>
              <a:buChar char="●"/>
              <a:defRPr sz="1800">
                <a:solidFill>
                  <a:schemeClr val="lt1"/>
                </a:solidFill>
              </a:defRPr>
            </a:lvl7pPr>
            <a:lvl8pPr lvl="7" rtl="0" algn="ctr">
              <a:lnSpc>
                <a:spcPct val="100000"/>
              </a:lnSpc>
              <a:spcBef>
                <a:spcPts val="0"/>
              </a:spcBef>
              <a:spcAft>
                <a:spcPts val="0"/>
              </a:spcAft>
              <a:buClr>
                <a:schemeClr val="lt1"/>
              </a:buClr>
              <a:buSzPct val="100000"/>
              <a:buFont typeface="Courier New"/>
              <a:buChar char="o"/>
              <a:defRPr sz="1800">
                <a:solidFill>
                  <a:schemeClr val="lt1"/>
                </a:solidFill>
              </a:defRPr>
            </a:lvl8pPr>
            <a:lvl9pPr lvl="8" rtl="0" algn="ctr">
              <a:lnSpc>
                <a:spcPct val="100000"/>
              </a:lnSpc>
              <a:spcBef>
                <a:spcPts val="0"/>
              </a:spcBef>
              <a:spcAft>
                <a:spcPts val="0"/>
              </a:spcAft>
              <a:buClr>
                <a:schemeClr val="lt1"/>
              </a:buClr>
              <a:buSzPct val="100000"/>
              <a:buFont typeface="Wingdings"/>
              <a:buChar char="§"/>
              <a:defRPr sz="18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rtl="0" algn="l">
              <a:spcBef>
                <a:spcPts val="600"/>
              </a:spcBef>
              <a:buClr>
                <a:schemeClr val="lt1"/>
              </a:buClr>
              <a:buSzPct val="100000"/>
              <a:buFont typeface="Arial"/>
              <a:buChar char="●"/>
              <a:defRPr b="0" i="0" sz="3000" u="none" cap="none" strike="noStrike">
                <a:solidFill>
                  <a:schemeClr val="lt1"/>
                </a:solidFill>
                <a:latin typeface="Arial"/>
                <a:ea typeface="Arial"/>
                <a:cs typeface="Arial"/>
                <a:sym typeface="Arial"/>
              </a:defRPr>
            </a:lvl1pPr>
            <a:lvl2pPr lvl="1" rtl="0" algn="l">
              <a:spcBef>
                <a:spcPts val="480"/>
              </a:spcBef>
              <a:buClr>
                <a:schemeClr val="lt1"/>
              </a:buClr>
              <a:buSzPct val="100000"/>
              <a:buFont typeface="Courier New"/>
              <a:buChar char="o"/>
              <a:defRPr b="0" i="0" sz="2400" u="none" cap="none" strike="noStrike">
                <a:solidFill>
                  <a:schemeClr val="lt1"/>
                </a:solidFill>
                <a:latin typeface="Arial"/>
                <a:ea typeface="Arial"/>
                <a:cs typeface="Arial"/>
                <a:sym typeface="Arial"/>
              </a:defRPr>
            </a:lvl2pPr>
            <a:lvl3pPr lvl="2" rtl="0" algn="l">
              <a:spcBef>
                <a:spcPts val="480"/>
              </a:spcBef>
              <a:buClr>
                <a:schemeClr val="lt1"/>
              </a:buClr>
              <a:buSzPct val="100000"/>
              <a:buFont typeface="Wingdings"/>
              <a:buChar char="§"/>
              <a:defRPr b="0" i="0" sz="2400" u="none" cap="none" strike="noStrike">
                <a:solidFill>
                  <a:schemeClr val="lt1"/>
                </a:solidFill>
                <a:latin typeface="Arial"/>
                <a:ea typeface="Arial"/>
                <a:cs typeface="Arial"/>
                <a:sym typeface="Arial"/>
              </a:defRPr>
            </a:lvl3pPr>
            <a:lvl4pPr lvl="3" rtl="0" algn="l">
              <a:spcBef>
                <a:spcPts val="360"/>
              </a:spcBef>
              <a:buClr>
                <a:schemeClr val="lt1"/>
              </a:buClr>
              <a:buSzPct val="100000"/>
              <a:buFont typeface="Arial"/>
              <a:buChar char="●"/>
              <a:defRPr b="0" i="0" sz="1800" u="none" cap="none" strike="noStrike">
                <a:solidFill>
                  <a:schemeClr val="lt1"/>
                </a:solidFill>
                <a:latin typeface="Arial"/>
                <a:ea typeface="Arial"/>
                <a:cs typeface="Arial"/>
                <a:sym typeface="Arial"/>
              </a:defRPr>
            </a:lvl4pPr>
            <a:lvl5pPr lvl="4" rtl="0" algn="l">
              <a:spcBef>
                <a:spcPts val="360"/>
              </a:spcBef>
              <a:buClr>
                <a:schemeClr val="lt1"/>
              </a:buClr>
              <a:buSzPct val="100000"/>
              <a:buFont typeface="Courier New"/>
              <a:buChar char="o"/>
              <a:defRPr b="0" i="0" sz="1800" u="none" cap="none" strike="noStrike">
                <a:solidFill>
                  <a:schemeClr val="lt1"/>
                </a:solidFill>
                <a:latin typeface="Arial"/>
                <a:ea typeface="Arial"/>
                <a:cs typeface="Arial"/>
                <a:sym typeface="Arial"/>
              </a:defRPr>
            </a:lvl5pPr>
            <a:lvl6pPr lvl="5" rtl="0" algn="l">
              <a:spcBef>
                <a:spcPts val="360"/>
              </a:spcBef>
              <a:buClr>
                <a:schemeClr val="lt1"/>
              </a:buClr>
              <a:buSzPct val="100000"/>
              <a:buFont typeface="Wingdings"/>
              <a:buChar char="§"/>
              <a:defRPr b="0" i="0" sz="1800" u="none" cap="none" strike="noStrike">
                <a:solidFill>
                  <a:schemeClr val="lt1"/>
                </a:solidFill>
                <a:latin typeface="Arial"/>
                <a:ea typeface="Arial"/>
                <a:cs typeface="Arial"/>
                <a:sym typeface="Arial"/>
              </a:defRPr>
            </a:lvl6pPr>
            <a:lvl7pPr lvl="6" rtl="0" algn="l">
              <a:spcBef>
                <a:spcPts val="360"/>
              </a:spcBef>
              <a:buClr>
                <a:schemeClr val="lt1"/>
              </a:buClr>
              <a:buSzPct val="100000"/>
              <a:buFont typeface="Arial"/>
              <a:buChar char="●"/>
              <a:defRPr b="0" i="0" sz="1800" u="none" cap="none" strike="noStrike">
                <a:solidFill>
                  <a:schemeClr val="lt1"/>
                </a:solidFill>
                <a:latin typeface="Arial"/>
                <a:ea typeface="Arial"/>
                <a:cs typeface="Arial"/>
                <a:sym typeface="Arial"/>
              </a:defRPr>
            </a:lvl7pPr>
            <a:lvl8pPr lvl="7" rtl="0" algn="l">
              <a:spcBef>
                <a:spcPts val="360"/>
              </a:spcBef>
              <a:buClr>
                <a:schemeClr val="lt1"/>
              </a:buClr>
              <a:buSzPct val="100000"/>
              <a:buFont typeface="Courier New"/>
              <a:buChar char="o"/>
              <a:defRPr b="0" i="0" sz="1800" u="none" cap="none" strike="noStrike">
                <a:solidFill>
                  <a:schemeClr val="lt1"/>
                </a:solidFill>
                <a:latin typeface="Arial"/>
                <a:ea typeface="Arial"/>
                <a:cs typeface="Arial"/>
                <a:sym typeface="Arial"/>
              </a:defRPr>
            </a:lvl8pPr>
            <a:lvl9pPr lvl="8" rtl="0" algn="l">
              <a:spcBef>
                <a:spcPts val="360"/>
              </a:spcBef>
              <a:buClr>
                <a:schemeClr val="lt1"/>
              </a:buClr>
              <a:buSzPct val="100000"/>
              <a:buFont typeface="Wingdings"/>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hyperlink" Target="http://www.forbes.com/2010/10/06/iran-nuclear-computer-technology-security-stuxnet-worm.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hyperlink" Target="http://www.defense.gov/pubs/pdfs/2010_CMPR_Final.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hyperlink" Target="http://www.nytimes.com/2011/10/18/world/africa/cyber-warfare-against-libya-was-debated-by-us.html?_r=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hyperlink" Target="http://privacy-pc.com/articles/ssl-and-the-future-of-authenticity-comodo-hack-and-secure-protocol-components.html" TargetMode="External"/><Relationship Id="rId5" Type="http://schemas.openxmlformats.org/officeDocument/2006/relationships/hyperlink" Target="http://www.f-secure.com/weblog/archives/00002228.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hyperlink" Target="http://www.reuters.com/article/2011/11/16/us-usa-defense-cybersecurity-idUSTRE7AF02Y20111116"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hyperlink" Target="http://en.wikipedia.org/wiki/Honker_Union" TargetMode="External"/><Relationship Id="rId5"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hyperlink" Target="http://www.foxnews.com/world/2013/01/31/new-york-times-say-its-computer-networks-were-repeatedly-hacked-by-chines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jpg"/><Relationship Id="rId4" Type="http://schemas.openxmlformats.org/officeDocument/2006/relationships/hyperlink" Target="http://www.youtube.com/watch?v=kw--zLJT3ak"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hyperlink" Target="http://english.alarabiya.net/articles/2012/07/25/228349.html" TargetMode="External"/><Relationship Id="rId5"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jpg"/><Relationship Id="rId4"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jpg"/><Relationship Id="rId4" Type="http://schemas.openxmlformats.org/officeDocument/2006/relationships/hyperlink" Target="http://intelreport.mandiant.com/Mandiant_APT1_Report.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 Id="rId4" Type="http://schemas.openxmlformats.org/officeDocument/2006/relationships/hyperlink" Target="http://intelreport.mandiant.com/Mandiant_APT1_Report.pdf" TargetMode="External"/><Relationship Id="rId5" Type="http://schemas.openxmlformats.org/officeDocument/2006/relationships/hyperlink" Target="http://intelreport.mandiant.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jpg"/><Relationship Id="rId4"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jpg"/><Relationship Id="rId4" Type="http://schemas.openxmlformats.org/officeDocument/2006/relationships/hyperlink" Target="http://threatpost.com/en_us/blogs/china-publicly-claims-be-victim-us-cyberattacks-02281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jpg"/><Relationship Id="rId4" Type="http://schemas.openxmlformats.org/officeDocument/2006/relationships/hyperlink" Target="http://globalpublicsquare.blogs.cnn.com/2013/02/27/hayden-chinese-cyber-theft-on-unprecedented-scal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jpg"/><Relationship Id="rId4" Type="http://schemas.openxmlformats.org/officeDocument/2006/relationships/hyperlink" Target="http://globalpublicsquare.blogs.cnn.com/2013/02/27/hayden-chinese-cyber-theft-on-unprecedented-scal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jpg"/><Relationship Id="rId4" Type="http://schemas.openxmlformats.org/officeDocument/2006/relationships/hyperlink" Target="http://www.huffingtonpost.com/huff-wires/20130219/china-hacking" TargetMode="External"/><Relationship Id="rId5"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jpg"/><Relationship Id="rId4" Type="http://schemas.openxmlformats.org/officeDocument/2006/relationships/hyperlink" Target="http://www.forbes.com/sites/andygreenberg/2012/03/21/meet-the-hackers-who-sell-spies-the-tools-to-crack-your-pc-and-get-paid-six-figure-fee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jpg"/><Relationship Id="rId4" Type="http://schemas.openxmlformats.org/officeDocument/2006/relationships/hyperlink" Target="http://www.forbes.com/sites/andygreenberg/2012/03/21/meet-the-hackers-who-sell-spies-the-tools-to-crack-your-pc-and-get-paid-six-figure-fee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jpg"/><Relationship Id="rId4" Type="http://schemas.openxmlformats.org/officeDocument/2006/relationships/hyperlink" Target="http://thenextweb.com/microsoft/2012/11/01/security-firm-vupen-claims-to-have-hacked-windows-8-and-ie10/"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jpg"/><Relationship Id="rId4" Type="http://schemas.openxmlformats.org/officeDocument/2006/relationships/hyperlink" Target="http://www.symantec.com/connect/blogs/stuxnet-using-three-additional-zero-day-vulnerabilities" TargetMode="External"/><Relationship Id="rId5" Type="http://schemas.openxmlformats.org/officeDocument/2006/relationships/image" Target="../media/image1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jpg"/><Relationship Id="rId4" Type="http://schemas.openxmlformats.org/officeDocument/2006/relationships/hyperlink" Target="http://www.symantec.com/security_response/writeup.jsp?docid=2010-071400-3123-99" TargetMode="External"/><Relationship Id="rId5" Type="http://schemas.openxmlformats.org/officeDocument/2006/relationships/hyperlink" Target="http://www.symantec.com/connect/blogs/stuxnet-05-missing-link" TargetMode="External"/><Relationship Id="rId6" Type="http://schemas.openxmlformats.org/officeDocument/2006/relationships/hyperlink" Target="http://www.symantec.com/connect/blogs/stuxnet-05-how-it-evolv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jpg"/><Relationship Id="rId4" Type="http://schemas.openxmlformats.org/officeDocument/2006/relationships/image" Target="../media/image13.jpg"/><Relationship Id="rId5" Type="http://schemas.openxmlformats.org/officeDocument/2006/relationships/image" Target="../media/image9.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jpg"/><Relationship Id="rId4" Type="http://schemas.openxmlformats.org/officeDocument/2006/relationships/hyperlink" Target="http://www.spiegel.de/international/business/the-secret-ways-of-little-known-chinese-telecoms-giant-huawei-a-875297.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jpg"/><Relationship Id="rId4" Type="http://schemas.openxmlformats.org/officeDocument/2006/relationships/hyperlink" Target="http://www.youtube.com/watch?v=QTzp8BE-5cY&amp;list=PLeUGLKUYzh_jQVMEoUTZWWg4ntwZW4Uh3"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jpg"/><Relationship Id="rId4" Type="http://schemas.openxmlformats.org/officeDocument/2006/relationships/image" Target="../media/image10.jpg"/><Relationship Id="rId5" Type="http://schemas.openxmlformats.org/officeDocument/2006/relationships/image" Target="../media/image20.jpg"/><Relationship Id="rId6" Type="http://schemas.openxmlformats.org/officeDocument/2006/relationships/image" Target="../media/image1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 Id="rId4" Type="http://schemas.openxmlformats.org/officeDocument/2006/relationships/image" Target="../media/image21.jpg"/><Relationship Id="rId5" Type="http://schemas.openxmlformats.org/officeDocument/2006/relationships/hyperlink" Target="http://www.jgsullivan.com/wp-content/uploads/2012/02/internet-of-things.jpg"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jpg"/><Relationship Id="rId4" Type="http://schemas.openxmlformats.org/officeDocument/2006/relationships/image" Target="../media/image19.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jpg"/><Relationship Id="rId4" Type="http://schemas.openxmlformats.org/officeDocument/2006/relationships/hyperlink" Target="http://www.youtube.com/watch?feature=player_embedded&amp;v=lIKmP9bW5IA&amp;list=PLeUGLKUYzh_jQVMEoUTZWWg4ntwZW4Uh3#!"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jpg"/><Relationship Id="rId4"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jpg"/><Relationship Id="rId4"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jp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jpg"/><Relationship Id="rId4" Type="http://schemas.openxmlformats.org/officeDocument/2006/relationships/hyperlink" Target="http://www.scientificamerican.com/article.cfm?id=a-tiny-city-built-to-be-destroyed-b-2013-01"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jpg"/><Relationship Id="rId4" Type="http://schemas.openxmlformats.org/officeDocument/2006/relationships/hyperlink" Target="http://cnsnews.com/news/article/chinese-hackers-stole-plans-americas-new-joint-strike-fighter-plane-says-investigations"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jpg"/><Relationship Id="rId4" Type="http://schemas.openxmlformats.org/officeDocument/2006/relationships/hyperlink" Target="http://www.telegraph.co.uk/news/worldnews/asia/afghanistan/7917955/Wikileaks-Afghanistan-Taliban-hunting-down-informant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jpg"/><Relationship Id="rId4" Type="http://schemas.openxmlformats.org/officeDocument/2006/relationships/hyperlink" Target="http://torrentfreak.com/vpn-services-that-take-your-anonymity-seriously-2013-edition-130302/"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jpg"/><Relationship Id="rId4" Type="http://schemas.openxmlformats.org/officeDocument/2006/relationships/image" Target="../media/image1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4.jpg"/><Relationship Id="rId4" Type="http://schemas.openxmlformats.org/officeDocument/2006/relationships/hyperlink" Target="http://en.wikipedia.org/wiki/Convention_on_Cybercrime"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4.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hyperlink" Target="http://en.wikipedia.org/wiki/Farewell_Dossier"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4.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4.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4.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4.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4.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4.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4.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4.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4.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4.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4.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4.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4.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18.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4.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 name="Shape 26"/>
        <p:cNvGrpSpPr/>
        <p:nvPr/>
      </p:nvGrpSpPr>
      <p:grpSpPr>
        <a:xfrm>
          <a:off x="0" y="0"/>
          <a:ext cx="0" cy="0"/>
          <a:chOff x="0" y="0"/>
          <a:chExt cx="0" cy="0"/>
        </a:xfrm>
      </p:grpSpPr>
      <p:pic>
        <p:nvPicPr>
          <p:cNvPr id="27" name="Shape 27"/>
          <p:cNvPicPr preferRelativeResize="0"/>
          <p:nvPr/>
        </p:nvPicPr>
        <p:blipFill>
          <a:blip r:embed="rId4">
            <a:alphaModFix/>
          </a:blip>
          <a:stretch>
            <a:fillRect/>
          </a:stretch>
        </p:blipFill>
        <p:spPr>
          <a:xfrm>
            <a:off x="-1428362" y="0"/>
            <a:ext cx="12153124" cy="6835903"/>
          </a:xfrm>
          <a:prstGeom prst="rect">
            <a:avLst/>
          </a:prstGeom>
          <a:noFill/>
          <a:ln>
            <a:noFill/>
          </a:ln>
        </p:spPr>
      </p:pic>
      <p:sp>
        <p:nvSpPr>
          <p:cNvPr id="28" name="Shape 28"/>
          <p:cNvSpPr txBox="1"/>
          <p:nvPr>
            <p:ph type="ctrTitle"/>
          </p:nvPr>
        </p:nvSpPr>
        <p:spPr>
          <a:xfrm>
            <a:off x="533400" y="891923"/>
            <a:ext cx="7772400" cy="1546500"/>
          </a:xfrm>
          <a:prstGeom prst="rect">
            <a:avLst/>
          </a:prstGeom>
        </p:spPr>
        <p:txBody>
          <a:bodyPr anchorCtr="0" anchor="b" bIns="91425" lIns="91425" rIns="91425" wrap="square" tIns="91425">
            <a:noAutofit/>
          </a:bodyPr>
          <a:lstStyle/>
          <a:p>
            <a:pPr lvl="0">
              <a:spcBef>
                <a:spcPts val="0"/>
              </a:spcBef>
              <a:buNone/>
            </a:pPr>
            <a:r>
              <a:rPr lang="en" sz="3600">
                <a:solidFill>
                  <a:srgbClr val="4A86E8"/>
                </a:solidFill>
                <a:latin typeface="Consolas"/>
                <a:ea typeface="Consolas"/>
                <a:cs typeface="Consolas"/>
                <a:sym typeface="Consolas"/>
              </a:rPr>
              <a:t>Cyber Warfare</a:t>
            </a:r>
          </a:p>
        </p:txBody>
      </p:sp>
      <p:sp>
        <p:nvSpPr>
          <p:cNvPr id="29" name="Shape 29"/>
          <p:cNvSpPr txBox="1"/>
          <p:nvPr>
            <p:ph idx="1" type="subTitle"/>
          </p:nvPr>
        </p:nvSpPr>
        <p:spPr>
          <a:xfrm>
            <a:off x="685800" y="5315863"/>
            <a:ext cx="7772400" cy="1046400"/>
          </a:xfrm>
          <a:prstGeom prst="rect">
            <a:avLst/>
          </a:prstGeom>
        </p:spPr>
        <p:txBody>
          <a:bodyPr anchorCtr="0" anchor="t" bIns="91425" lIns="91425" rIns="91425" wrap="square" tIns="91425">
            <a:noAutofit/>
          </a:bodyPr>
          <a:lstStyle/>
          <a:p>
            <a:pPr lvl="0" rtl="0">
              <a:lnSpc>
                <a:spcPct val="115000"/>
              </a:lnSpc>
              <a:spcBef>
                <a:spcPts val="0"/>
              </a:spcBef>
              <a:buNone/>
            </a:pPr>
            <a:r>
              <a:rPr lang="en" sz="1800">
                <a:solidFill>
                  <a:srgbClr val="000000"/>
                </a:solidFill>
              </a:rPr>
              <a:t>CIS 4930 / CIS 5930</a:t>
            </a:r>
          </a:p>
          <a:p>
            <a:pPr lvl="0" rtl="0">
              <a:lnSpc>
                <a:spcPct val="115000"/>
              </a:lnSpc>
              <a:spcBef>
                <a:spcPts val="0"/>
              </a:spcBef>
              <a:buNone/>
            </a:pPr>
            <a:r>
              <a:rPr lang="en" sz="1800">
                <a:solidFill>
                  <a:srgbClr val="000000"/>
                </a:solidFill>
              </a:rPr>
              <a:t>Offensive Security</a:t>
            </a:r>
          </a:p>
          <a:p>
            <a:pPr lvl="0" rtl="0">
              <a:lnSpc>
                <a:spcPct val="115000"/>
              </a:lnSpc>
              <a:spcBef>
                <a:spcPts val="0"/>
              </a:spcBef>
              <a:buNone/>
            </a:pPr>
            <a:r>
              <a:rPr lang="en" sz="1800">
                <a:solidFill>
                  <a:srgbClr val="000000"/>
                </a:solidFill>
              </a:rPr>
              <a:t>Spring 2013</a:t>
            </a:r>
          </a:p>
          <a:p>
            <a:pPr lvl="0" algn="l">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Shape 8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p>
        </p:txBody>
      </p:sp>
      <p:sp>
        <p:nvSpPr>
          <p:cNvPr id="85" name="Shape 85"/>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Russo-Georgian War, August 2008</a:t>
            </a:r>
          </a:p>
          <a:p>
            <a:pPr indent="-228600" lvl="1" marL="914400" rtl="0">
              <a:spcBef>
                <a:spcPts val="480"/>
              </a:spcBef>
              <a:buFont typeface="Courier New"/>
              <a:buChar char="o"/>
            </a:pPr>
            <a:r>
              <a:rPr lang="en" sz="2400">
                <a:solidFill>
                  <a:srgbClr val="FFFFFF"/>
                </a:solidFill>
              </a:rPr>
              <a:t>Combined Kinetic and Cyber attacks against numerous Georgian government websites.  </a:t>
            </a:r>
          </a:p>
          <a:p>
            <a:pPr indent="-228600" lvl="1" marL="914400" rtl="0">
              <a:spcBef>
                <a:spcPts val="480"/>
              </a:spcBef>
              <a:buFont typeface="Courier New"/>
              <a:buChar char="o"/>
            </a:pPr>
            <a:r>
              <a:rPr lang="en" sz="2400">
                <a:solidFill>
                  <a:srgbClr val="FFFFFF"/>
                </a:solidFill>
              </a:rPr>
              <a:t>See the required reading about Georgia doxing Russian hackers</a:t>
            </a:r>
          </a:p>
          <a:p>
            <a:pPr indent="-228600" lvl="0" marL="457200" rtl="0">
              <a:spcBef>
                <a:spcPts val="0"/>
              </a:spcBef>
              <a:buFont typeface="Arial"/>
              <a:buChar char="●"/>
            </a:pPr>
            <a:r>
              <a:rPr lang="en">
                <a:solidFill>
                  <a:schemeClr val="accent4"/>
                </a:solidFill>
              </a:rPr>
              <a:t>Operation Cast Lead, December 2008</a:t>
            </a:r>
          </a:p>
          <a:p>
            <a:pPr indent="-228600" lvl="1" marL="914400" rtl="0">
              <a:spcBef>
                <a:spcPts val="480"/>
              </a:spcBef>
              <a:buFont typeface="Courier New"/>
              <a:buChar char="o"/>
            </a:pPr>
            <a:r>
              <a:rPr lang="en" sz="2400">
                <a:solidFill>
                  <a:srgbClr val="FFFFFF"/>
                </a:solidFill>
              </a:rPr>
              <a:t>Simultaneous cyber and kinetic attacks launched by Israel against Hamas.</a:t>
            </a:r>
          </a:p>
          <a:p>
            <a:pPr indent="-228600" lvl="2" marL="1371600" rtl="0">
              <a:spcBef>
                <a:spcPts val="480"/>
              </a:spcBef>
              <a:buFont typeface="Wingdings"/>
              <a:buChar char="§"/>
            </a:pPr>
            <a:r>
              <a:rPr lang="en">
                <a:solidFill>
                  <a:srgbClr val="FFFFFF"/>
                </a:solidFill>
              </a:rPr>
              <a:t>Targets included both State and Non-state actors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p>
        </p:txBody>
      </p:sp>
      <p:sp>
        <p:nvSpPr>
          <p:cNvPr id="91" name="Shape 91"/>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Coordinated Financial Sector DDoS, July 2009</a:t>
            </a:r>
          </a:p>
          <a:p>
            <a:pPr indent="-228600" lvl="1" marL="914400" rtl="0">
              <a:spcBef>
                <a:spcPts val="0"/>
              </a:spcBef>
              <a:buFont typeface="Courier New"/>
              <a:buChar char="o"/>
            </a:pPr>
            <a:r>
              <a:rPr lang="en">
                <a:solidFill>
                  <a:srgbClr val="FFFFFF"/>
                </a:solidFill>
              </a:rPr>
              <a:t>Unknown attackers!  Suspects include North Korea, United Kingdom?!</a:t>
            </a:r>
          </a:p>
          <a:p>
            <a:pPr indent="-228600" lvl="0" marL="457200" rtl="0">
              <a:spcBef>
                <a:spcPts val="0"/>
              </a:spcBef>
              <a:buFont typeface="Arial"/>
              <a:buChar char="●"/>
            </a:pPr>
            <a:r>
              <a:rPr lang="en">
                <a:solidFill>
                  <a:schemeClr val="accent4"/>
                </a:solidFill>
              </a:rPr>
              <a:t>The Tulip Revolution II, 2009-2010</a:t>
            </a:r>
          </a:p>
          <a:p>
            <a:pPr indent="-228600" lvl="1" marL="914400" rtl="0">
              <a:spcBef>
                <a:spcPts val="0"/>
              </a:spcBef>
              <a:buFont typeface="Courier New"/>
              <a:buChar char="o"/>
            </a:pPr>
            <a:r>
              <a:rPr lang="en">
                <a:solidFill>
                  <a:srgbClr val="FFFFFF"/>
                </a:solidFill>
              </a:rPr>
              <a:t>Months of unrest leading up to Kyrgyzstan's 2nd Tulip revolution. (Rigged prez election)</a:t>
            </a:r>
          </a:p>
          <a:p>
            <a:pPr indent="-228600" lvl="1" marL="914400" rtl="0">
              <a:spcBef>
                <a:spcPts val="0"/>
              </a:spcBef>
              <a:buFont typeface="Courier New"/>
              <a:buChar char="o"/>
            </a:pPr>
            <a:r>
              <a:rPr lang="en">
                <a:solidFill>
                  <a:srgbClr val="FFFFFF"/>
                </a:solidFill>
              </a:rPr>
              <a:t>Govt cyber-crackdown on dissidents.  </a:t>
            </a:r>
          </a:p>
          <a:p>
            <a:pPr indent="-228600" lvl="1" marL="914400" rtl="0">
              <a:spcBef>
                <a:spcPts val="0"/>
              </a:spcBef>
              <a:buFont typeface="Courier New"/>
              <a:buChar char="o"/>
            </a:pPr>
            <a:r>
              <a:rPr lang="en">
                <a:solidFill>
                  <a:srgbClr val="FFFFFF"/>
                </a:solidFill>
              </a:rPr>
              <a:t>Gennady Pavlyuk (dissident journalist)</a:t>
            </a:r>
          </a:p>
          <a:p>
            <a:pPr indent="-228600" lvl="2" marL="1371600" rtl="0">
              <a:spcBef>
                <a:spcPts val="0"/>
              </a:spcBef>
              <a:buFont typeface="Wingdings"/>
              <a:buChar char="§"/>
            </a:pPr>
            <a:r>
              <a:rPr lang="en">
                <a:solidFill>
                  <a:srgbClr val="FFFFFF"/>
                </a:solidFill>
              </a:rPr>
              <a:t>Email got hacked, and then tracked down and assassinated (caused outrage)</a:t>
            </a:r>
          </a:p>
          <a:p>
            <a:pPr indent="-228600" lvl="1" marL="914400" rtl="0">
              <a:spcBef>
                <a:spcPts val="0"/>
              </a:spcBef>
              <a:buFont typeface="Courier New"/>
              <a:buChar char="o"/>
            </a:pPr>
            <a:r>
              <a:rPr lang="en">
                <a:solidFill>
                  <a:srgbClr val="FFFFFF"/>
                </a:solidFill>
              </a:rPr>
              <a:t>Govt then heavily attack dissident websites</a:t>
            </a:r>
          </a:p>
          <a:p>
            <a:pPr indent="-228600" lvl="1" marL="914400" rtl="0">
              <a:spcBef>
                <a:spcPts val="0"/>
              </a:spcBef>
              <a:buFont typeface="Courier New"/>
              <a:buChar char="o"/>
            </a:pPr>
            <a:r>
              <a:rPr lang="en">
                <a:solidFill>
                  <a:srgbClr val="FFFFFF"/>
                </a:solidFill>
              </a:rPr>
              <a:t>Corrupt President overthrown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Shape 9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p>
        </p:txBody>
      </p:sp>
      <p:sp>
        <p:nvSpPr>
          <p:cNvPr id="97" name="Shape 97"/>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Wikileaks, April 2010</a:t>
            </a:r>
          </a:p>
          <a:p>
            <a:pPr indent="-228600" lvl="1" marL="914400" rtl="0">
              <a:spcBef>
                <a:spcPts val="0"/>
              </a:spcBef>
              <a:buFont typeface="Courier New"/>
              <a:buChar char="o"/>
            </a:pPr>
            <a:r>
              <a:rPr lang="en">
                <a:solidFill>
                  <a:srgbClr val="FFFFFF"/>
                </a:solidFill>
              </a:rPr>
              <a:t>Not cyber warfare, but a VERY important event</a:t>
            </a:r>
          </a:p>
          <a:p>
            <a:pPr indent="-228600" lvl="1" marL="914400" rtl="0">
              <a:spcBef>
                <a:spcPts val="0"/>
              </a:spcBef>
              <a:buFont typeface="Courier New"/>
              <a:buChar char="o"/>
            </a:pPr>
            <a:r>
              <a:rPr lang="en">
                <a:solidFill>
                  <a:srgbClr val="FFFFFF"/>
                </a:solidFill>
              </a:rPr>
              <a:t>Largest known leak of classified documents ever</a:t>
            </a:r>
          </a:p>
          <a:p>
            <a:pPr indent="-228600" lvl="1" marL="914400" rtl="0">
              <a:spcBef>
                <a:spcPts val="0"/>
              </a:spcBef>
              <a:buFont typeface="Courier New"/>
              <a:buChar char="o"/>
            </a:pPr>
            <a:r>
              <a:rPr lang="en">
                <a:solidFill>
                  <a:srgbClr val="FFFFFF"/>
                </a:solidFill>
              </a:rPr>
              <a:t>Shaped US information sharing policy</a:t>
            </a:r>
          </a:p>
          <a:p>
            <a:pPr indent="-228600" lvl="2" marL="1371600" rtl="0">
              <a:spcBef>
                <a:spcPts val="0"/>
              </a:spcBef>
              <a:buFont typeface="Wingdings"/>
              <a:buChar char="§"/>
            </a:pPr>
            <a:r>
              <a:rPr lang="en">
                <a:solidFill>
                  <a:srgbClr val="FFFFFF"/>
                </a:solidFill>
              </a:rPr>
              <a:t>Was as big as </a:t>
            </a:r>
            <a:r>
              <a:rPr lang="en">
                <a:solidFill>
                  <a:srgbClr val="FF9900"/>
                </a:solidFill>
              </a:rPr>
              <a:t>9/11</a:t>
            </a:r>
            <a:r>
              <a:rPr lang="en">
                <a:solidFill>
                  <a:srgbClr val="FFFFFF"/>
                </a:solidFill>
              </a:rPr>
              <a:t> policy-wise</a:t>
            </a:r>
          </a:p>
          <a:p>
            <a:pPr indent="-228600" lvl="3" marL="1828800" rtl="0">
              <a:spcBef>
                <a:spcPts val="0"/>
              </a:spcBef>
              <a:buFont typeface="Arial"/>
              <a:buChar char="●"/>
            </a:pPr>
            <a:r>
              <a:rPr lang="en">
                <a:solidFill>
                  <a:srgbClr val="FFFFFF"/>
                </a:solidFill>
              </a:rPr>
              <a:t>Woke everyone up on </a:t>
            </a:r>
            <a:r>
              <a:rPr b="1" lang="en" u="sng">
                <a:solidFill>
                  <a:schemeClr val="accent5"/>
                </a:solidFill>
              </a:rPr>
              <a:t>Insider Threats</a:t>
            </a:r>
          </a:p>
          <a:p>
            <a:pPr indent="-228600" lvl="2" marL="1371600" rtl="0">
              <a:spcBef>
                <a:spcPts val="0"/>
              </a:spcBef>
              <a:buFont typeface="Wingdings"/>
              <a:buChar char="§"/>
            </a:pPr>
            <a:r>
              <a:rPr lang="en">
                <a:solidFill>
                  <a:srgbClr val="FFFFFF"/>
                </a:solidFill>
              </a:rPr>
              <a:t>Also had collateral damage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Shape 102"/>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Stuxnet, June 2010</a:t>
            </a:r>
          </a:p>
          <a:p>
            <a:pPr indent="-228600" lvl="1" marL="914400" rtl="0">
              <a:spcBef>
                <a:spcPts val="0"/>
              </a:spcBef>
              <a:buFont typeface="Courier New"/>
              <a:buChar char="o"/>
            </a:pPr>
            <a:r>
              <a:rPr lang="en">
                <a:solidFill>
                  <a:srgbClr val="FFFFFF"/>
                </a:solidFill>
              </a:rPr>
              <a:t>June 2010 [</a:t>
            </a:r>
            <a:r>
              <a:rPr lang="en" u="sng">
                <a:solidFill>
                  <a:schemeClr val="hlink"/>
                </a:solidFill>
                <a:hlinkClick r:id="rId4"/>
              </a:rPr>
              <a:t>source</a:t>
            </a:r>
            <a:r>
              <a:rPr lang="en">
                <a:solidFill>
                  <a:srgbClr val="FFFFFF"/>
                </a:solidFill>
              </a:rPr>
              <a:t>]</a:t>
            </a:r>
          </a:p>
          <a:p>
            <a:pPr indent="-228600" lvl="1" marL="914400" rtl="0">
              <a:spcBef>
                <a:spcPts val="0"/>
              </a:spcBef>
              <a:buFont typeface="Courier New"/>
              <a:buChar char="o"/>
            </a:pPr>
            <a:r>
              <a:rPr lang="en">
                <a:solidFill>
                  <a:srgbClr val="FFFFFF"/>
                </a:solidFill>
              </a:rPr>
              <a:t>Targeted Iranian nuclear weapons enrichment centrifuges</a:t>
            </a:r>
          </a:p>
          <a:p>
            <a:pPr indent="-228600" lvl="1" marL="914400" rtl="0">
              <a:spcBef>
                <a:spcPts val="0"/>
              </a:spcBef>
              <a:buFont typeface="Courier New"/>
              <a:buChar char="o"/>
            </a:pPr>
            <a:r>
              <a:rPr lang="en">
                <a:solidFill>
                  <a:srgbClr val="FFFFFF"/>
                </a:solidFill>
              </a:rPr>
              <a:t>Spread widely beyond intended target</a:t>
            </a:r>
          </a:p>
          <a:p>
            <a:pPr indent="-228600" lvl="1" marL="914400" rtl="0">
              <a:spcBef>
                <a:spcPts val="0"/>
              </a:spcBef>
              <a:buFont typeface="Courier New"/>
              <a:buChar char="o"/>
            </a:pPr>
            <a:r>
              <a:rPr lang="en">
                <a:solidFill>
                  <a:srgbClr val="FFFFFF"/>
                </a:solidFill>
              </a:rPr>
              <a:t>Authors officially still unknown</a:t>
            </a:r>
          </a:p>
          <a:p>
            <a:pPr indent="-228600" lvl="2" marL="1371600" rtl="0">
              <a:spcBef>
                <a:spcPts val="0"/>
              </a:spcBef>
              <a:buFont typeface="Wingdings"/>
              <a:buChar char="§"/>
            </a:pPr>
            <a:r>
              <a:rPr lang="en">
                <a:solidFill>
                  <a:srgbClr val="FFFFFF"/>
                </a:solidFill>
              </a:rPr>
              <a:t>widely believed to be USA / Israel</a:t>
            </a:r>
          </a:p>
          <a:p>
            <a:pPr lvl="0" rtl="0">
              <a:spcBef>
                <a:spcPts val="0"/>
              </a:spcBef>
              <a:buNone/>
            </a:pPr>
            <a:r>
              <a:t/>
            </a:r>
            <a:endParaRPr sz="1400"/>
          </a:p>
        </p:txBody>
      </p:sp>
      <p:sp>
        <p:nvSpPr>
          <p:cNvPr id="103" name="Shape 103"/>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br>
              <a:rPr lang="en" sz="4800">
                <a:solidFill>
                  <a:srgbClr val="ECE47C"/>
                </a:solidFill>
                <a:latin typeface="Trebuchet MS"/>
                <a:ea typeface="Trebuchet MS"/>
                <a:cs typeface="Trebuchet MS"/>
                <a:sym typeface="Trebuchet MS"/>
              </a:rPr>
            </a:br>
            <a:r>
              <a:rPr lang="en" sz="4800">
                <a:solidFill>
                  <a:srgbClr val="FF9900"/>
                </a:solidFill>
                <a:latin typeface="Trebuchet MS"/>
                <a:ea typeface="Trebuchet MS"/>
                <a:cs typeface="Trebuchet MS"/>
                <a:sym typeface="Trebuchet MS"/>
              </a:rPr>
              <a:t>Advanced Persistent Threat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Shape 108"/>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GhostNET/幽灵网, August 2010</a:t>
            </a:r>
          </a:p>
          <a:p>
            <a:pPr indent="-228600" lvl="1" marL="914400" rtl="0">
              <a:spcBef>
                <a:spcPts val="0"/>
              </a:spcBef>
              <a:buFont typeface="Courier New"/>
              <a:buChar char="o"/>
            </a:pPr>
            <a:r>
              <a:rPr lang="en">
                <a:solidFill>
                  <a:srgbClr val="FFFFFF"/>
                </a:solidFill>
              </a:rPr>
              <a:t>The </a:t>
            </a:r>
            <a:r>
              <a:rPr lang="en">
                <a:solidFill>
                  <a:schemeClr val="accent5"/>
                </a:solidFill>
              </a:rPr>
              <a:t>USA </a:t>
            </a:r>
            <a:r>
              <a:rPr i="1" lang="en">
                <a:solidFill>
                  <a:schemeClr val="accent4"/>
                </a:solidFill>
              </a:rPr>
              <a:t>officially announces that it has identified wide-scale Chinese military cyber espionage</a:t>
            </a:r>
            <a:r>
              <a:rPr lang="en"/>
              <a:t> attacks aimed at American companies and government agencies</a:t>
            </a:r>
          </a:p>
          <a:p>
            <a:pPr indent="-228600" lvl="2" marL="1371600" rtl="0">
              <a:spcBef>
                <a:spcPts val="0"/>
              </a:spcBef>
              <a:buFont typeface="Wingdings"/>
              <a:buChar char="§"/>
            </a:pPr>
            <a:r>
              <a:rPr lang="en"/>
              <a:t>however: evidence classified</a:t>
            </a:r>
          </a:p>
          <a:p>
            <a:pPr indent="-228600" lvl="2" marL="1371600" rtl="0">
              <a:spcBef>
                <a:spcPts val="0"/>
              </a:spcBef>
              <a:buFont typeface="Wingdings"/>
              <a:buChar char="§"/>
            </a:pPr>
            <a:r>
              <a:rPr lang="en"/>
              <a:t>Heavy use of civilian computer experts in clandestine cyber attacks </a:t>
            </a:r>
          </a:p>
          <a:p>
            <a:pPr indent="-228600" lvl="1" marL="914400" rtl="0">
              <a:spcBef>
                <a:spcPts val="0"/>
              </a:spcBef>
              <a:buFont typeface="Courier New"/>
              <a:buChar char="o"/>
            </a:pPr>
            <a:r>
              <a:rPr lang="en"/>
              <a:t>[</a:t>
            </a:r>
            <a:r>
              <a:rPr lang="en" u="sng">
                <a:solidFill>
                  <a:schemeClr val="hlink"/>
                </a:solidFill>
                <a:hlinkClick r:id="rId4"/>
              </a:rPr>
              <a:t>source</a:t>
            </a:r>
            <a:r>
              <a:rPr lang="en"/>
              <a:t> from defense.gov]</a:t>
            </a:r>
          </a:p>
        </p:txBody>
      </p:sp>
      <p:sp>
        <p:nvSpPr>
          <p:cNvPr id="109" name="Shape 109"/>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br>
              <a:rPr lang="en" sz="4800">
                <a:solidFill>
                  <a:srgbClr val="ECE47C"/>
                </a:solidFill>
                <a:latin typeface="Trebuchet MS"/>
                <a:ea typeface="Trebuchet MS"/>
                <a:cs typeface="Trebuchet MS"/>
                <a:sym typeface="Trebuchet MS"/>
              </a:rPr>
            </a:br>
            <a:r>
              <a:rPr lang="en" sz="4800">
                <a:solidFill>
                  <a:srgbClr val="FF9900"/>
                </a:solidFill>
                <a:latin typeface="Trebuchet MS"/>
                <a:ea typeface="Trebuchet MS"/>
                <a:cs typeface="Trebuchet MS"/>
                <a:sym typeface="Trebuchet MS"/>
              </a:rPr>
              <a:t>Advanced Persistent Threat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Shape 11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p>
        </p:txBody>
      </p:sp>
      <p:sp>
        <p:nvSpPr>
          <p:cNvPr id="115" name="Shape 115"/>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The Jasmine Revolution, Jan 2011</a:t>
            </a:r>
          </a:p>
          <a:p>
            <a:pPr indent="-228600" lvl="1" marL="914400" rtl="0">
              <a:spcBef>
                <a:spcPts val="0"/>
              </a:spcBef>
              <a:buFont typeface="Courier New"/>
              <a:buChar char="o"/>
            </a:pPr>
            <a:r>
              <a:rPr lang="en">
                <a:solidFill>
                  <a:srgbClr val="FFFFFF"/>
                </a:solidFill>
              </a:rPr>
              <a:t>Tunisian state controlled ISP (AMMAR) hacked user names and passwords to track down and kill dissidents (on mainly Facebook)</a:t>
            </a:r>
          </a:p>
          <a:p>
            <a:pPr indent="-228600" lvl="1" marL="914400" rtl="0">
              <a:spcBef>
                <a:spcPts val="0"/>
              </a:spcBef>
              <a:buFont typeface="Courier New"/>
              <a:buChar char="o"/>
            </a:pPr>
            <a:r>
              <a:rPr lang="en">
                <a:solidFill>
                  <a:srgbClr val="FFFFFF"/>
                </a:solidFill>
              </a:rPr>
              <a:t>Anonymous fought back with DDoS on AMMAR</a:t>
            </a:r>
          </a:p>
          <a:p>
            <a:pPr indent="-228600" lvl="1" marL="914400" rtl="0">
              <a:spcBef>
                <a:spcPts val="0"/>
              </a:spcBef>
              <a:buFont typeface="Courier New"/>
              <a:buChar char="o"/>
            </a:pPr>
            <a:r>
              <a:rPr lang="en">
                <a:solidFill>
                  <a:srgbClr val="FFFFFF"/>
                </a:solidFill>
              </a:rPr>
              <a:t>Corrupt govt overthrown</a:t>
            </a:r>
          </a:p>
          <a:p>
            <a:pPr indent="-228600" lvl="0" marL="457200" rtl="0">
              <a:spcBef>
                <a:spcPts val="0"/>
              </a:spcBef>
              <a:buFont typeface="Arial"/>
              <a:buChar char="●"/>
            </a:pPr>
            <a:r>
              <a:rPr lang="en">
                <a:solidFill>
                  <a:schemeClr val="accent4"/>
                </a:solidFill>
              </a:rPr>
              <a:t>Libyan Revolution, Feb 2011</a:t>
            </a:r>
          </a:p>
          <a:p>
            <a:pPr indent="-228600" lvl="1" marL="914400" rtl="0">
              <a:spcBef>
                <a:spcPts val="0"/>
              </a:spcBef>
              <a:buFont typeface="Courier New"/>
              <a:buChar char="o"/>
            </a:pPr>
            <a:r>
              <a:rPr lang="en">
                <a:solidFill>
                  <a:srgbClr val="FFFFFF"/>
                </a:solidFill>
              </a:rPr>
              <a:t>US Debated cyberwarfare attacks against Libyan anti-air defense systems, prior to air strikes.  </a:t>
            </a:r>
            <a:r>
              <a:rPr b="1" lang="en" u="sng">
                <a:solidFill>
                  <a:srgbClr val="FFFFFF"/>
                </a:solidFill>
              </a:rPr>
              <a:t>Declined out of fear to set precedent</a:t>
            </a:r>
          </a:p>
          <a:p>
            <a:pPr indent="-228600" lvl="1" marL="914400" rtl="0">
              <a:spcBef>
                <a:spcPts val="0"/>
              </a:spcBef>
              <a:buFont typeface="Courier New"/>
              <a:buChar char="o"/>
            </a:pPr>
            <a:r>
              <a:rPr lang="en">
                <a:solidFill>
                  <a:srgbClr val="FFFFFF"/>
                </a:solidFill>
              </a:rPr>
              <a:t>Details classified [</a:t>
            </a:r>
            <a:r>
              <a:rPr lang="en" u="sng">
                <a:solidFill>
                  <a:schemeClr val="hlink"/>
                </a:solidFill>
                <a:hlinkClick r:id="rId4"/>
              </a:rPr>
              <a:t>source</a:t>
            </a:r>
            <a:r>
              <a:rPr lang="en">
                <a:solidFill>
                  <a:srgbClr val="FFFFFF"/>
                </a:solidFill>
              </a:rPr>
              <a:t>]</a:t>
            </a:r>
          </a:p>
        </p:txBody>
      </p:sp>
      <p:sp>
        <p:nvSpPr>
          <p:cNvPr id="116" name="Shape 116"/>
          <p:cNvSpPr txBox="1"/>
          <p:nvPr/>
        </p:nvSpPr>
        <p:spPr>
          <a:xfrm>
            <a:off x="55238" y="1865751"/>
            <a:ext cx="595800" cy="6658200"/>
          </a:xfrm>
          <a:prstGeom prst="rect">
            <a:avLst/>
          </a:prstGeom>
          <a:noFill/>
          <a:ln>
            <a:noFill/>
          </a:ln>
        </p:spPr>
        <p:txBody>
          <a:bodyPr anchorCtr="0" anchor="t" bIns="91425" lIns="91425" rIns="91425" wrap="square" tIns="91425">
            <a:noAutofit/>
          </a:bodyPr>
          <a:lstStyle/>
          <a:p>
            <a:pPr lvl="0" algn="ctr">
              <a:spcBef>
                <a:spcPts val="0"/>
              </a:spcBef>
              <a:buNone/>
            </a:pPr>
            <a:r>
              <a:t/>
            </a:r>
            <a:endParaRPr b="1" sz="3000">
              <a:solidFill>
                <a:srgbClr val="FF0000"/>
              </a:solidFill>
            </a:endParaRPr>
          </a:p>
        </p:txBody>
      </p:sp>
      <p:sp>
        <p:nvSpPr>
          <p:cNvPr id="117" name="Shape 117"/>
          <p:cNvSpPr/>
          <p:nvPr/>
        </p:nvSpPr>
        <p:spPr>
          <a:xfrm>
            <a:off x="1103400" y="1545725"/>
            <a:ext cx="656350" cy="4848825"/>
          </a:xfrm>
          <a:custGeom>
            <a:pathLst>
              <a:path extrusionOk="0" h="193953" w="26254">
                <a:moveTo>
                  <a:pt x="20360" y="0"/>
                </a:moveTo>
                <a:lnTo>
                  <a:pt x="4287" y="8037"/>
                </a:lnTo>
                <a:lnTo>
                  <a:pt x="10716" y="76081"/>
                </a:lnTo>
                <a:lnTo>
                  <a:pt x="0" y="78760"/>
                </a:lnTo>
                <a:lnTo>
                  <a:pt x="10716" y="86797"/>
                </a:lnTo>
                <a:lnTo>
                  <a:pt x="9645" y="170379"/>
                </a:lnTo>
                <a:lnTo>
                  <a:pt x="26254" y="193953"/>
                </a:lnTo>
              </a:path>
            </a:pathLst>
          </a:custGeom>
          <a:noFill/>
          <a:ln cap="flat" cmpd="sng" w="38100">
            <a:solidFill>
              <a:srgbClr val="FF9900"/>
            </a:solidFill>
            <a:prstDash val="solid"/>
            <a:round/>
            <a:headEnd len="lg" w="lg" type="none"/>
            <a:tailEnd len="lg" w="lg" type="none"/>
          </a:ln>
        </p:spPr>
      </p:sp>
      <p:sp>
        <p:nvSpPr>
          <p:cNvPr id="118" name="Shape 118"/>
          <p:cNvSpPr/>
          <p:nvPr/>
        </p:nvSpPr>
        <p:spPr>
          <a:xfrm>
            <a:off x="583357" y="1216550"/>
            <a:ext cx="461100" cy="5271300"/>
          </a:xfrm>
          <a:prstGeom prst="rect">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sz="3000">
                <a:solidFill>
                  <a:srgbClr val="FF0000"/>
                </a:solidFill>
                <a:latin typeface="Consolas"/>
                <a:ea typeface="Consolas"/>
                <a:cs typeface="Consolas"/>
                <a:sym typeface="Consolas"/>
              </a:rPr>
              <a:t>A</a:t>
            </a: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R</a:t>
            </a: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A</a:t>
            </a: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B</a:t>
            </a:r>
            <a:br>
              <a:rPr b="1" lang="en" sz="3000">
                <a:solidFill>
                  <a:srgbClr val="FF0000"/>
                </a:solidFill>
                <a:latin typeface="Consolas"/>
                <a:ea typeface="Consolas"/>
                <a:cs typeface="Consolas"/>
                <a:sym typeface="Consolas"/>
              </a:rPr>
            </a:b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S</a:t>
            </a: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P</a:t>
            </a: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R</a:t>
            </a: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I</a:t>
            </a: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N</a:t>
            </a: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G</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Shape 12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p>
        </p:txBody>
      </p:sp>
      <p:sp>
        <p:nvSpPr>
          <p:cNvPr id="124" name="Shape 124"/>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The Egyptian Revolution, Feb 2011</a:t>
            </a:r>
          </a:p>
          <a:p>
            <a:pPr indent="-228600" lvl="1" marL="914400" rtl="0">
              <a:spcBef>
                <a:spcPts val="0"/>
              </a:spcBef>
              <a:buFont typeface="Courier New"/>
              <a:buChar char="o"/>
            </a:pPr>
            <a:r>
              <a:rPr lang="en">
                <a:solidFill>
                  <a:srgbClr val="FFFFFF"/>
                </a:solidFill>
              </a:rPr>
              <a:t>"Peaceful" revolution overthrowing dictator Hosni Mubarak</a:t>
            </a:r>
          </a:p>
          <a:p>
            <a:pPr indent="-228600" lvl="1" marL="914400" rtl="0">
              <a:spcBef>
                <a:spcPts val="0"/>
              </a:spcBef>
              <a:buFont typeface="Courier New"/>
              <a:buChar char="o"/>
            </a:pPr>
            <a:r>
              <a:rPr lang="en">
                <a:solidFill>
                  <a:srgbClr val="FFFFFF"/>
                </a:solidFill>
              </a:rPr>
              <a:t>Revolution organized by Facebook, Twitter, and Youtube users</a:t>
            </a:r>
          </a:p>
          <a:p>
            <a:pPr indent="-228600" lvl="2" marL="1371600" rtl="0">
              <a:spcBef>
                <a:spcPts val="0"/>
              </a:spcBef>
              <a:buFont typeface="Wingdings"/>
              <a:buChar char="§"/>
            </a:pPr>
            <a:r>
              <a:rPr lang="en">
                <a:solidFill>
                  <a:srgbClr val="FFFFFF"/>
                </a:solidFill>
              </a:rPr>
              <a:t>Govt. shut down the Internet</a:t>
            </a:r>
          </a:p>
          <a:p>
            <a:pPr indent="-228600" lvl="1" marL="914400" rtl="0">
              <a:spcBef>
                <a:spcPts val="0"/>
              </a:spcBef>
              <a:buFont typeface="Courier New"/>
              <a:buChar char="o"/>
            </a:pPr>
            <a:r>
              <a:rPr lang="en">
                <a:solidFill>
                  <a:srgbClr val="FFFFFF"/>
                </a:solidFill>
              </a:rPr>
              <a:t>Anonymous attacks </a:t>
            </a:r>
            <a:br>
              <a:rPr lang="en">
                <a:solidFill>
                  <a:srgbClr val="FFFFFF"/>
                </a:solidFill>
              </a:rPr>
            </a:br>
            <a:r>
              <a:rPr lang="en">
                <a:solidFill>
                  <a:srgbClr val="FFFFFF"/>
                </a:solidFill>
              </a:rPr>
              <a:t>Egypt govt</a:t>
            </a:r>
          </a:p>
          <a:p>
            <a:pPr indent="-228600" lvl="1" marL="914400" rtl="0">
              <a:spcBef>
                <a:spcPts val="0"/>
              </a:spcBef>
              <a:buFont typeface="Courier New"/>
              <a:buChar char="o"/>
            </a:pPr>
            <a:r>
              <a:rPr lang="en">
                <a:solidFill>
                  <a:srgbClr val="FFFFFF"/>
                </a:solidFill>
              </a:rPr>
              <a:t>Still activity to date</a:t>
            </a:r>
            <a:br>
              <a:rPr lang="en">
                <a:solidFill>
                  <a:srgbClr val="FFFFFF"/>
                </a:solidFill>
              </a:rPr>
            </a:br>
            <a:br>
              <a:rPr lang="en">
                <a:solidFill>
                  <a:srgbClr val="FFFFFF"/>
                </a:solidFill>
              </a:rPr>
            </a:br>
          </a:p>
        </p:txBody>
      </p:sp>
      <p:pic>
        <p:nvPicPr>
          <p:cNvPr id="125" name="Shape 125"/>
          <p:cNvPicPr preferRelativeResize="0"/>
          <p:nvPr/>
        </p:nvPicPr>
        <p:blipFill>
          <a:blip r:embed="rId4">
            <a:alphaModFix/>
          </a:blip>
          <a:stretch>
            <a:fillRect/>
          </a:stretch>
        </p:blipFill>
        <p:spPr>
          <a:xfrm>
            <a:off x="4929214" y="3830579"/>
            <a:ext cx="3834086" cy="2737321"/>
          </a:xfrm>
          <a:prstGeom prst="rect">
            <a:avLst/>
          </a:prstGeom>
          <a:noFill/>
          <a:ln>
            <a:noFill/>
          </a:ln>
        </p:spPr>
      </p:pic>
      <p:sp>
        <p:nvSpPr>
          <p:cNvPr id="126" name="Shape 126"/>
          <p:cNvSpPr/>
          <p:nvPr/>
        </p:nvSpPr>
        <p:spPr>
          <a:xfrm>
            <a:off x="1103400" y="1545725"/>
            <a:ext cx="656350" cy="4848825"/>
          </a:xfrm>
          <a:custGeom>
            <a:pathLst>
              <a:path extrusionOk="0" h="193953" w="26254">
                <a:moveTo>
                  <a:pt x="20360" y="0"/>
                </a:moveTo>
                <a:lnTo>
                  <a:pt x="4287" y="8037"/>
                </a:lnTo>
                <a:lnTo>
                  <a:pt x="10716" y="76081"/>
                </a:lnTo>
                <a:lnTo>
                  <a:pt x="0" y="78760"/>
                </a:lnTo>
                <a:lnTo>
                  <a:pt x="10716" y="86797"/>
                </a:lnTo>
                <a:lnTo>
                  <a:pt x="9645" y="170379"/>
                </a:lnTo>
                <a:lnTo>
                  <a:pt x="26254" y="193953"/>
                </a:lnTo>
              </a:path>
            </a:pathLst>
          </a:custGeom>
          <a:noFill/>
          <a:ln cap="flat" cmpd="sng" w="38100">
            <a:solidFill>
              <a:srgbClr val="FF9900"/>
            </a:solidFill>
            <a:prstDash val="solid"/>
            <a:round/>
            <a:headEnd len="lg" w="lg" type="none"/>
            <a:tailEnd len="lg" w="lg" type="none"/>
          </a:ln>
        </p:spPr>
      </p:sp>
      <p:sp>
        <p:nvSpPr>
          <p:cNvPr id="127" name="Shape 127"/>
          <p:cNvSpPr/>
          <p:nvPr/>
        </p:nvSpPr>
        <p:spPr>
          <a:xfrm>
            <a:off x="583357" y="1216550"/>
            <a:ext cx="461100" cy="5271300"/>
          </a:xfrm>
          <a:prstGeom prst="rect">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3000">
                <a:solidFill>
                  <a:srgbClr val="FF0000"/>
                </a:solidFill>
                <a:latin typeface="Consolas"/>
                <a:ea typeface="Consolas"/>
                <a:cs typeface="Consolas"/>
                <a:sym typeface="Consolas"/>
              </a:rPr>
              <a:t>A</a:t>
            </a: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R</a:t>
            </a: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A</a:t>
            </a: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B</a:t>
            </a:r>
            <a:br>
              <a:rPr b="1" lang="en" sz="3000">
                <a:solidFill>
                  <a:srgbClr val="FF0000"/>
                </a:solidFill>
                <a:latin typeface="Consolas"/>
                <a:ea typeface="Consolas"/>
                <a:cs typeface="Consolas"/>
                <a:sym typeface="Consolas"/>
              </a:rPr>
            </a:b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S</a:t>
            </a: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P</a:t>
            </a: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R</a:t>
            </a: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I</a:t>
            </a: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N</a:t>
            </a:r>
            <a:br>
              <a:rPr b="1" lang="en" sz="3000">
                <a:solidFill>
                  <a:srgbClr val="FF0000"/>
                </a:solidFill>
                <a:latin typeface="Consolas"/>
                <a:ea typeface="Consolas"/>
                <a:cs typeface="Consolas"/>
                <a:sym typeface="Consolas"/>
              </a:rPr>
            </a:br>
            <a:r>
              <a:rPr b="1" lang="en" sz="3000">
                <a:solidFill>
                  <a:srgbClr val="FF0000"/>
                </a:solidFill>
                <a:latin typeface="Consolas"/>
                <a:ea typeface="Consolas"/>
                <a:cs typeface="Consolas"/>
                <a:sym typeface="Consolas"/>
              </a:rPr>
              <a:t>G</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Shape 132"/>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Comodo hack </a:t>
            </a:r>
            <a:r>
              <a:rPr lang="en">
                <a:solidFill>
                  <a:srgbClr val="FFFFFF"/>
                </a:solidFill>
              </a:rPr>
              <a:t>- March 2011[</a:t>
            </a:r>
            <a:r>
              <a:rPr lang="en" u="sng">
                <a:solidFill>
                  <a:schemeClr val="hlink"/>
                </a:solidFill>
                <a:hlinkClick r:id="rId4"/>
              </a:rPr>
              <a:t>source</a:t>
            </a:r>
            <a:r>
              <a:rPr lang="en">
                <a:solidFill>
                  <a:srgbClr val="FFFFFF"/>
                </a:solidFill>
              </a:rPr>
              <a:t>]</a:t>
            </a:r>
          </a:p>
          <a:p>
            <a:pPr indent="-228600" lvl="1" marL="914400" rtl="0">
              <a:spcBef>
                <a:spcPts val="0"/>
              </a:spcBef>
              <a:buFont typeface="Courier New"/>
              <a:buChar char="o"/>
            </a:pPr>
            <a:r>
              <a:rPr lang="en">
                <a:solidFill>
                  <a:srgbClr val="FFFFFF"/>
                </a:solidFill>
              </a:rPr>
              <a:t>Allegedly was perpetrated by actor(s) in Iran</a:t>
            </a:r>
          </a:p>
          <a:p>
            <a:pPr indent="-228600" lvl="1" marL="914400" rtl="0">
              <a:spcBef>
                <a:spcPts val="0"/>
              </a:spcBef>
              <a:buFont typeface="Courier New"/>
              <a:buChar char="o"/>
            </a:pPr>
            <a:r>
              <a:rPr lang="en"/>
              <a:t>compromised </a:t>
            </a:r>
            <a:r>
              <a:rPr lang="en">
                <a:solidFill>
                  <a:srgbClr val="FFFFFF"/>
                </a:solidFill>
              </a:rPr>
              <a:t>20-25% of the internet</a:t>
            </a:r>
          </a:p>
          <a:p>
            <a:pPr indent="-228600" lvl="0" marL="457200" rtl="0">
              <a:spcBef>
                <a:spcPts val="0"/>
              </a:spcBef>
              <a:buFont typeface="Arial"/>
              <a:buChar char="●"/>
            </a:pPr>
            <a:r>
              <a:rPr lang="en">
                <a:solidFill>
                  <a:schemeClr val="accent4"/>
                </a:solidFill>
              </a:rPr>
              <a:t>DigiNotar hack</a:t>
            </a:r>
            <a:r>
              <a:rPr lang="en">
                <a:solidFill>
                  <a:srgbClr val="FFFFFF"/>
                </a:solidFill>
              </a:rPr>
              <a:t> - July 2011 [</a:t>
            </a:r>
            <a:r>
              <a:rPr lang="en" u="sng">
                <a:solidFill>
                  <a:schemeClr val="hlink"/>
                </a:solidFill>
                <a:hlinkClick r:id="rId5"/>
              </a:rPr>
              <a:t>source</a:t>
            </a:r>
            <a:r>
              <a:rPr lang="en">
                <a:solidFill>
                  <a:srgbClr val="FFFFFF"/>
                </a:solidFill>
              </a:rPr>
              <a:t>]</a:t>
            </a:r>
          </a:p>
          <a:p>
            <a:pPr indent="-228600" lvl="1" marL="914400" rtl="0">
              <a:spcBef>
                <a:spcPts val="0"/>
              </a:spcBef>
              <a:buFont typeface="Courier New"/>
              <a:buChar char="o"/>
            </a:pPr>
            <a:r>
              <a:rPr lang="en">
                <a:solidFill>
                  <a:srgbClr val="FFFFFF"/>
                </a:solidFill>
              </a:rPr>
              <a:t>Also, allegedly was perpetrated by same actor(s) in Iran</a:t>
            </a:r>
          </a:p>
          <a:p>
            <a:pPr indent="-228600" lvl="1" marL="914400" rtl="0">
              <a:spcBef>
                <a:spcPts val="0"/>
              </a:spcBef>
              <a:buFont typeface="Courier New"/>
              <a:buChar char="o"/>
            </a:pPr>
            <a:r>
              <a:rPr lang="en">
                <a:solidFill>
                  <a:srgbClr val="FFFFFF"/>
                </a:solidFill>
              </a:rPr>
              <a:t>Compromised the ENTIRE DUTCH GOVERNMENT's public facing websites</a:t>
            </a:r>
          </a:p>
          <a:p>
            <a:pPr indent="-228600" lvl="1" marL="914400" rtl="0">
              <a:spcBef>
                <a:spcPts val="0"/>
              </a:spcBef>
              <a:buFont typeface="Courier New"/>
              <a:buChar char="o"/>
            </a:pPr>
            <a:r>
              <a:rPr lang="en">
                <a:solidFill>
                  <a:srgbClr val="FFFFFF"/>
                </a:solidFill>
              </a:rPr>
              <a:t>DigiNotar taken over by Dutch govt, then went bankrupt</a:t>
            </a:r>
          </a:p>
        </p:txBody>
      </p:sp>
      <p:sp>
        <p:nvSpPr>
          <p:cNvPr id="133" name="Shape 13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p>
          <a:p>
            <a:pPr lvl="0" rtl="0" algn="ctr">
              <a:spcBef>
                <a:spcPts val="0"/>
              </a:spcBef>
              <a:buNone/>
            </a:pPr>
            <a:r>
              <a:rPr lang="en">
                <a:solidFill>
                  <a:schemeClr val="accent1"/>
                </a:solidFill>
              </a:rPr>
              <a:t>Fun</a:t>
            </a:r>
            <a:r>
              <a:rPr lang="en"/>
              <a:t> </a:t>
            </a:r>
            <a:r>
              <a:rPr lang="en">
                <a:solidFill>
                  <a:schemeClr val="accent2"/>
                </a:solidFill>
              </a:rPr>
              <a:t>with </a:t>
            </a:r>
            <a:r>
              <a:rPr lang="en">
                <a:solidFill>
                  <a:schemeClr val="accent1"/>
                </a:solidFill>
              </a:rPr>
              <a:t>Ce</a:t>
            </a:r>
            <a:r>
              <a:rPr lang="en">
                <a:solidFill>
                  <a:schemeClr val="accent3"/>
                </a:solidFill>
              </a:rPr>
              <a:t>rt</a:t>
            </a:r>
            <a:r>
              <a:rPr lang="en">
                <a:solidFill>
                  <a:schemeClr val="accent4"/>
                </a:solidFill>
              </a:rPr>
              <a:t>if</a:t>
            </a:r>
            <a:r>
              <a:rPr lang="en">
                <a:solidFill>
                  <a:schemeClr val="accent5"/>
                </a:solidFill>
              </a:rPr>
              <a:t>ic</a:t>
            </a:r>
            <a:r>
              <a:rPr lang="en">
                <a:solidFill>
                  <a:schemeClr val="accent6"/>
                </a:solidFill>
              </a:rPr>
              <a:t>at</a:t>
            </a:r>
            <a:r>
              <a:rPr lang="en">
                <a:solidFill>
                  <a:srgbClr val="EAD1DC"/>
                </a:solidFill>
              </a:rPr>
              <a:t>e</a:t>
            </a:r>
            <a:r>
              <a:rPr lang="en"/>
              <a:t> </a:t>
            </a:r>
            <a:r>
              <a:rPr lang="en">
                <a:solidFill>
                  <a:srgbClr val="C27BA0"/>
                </a:solidFill>
              </a:rPr>
              <a:t>Au</a:t>
            </a:r>
            <a:r>
              <a:rPr lang="en">
                <a:solidFill>
                  <a:srgbClr val="B4A7D6"/>
                </a:solidFill>
              </a:rPr>
              <a:t>th</a:t>
            </a:r>
            <a:r>
              <a:rPr lang="en">
                <a:solidFill>
                  <a:srgbClr val="A4C2F4"/>
                </a:solidFill>
              </a:rPr>
              <a:t>or</a:t>
            </a:r>
            <a:r>
              <a:rPr lang="en">
                <a:solidFill>
                  <a:srgbClr val="A2C4C9"/>
                </a:solidFill>
              </a:rPr>
              <a:t>it</a:t>
            </a:r>
            <a:r>
              <a:rPr lang="en">
                <a:solidFill>
                  <a:srgbClr val="B6D7A8"/>
                </a:solidFill>
              </a:rPr>
              <a:t>ie</a:t>
            </a:r>
            <a:r>
              <a:rPr lang="en">
                <a:solidFill>
                  <a:srgbClr val="FFF2CC"/>
                </a:solidFill>
              </a:rPr>
              <a:t>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Shape 138"/>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u="sng">
                <a:solidFill>
                  <a:schemeClr val="accent4"/>
                </a:solidFill>
              </a:rPr>
              <a:t>US Govt declares right to meet cyber attacks with military force</a:t>
            </a:r>
            <a:r>
              <a:rPr lang="en">
                <a:solidFill>
                  <a:schemeClr val="accent2"/>
                </a:solidFill>
              </a:rPr>
              <a:t> </a:t>
            </a:r>
            <a:r>
              <a:rPr lang="en">
                <a:solidFill>
                  <a:srgbClr val="FFFFFF"/>
                </a:solidFill>
              </a:rPr>
              <a:t>- Nov 2011</a:t>
            </a:r>
          </a:p>
          <a:p>
            <a:pPr indent="-228600" lvl="1" marL="914400" rtl="0">
              <a:spcBef>
                <a:spcPts val="0"/>
              </a:spcBef>
              <a:buFont typeface="Courier New"/>
              <a:buChar char="o"/>
            </a:pPr>
            <a:r>
              <a:rPr lang="en" u="sng">
                <a:solidFill>
                  <a:schemeClr val="hlink"/>
                </a:solidFill>
                <a:hlinkClick r:id="rId4"/>
              </a:rPr>
              <a:t>http://www.reuters.com/article/2011/11/16/us-usa-defense-cybersecurity-idUSTRE7AF02Y20111116</a:t>
            </a:r>
          </a:p>
          <a:p>
            <a:pPr indent="-228600" lvl="1" marL="914400" rtl="0">
              <a:spcBef>
                <a:spcPts val="0"/>
              </a:spcBef>
              <a:buFont typeface="Courier New"/>
              <a:buChar char="o"/>
            </a:pPr>
            <a:r>
              <a:rPr lang="en">
                <a:solidFill>
                  <a:srgbClr val="FFFFFF"/>
                </a:solidFill>
              </a:rPr>
              <a:t>Was very significant</a:t>
            </a:r>
          </a:p>
          <a:p>
            <a:pPr indent="-228600" lvl="2" marL="1371600" rtl="0">
              <a:spcBef>
                <a:spcPts val="0"/>
              </a:spcBef>
              <a:buFont typeface="Wingdings"/>
              <a:buChar char="§"/>
            </a:pPr>
            <a:r>
              <a:rPr lang="en">
                <a:solidFill>
                  <a:srgbClr val="FFFFFF"/>
                </a:solidFill>
              </a:rPr>
              <a:t>First nation to establish a *rough* (war) declaratory policy regarding cyberspace activity.</a:t>
            </a:r>
          </a:p>
        </p:txBody>
      </p:sp>
      <p:sp>
        <p:nvSpPr>
          <p:cNvPr id="139" name="Shape 13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Shape 144"/>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u="sng">
                <a:solidFill>
                  <a:schemeClr val="accent4"/>
                </a:solidFill>
              </a:rPr>
              <a:t>Honker Union (~Red Hacker Alliance) declares war on Japan</a:t>
            </a:r>
            <a:r>
              <a:rPr lang="en">
                <a:solidFill>
                  <a:schemeClr val="accent2"/>
                </a:solidFill>
              </a:rPr>
              <a:t> </a:t>
            </a:r>
            <a:r>
              <a:rPr lang="en">
                <a:solidFill>
                  <a:srgbClr val="FFFFFF"/>
                </a:solidFill>
              </a:rPr>
              <a:t>- Nov 2011</a:t>
            </a:r>
          </a:p>
          <a:p>
            <a:pPr indent="-228600" lvl="1" marL="914400" rtl="0">
              <a:spcBef>
                <a:spcPts val="0"/>
              </a:spcBef>
              <a:buFont typeface="Courier New"/>
              <a:buChar char="o"/>
            </a:pPr>
            <a:r>
              <a:rPr lang="en">
                <a:solidFill>
                  <a:srgbClr val="FFFFFF"/>
                </a:solidFill>
              </a:rPr>
              <a:t>Japan announced a plan to purchase Senkaku Islands (called Diaoyu Islands in China)</a:t>
            </a:r>
          </a:p>
          <a:p>
            <a:pPr indent="-228600" lvl="2" marL="1371600" rtl="0">
              <a:spcBef>
                <a:spcPts val="0"/>
              </a:spcBef>
              <a:buFont typeface="Wingdings"/>
              <a:buChar char="§"/>
            </a:pPr>
            <a:r>
              <a:rPr lang="en">
                <a:solidFill>
                  <a:srgbClr val="FFFFFF"/>
                </a:solidFill>
              </a:rPr>
              <a:t>Honker union denounced the move and declared ware</a:t>
            </a:r>
          </a:p>
          <a:p>
            <a:pPr indent="-228600" lvl="1" marL="914400" rtl="0">
              <a:spcBef>
                <a:spcPts val="0"/>
              </a:spcBef>
              <a:buFont typeface="Courier New"/>
              <a:buChar char="o"/>
            </a:pPr>
            <a:r>
              <a:rPr lang="en">
                <a:solidFill>
                  <a:srgbClr val="FFFFFF"/>
                </a:solidFill>
              </a:rPr>
              <a:t>Sustained DDoS, defacing, and sabotage-targeted attacks against Japanese:</a:t>
            </a:r>
          </a:p>
          <a:p>
            <a:pPr indent="-228600" lvl="2" marL="1371600" rtl="0">
              <a:spcBef>
                <a:spcPts val="0"/>
              </a:spcBef>
              <a:buFont typeface="Wingdings"/>
              <a:buChar char="§"/>
            </a:pPr>
            <a:r>
              <a:rPr lang="en">
                <a:solidFill>
                  <a:srgbClr val="FFFFFF"/>
                </a:solidFill>
              </a:rPr>
              <a:t>central &amp; local banks</a:t>
            </a:r>
          </a:p>
          <a:p>
            <a:pPr indent="-228600" lvl="2" marL="1371600" rtl="0">
              <a:spcBef>
                <a:spcPts val="0"/>
              </a:spcBef>
              <a:buFont typeface="Wingdings"/>
              <a:buChar char="§"/>
            </a:pPr>
            <a:r>
              <a:rPr lang="en">
                <a:solidFill>
                  <a:srgbClr val="FFFFFF"/>
                </a:solidFill>
              </a:rPr>
              <a:t>universities</a:t>
            </a:r>
          </a:p>
          <a:p>
            <a:pPr indent="-228600" lvl="2" marL="1371600" rtl="0">
              <a:spcBef>
                <a:spcPts val="0"/>
              </a:spcBef>
              <a:buFont typeface="Wingdings"/>
              <a:buChar char="§"/>
            </a:pPr>
            <a:r>
              <a:rPr lang="en">
                <a:solidFill>
                  <a:srgbClr val="FFFFFF"/>
                </a:solidFill>
              </a:rPr>
              <a:t>civilian companies</a:t>
            </a:r>
          </a:p>
          <a:p>
            <a:pPr indent="-228600" lvl="1" marL="914400" rtl="0">
              <a:spcBef>
                <a:spcPts val="0"/>
              </a:spcBef>
              <a:buFont typeface="Courier New"/>
              <a:buChar char="o"/>
            </a:pPr>
            <a:r>
              <a:rPr lang="en">
                <a:solidFill>
                  <a:srgbClr val="FFFFFF"/>
                </a:solidFill>
              </a:rPr>
              <a:t>[</a:t>
            </a:r>
            <a:r>
              <a:rPr lang="en" u="sng">
                <a:solidFill>
                  <a:schemeClr val="hlink"/>
                </a:solidFill>
                <a:hlinkClick r:id="rId4"/>
              </a:rPr>
              <a:t>source</a:t>
            </a:r>
            <a:r>
              <a:rPr lang="en">
                <a:solidFill>
                  <a:srgbClr val="FFFFFF"/>
                </a:solidFill>
              </a:rPr>
              <a:t>]</a:t>
            </a:r>
          </a:p>
        </p:txBody>
      </p:sp>
      <p:sp>
        <p:nvSpPr>
          <p:cNvPr id="145" name="Shape 14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p>
        </p:txBody>
      </p:sp>
      <p:pic>
        <p:nvPicPr>
          <p:cNvPr id="146" name="Shape 146"/>
          <p:cNvPicPr preferRelativeResize="0"/>
          <p:nvPr/>
        </p:nvPicPr>
        <p:blipFill>
          <a:blip r:embed="rId5">
            <a:alphaModFix/>
          </a:blip>
          <a:stretch>
            <a:fillRect/>
          </a:stretch>
        </p:blipFill>
        <p:spPr>
          <a:xfrm>
            <a:off x="5892768" y="4905625"/>
            <a:ext cx="2794000" cy="749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 name="Shape 33"/>
        <p:cNvGrpSpPr/>
        <p:nvPr/>
      </p:nvGrpSpPr>
      <p:grpSpPr>
        <a:xfrm>
          <a:off x="0" y="0"/>
          <a:ext cx="0" cy="0"/>
          <a:chOff x="0" y="0"/>
          <a:chExt cx="0" cy="0"/>
        </a:xfrm>
      </p:grpSpPr>
      <p:sp>
        <p:nvSpPr>
          <p:cNvPr id="34" name="Shape 3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Here We Are</a:t>
            </a:r>
          </a:p>
        </p:txBody>
      </p:sp>
      <p:sp>
        <p:nvSpPr>
          <p:cNvPr id="35" name="Shape 35"/>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rgbClr val="FFFFFF"/>
                </a:solidFill>
              </a:rPr>
              <a:t>Big Data</a:t>
            </a:r>
          </a:p>
          <a:p>
            <a:pPr indent="-228600" lvl="0" marL="457200" rtl="0">
              <a:spcBef>
                <a:spcPts val="0"/>
              </a:spcBef>
              <a:buFont typeface="Arial"/>
              <a:buChar char="●"/>
            </a:pPr>
            <a:r>
              <a:rPr lang="en">
                <a:solidFill>
                  <a:srgbClr val="FFFFFF"/>
                </a:solidFill>
              </a:rPr>
              <a:t>The Cloud</a:t>
            </a:r>
          </a:p>
          <a:p>
            <a:pPr indent="-228600" lvl="0" marL="457200" rtl="0">
              <a:spcBef>
                <a:spcPts val="0"/>
              </a:spcBef>
              <a:buFont typeface="Arial"/>
              <a:buChar char="●"/>
            </a:pPr>
            <a:r>
              <a:rPr lang="en">
                <a:solidFill>
                  <a:srgbClr val="FFFFFF"/>
                </a:solidFill>
              </a:rPr>
              <a:t>Everything being connected</a:t>
            </a:r>
          </a:p>
          <a:p>
            <a:pPr lvl="0" rtl="0">
              <a:spcBef>
                <a:spcPts val="0"/>
              </a:spcBef>
              <a:buNone/>
            </a:pPr>
            <a:r>
              <a:t/>
            </a:r>
            <a:endParaRPr>
              <a:solidFill>
                <a:srgbClr val="FFFFFF"/>
              </a:solidFill>
            </a:endParaRPr>
          </a:p>
        </p:txBody>
      </p:sp>
      <p:pic>
        <p:nvPicPr>
          <p:cNvPr id="36" name="Shape 36"/>
          <p:cNvPicPr preferRelativeResize="0"/>
          <p:nvPr/>
        </p:nvPicPr>
        <p:blipFill>
          <a:blip r:embed="rId4">
            <a:alphaModFix/>
          </a:blip>
          <a:stretch>
            <a:fillRect/>
          </a:stretch>
        </p:blipFill>
        <p:spPr>
          <a:xfrm>
            <a:off x="6497383" y="3100149"/>
            <a:ext cx="2460492" cy="3467751"/>
          </a:xfrm>
          <a:prstGeom prst="rect">
            <a:avLst/>
          </a:prstGeom>
          <a:noFill/>
          <a:ln>
            <a:noFill/>
          </a:ln>
        </p:spPr>
      </p:pic>
      <p:pic>
        <p:nvPicPr>
          <p:cNvPr id="37" name="Shape 37"/>
          <p:cNvPicPr preferRelativeResize="0"/>
          <p:nvPr/>
        </p:nvPicPr>
        <p:blipFill>
          <a:blip r:embed="rId5">
            <a:alphaModFix/>
          </a:blip>
          <a:stretch>
            <a:fillRect/>
          </a:stretch>
        </p:blipFill>
        <p:spPr>
          <a:xfrm>
            <a:off x="1889376" y="3100149"/>
            <a:ext cx="4605630" cy="345199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Shape 151"/>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u="sng">
                <a:solidFill>
                  <a:schemeClr val="accent4"/>
                </a:solidFill>
              </a:rPr>
              <a:t>NY Times hacked over story on top Chinese Communist leader's wealth</a:t>
            </a:r>
            <a:r>
              <a:rPr lang="en">
                <a:solidFill>
                  <a:schemeClr val="accent2"/>
                </a:solidFill>
              </a:rPr>
              <a:t> </a:t>
            </a:r>
            <a:r>
              <a:rPr lang="en">
                <a:solidFill>
                  <a:srgbClr val="FFFFFF"/>
                </a:solidFill>
              </a:rPr>
              <a:t>- 2012-2013</a:t>
            </a:r>
          </a:p>
          <a:p>
            <a:pPr indent="-228600" lvl="1" marL="914400" rtl="0">
              <a:spcBef>
                <a:spcPts val="0"/>
              </a:spcBef>
              <a:buFont typeface="Courier New"/>
              <a:buChar char="o"/>
            </a:pPr>
            <a:r>
              <a:rPr lang="en">
                <a:solidFill>
                  <a:schemeClr val="accent4"/>
                </a:solidFill>
              </a:rPr>
              <a:t>NYT reported how Premier Wen Jiabao built a fortune of over $2 billion while in power</a:t>
            </a:r>
          </a:p>
          <a:p>
            <a:pPr indent="-228600" lvl="1" marL="914400" rtl="0">
              <a:spcBef>
                <a:spcPts val="0"/>
              </a:spcBef>
              <a:buFont typeface="Courier New"/>
              <a:buChar char="o"/>
            </a:pPr>
            <a:r>
              <a:rPr lang="en">
                <a:solidFill>
                  <a:srgbClr val="FFFFFF"/>
                </a:solidFill>
              </a:rPr>
              <a:t>Chinese hackers repeatedly hacked NYT systems over 4 months [</a:t>
            </a:r>
            <a:r>
              <a:rPr lang="en" u="sng">
                <a:solidFill>
                  <a:schemeClr val="hlink"/>
                </a:solidFill>
                <a:hlinkClick r:id="rId4"/>
              </a:rPr>
              <a:t>source</a:t>
            </a:r>
            <a:r>
              <a:rPr lang="en">
                <a:solidFill>
                  <a:srgbClr val="FFFFFF"/>
                </a:solidFill>
              </a:rPr>
              <a:t>]</a:t>
            </a:r>
          </a:p>
          <a:p>
            <a:pPr indent="-228600" lvl="2" marL="1371600" rtl="0">
              <a:spcBef>
                <a:spcPts val="0"/>
              </a:spcBef>
              <a:buFont typeface="Wingdings"/>
              <a:buChar char="§"/>
            </a:pPr>
            <a:r>
              <a:rPr lang="en">
                <a:solidFill>
                  <a:srgbClr val="FFFFFF"/>
                </a:solidFill>
              </a:rPr>
              <a:t>stole reporters' passwords</a:t>
            </a:r>
          </a:p>
          <a:p>
            <a:pPr indent="-228600" lvl="3" marL="1828800" rtl="0">
              <a:spcBef>
                <a:spcPts val="0"/>
              </a:spcBef>
              <a:buFont typeface="Arial"/>
              <a:buChar char="●"/>
            </a:pPr>
            <a:r>
              <a:rPr lang="en">
                <a:solidFill>
                  <a:srgbClr val="FFFFFF"/>
                </a:solidFill>
              </a:rPr>
              <a:t>attacked all the employees' personal accounts and systems</a:t>
            </a:r>
          </a:p>
          <a:p>
            <a:pPr indent="-228600" lvl="2" marL="1371600" rtl="0">
              <a:spcBef>
                <a:spcPts val="0"/>
              </a:spcBef>
              <a:buFont typeface="Wingdings"/>
              <a:buChar char="§"/>
            </a:pPr>
            <a:r>
              <a:rPr lang="en">
                <a:solidFill>
                  <a:srgbClr val="FFFFFF"/>
                </a:solidFill>
              </a:rPr>
              <a:t>hunted for files related to NYT investigation</a:t>
            </a:r>
          </a:p>
          <a:p>
            <a:pPr indent="-228600" lvl="2" marL="1371600" rtl="0">
              <a:spcBef>
                <a:spcPts val="0"/>
              </a:spcBef>
              <a:buFont typeface="Wingdings"/>
              <a:buChar char="§"/>
            </a:pPr>
            <a:r>
              <a:rPr lang="en">
                <a:solidFill>
                  <a:srgbClr val="FFFFFF"/>
                </a:solidFill>
              </a:rPr>
              <a:t>used a common strain of malware</a:t>
            </a:r>
          </a:p>
          <a:p>
            <a:pPr indent="-228600" lvl="3" marL="1828800" rtl="0">
              <a:spcBef>
                <a:spcPts val="0"/>
              </a:spcBef>
              <a:buFont typeface="Arial"/>
              <a:buChar char="●"/>
            </a:pPr>
            <a:r>
              <a:rPr lang="en">
                <a:solidFill>
                  <a:srgbClr val="FFFFFF"/>
                </a:solidFill>
              </a:rPr>
              <a:t>seen before in other APT actions targeting US Military</a:t>
            </a:r>
          </a:p>
          <a:p>
            <a:pPr indent="0" lvl="0" marL="914400" rtl="0">
              <a:spcBef>
                <a:spcPts val="0"/>
              </a:spcBef>
              <a:buNone/>
            </a:pPr>
            <a:r>
              <a:t/>
            </a:r>
            <a:endParaRPr>
              <a:solidFill>
                <a:srgbClr val="FFFFFF"/>
              </a:solidFill>
            </a:endParaRPr>
          </a:p>
        </p:txBody>
      </p:sp>
      <p:sp>
        <p:nvSpPr>
          <p:cNvPr id="152" name="Shape 15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Shape 157"/>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chemeClr val="accent4"/>
                </a:solidFill>
              </a:rPr>
              <a:t>In general, for hackers who make up the criminal element:</a:t>
            </a:r>
          </a:p>
          <a:p>
            <a:pPr indent="-228600" lvl="0" marL="457200" rtl="0">
              <a:spcBef>
                <a:spcPts val="0"/>
              </a:spcBef>
              <a:buFont typeface="Arial"/>
              <a:buChar char="●"/>
            </a:pPr>
            <a:r>
              <a:rPr lang="en">
                <a:solidFill>
                  <a:schemeClr val="accent5"/>
                </a:solidFill>
              </a:rPr>
              <a:t>Hackers in the Western World</a:t>
            </a:r>
          </a:p>
          <a:p>
            <a:pPr indent="-228600" lvl="1" marL="914400" rtl="0">
              <a:spcBef>
                <a:spcPts val="0"/>
              </a:spcBef>
              <a:buFont typeface="Courier New"/>
              <a:buChar char="o"/>
            </a:pPr>
            <a:r>
              <a:rPr lang="en">
                <a:solidFill>
                  <a:srgbClr val="FFFFFF"/>
                </a:solidFill>
              </a:rPr>
              <a:t>Often anti-government, and get in trouble with government</a:t>
            </a:r>
          </a:p>
          <a:p>
            <a:pPr indent="-228600" lvl="2" marL="1371600" rtl="0">
              <a:spcBef>
                <a:spcPts val="0"/>
              </a:spcBef>
              <a:buFont typeface="Wingdings"/>
              <a:buChar char="§"/>
            </a:pPr>
            <a:r>
              <a:rPr lang="en">
                <a:solidFill>
                  <a:srgbClr val="FFFFFF"/>
                </a:solidFill>
              </a:rPr>
              <a:t>not patriotic, not nationalistic</a:t>
            </a:r>
          </a:p>
          <a:p>
            <a:pPr indent="-228600" lvl="2" marL="1371600" rtl="0">
              <a:spcBef>
                <a:spcPts val="0"/>
              </a:spcBef>
              <a:buFont typeface="Wingdings"/>
              <a:buChar char="§"/>
            </a:pPr>
            <a:r>
              <a:rPr lang="en">
                <a:solidFill>
                  <a:srgbClr val="FFFFFF"/>
                </a:solidFill>
              </a:rPr>
              <a:t>often 99% of what they do is considered criminal</a:t>
            </a:r>
          </a:p>
          <a:p>
            <a:pPr indent="-228600" lvl="0" marL="457200" rtl="0">
              <a:spcBef>
                <a:spcPts val="0"/>
              </a:spcBef>
              <a:buFont typeface="Arial"/>
              <a:buChar char="●"/>
            </a:pPr>
            <a:r>
              <a:rPr lang="en">
                <a:solidFill>
                  <a:schemeClr val="accent5"/>
                </a:solidFill>
              </a:rPr>
              <a:t>Hackers in the Eastern World</a:t>
            </a:r>
          </a:p>
          <a:p>
            <a:pPr indent="-228600" lvl="1" marL="914400" rtl="0">
              <a:spcBef>
                <a:spcPts val="0"/>
              </a:spcBef>
              <a:buFont typeface="Courier New"/>
              <a:buChar char="o"/>
            </a:pPr>
            <a:r>
              <a:rPr lang="en">
                <a:solidFill>
                  <a:srgbClr val="FFFFFF"/>
                </a:solidFill>
              </a:rPr>
              <a:t>Often pro-government, and are ignored by government (as long as they play ball)</a:t>
            </a:r>
          </a:p>
          <a:p>
            <a:pPr indent="-228600" lvl="2" marL="1371600" rtl="0">
              <a:spcBef>
                <a:spcPts val="0"/>
              </a:spcBef>
              <a:buFont typeface="Wingdings"/>
              <a:buChar char="§"/>
            </a:pPr>
            <a:r>
              <a:rPr lang="en">
                <a:solidFill>
                  <a:srgbClr val="FFFFFF"/>
                </a:solidFill>
              </a:rPr>
              <a:t>patriotic &amp; nationalistic</a:t>
            </a:r>
          </a:p>
          <a:p>
            <a:pPr indent="-228600" lvl="2" marL="1371600" rtl="0">
              <a:spcBef>
                <a:spcPts val="0"/>
              </a:spcBef>
              <a:buFont typeface="Wingdings"/>
              <a:buChar char="§"/>
            </a:pPr>
            <a:r>
              <a:rPr lang="en">
                <a:solidFill>
                  <a:srgbClr val="FFFFFF"/>
                </a:solidFill>
              </a:rPr>
              <a:t>countries often haven for cybercrime</a:t>
            </a:r>
          </a:p>
        </p:txBody>
      </p:sp>
      <p:sp>
        <p:nvSpPr>
          <p:cNvPr id="158" name="Shape 15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A Note on Hacker Culture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Shape 163"/>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br>
              <a:rPr lang="en" sz="4800">
                <a:solidFill>
                  <a:srgbClr val="ECE47C"/>
                </a:solidFill>
                <a:latin typeface="Trebuchet MS"/>
                <a:ea typeface="Trebuchet MS"/>
                <a:cs typeface="Trebuchet MS"/>
                <a:sym typeface="Trebuchet MS"/>
              </a:rPr>
            </a:br>
            <a:r>
              <a:rPr lang="en" sz="4800">
                <a:solidFill>
                  <a:srgbClr val="FF9900"/>
                </a:solidFill>
                <a:latin typeface="Trebuchet MS"/>
                <a:ea typeface="Trebuchet MS"/>
                <a:cs typeface="Trebuchet MS"/>
                <a:sym typeface="Trebuchet MS"/>
              </a:rPr>
              <a:t>Advanced Persistent Threat</a:t>
            </a:r>
          </a:p>
        </p:txBody>
      </p:sp>
      <p:sp>
        <p:nvSpPr>
          <p:cNvPr id="164" name="Shape 164"/>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Stuxnet(2010),  DUQU (2011), Flame(2012)...</a:t>
            </a:r>
          </a:p>
          <a:p>
            <a:pPr indent="-228600" lvl="1" marL="914400" rtl="0">
              <a:spcBef>
                <a:spcPts val="0"/>
              </a:spcBef>
              <a:buFont typeface="Courier New"/>
              <a:buChar char="o"/>
            </a:pPr>
            <a:r>
              <a:rPr lang="en">
                <a:solidFill>
                  <a:srgbClr val="FFFFFF"/>
                </a:solidFill>
              </a:rPr>
              <a:t>Their authors </a:t>
            </a:r>
            <a:r>
              <a:rPr b="1" lang="en" u="sng">
                <a:solidFill>
                  <a:srgbClr val="FFFFFF"/>
                </a:solidFill>
              </a:rPr>
              <a:t>legitimated the art of hacking</a:t>
            </a:r>
            <a:r>
              <a:rPr lang="en"/>
              <a:t> as acceptable in the stage of international conflict - Michael Hayden (former director of N.S.A. and C.I.A.) [</a:t>
            </a:r>
            <a:r>
              <a:rPr lang="en" u="sng">
                <a:solidFill>
                  <a:schemeClr val="hlink"/>
                </a:solidFill>
                <a:hlinkClick r:id="rId4"/>
              </a:rPr>
              <a:t>source</a:t>
            </a:r>
            <a:r>
              <a:rPr lang="en"/>
              <a:t>]</a:t>
            </a:r>
          </a:p>
          <a:p>
            <a:pPr lvl="0" rtl="0">
              <a:spcBef>
                <a:spcPts val="0"/>
              </a:spcBef>
              <a:buNone/>
            </a:pPr>
            <a:r>
              <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Shape 169"/>
          <p:cNvSpPr txBox="1"/>
          <p:nvPr>
            <p:ph idx="1" type="body"/>
          </p:nvPr>
        </p:nvSpPr>
        <p:spPr>
          <a:xfrm>
            <a:off x="1219200" y="1676400"/>
            <a:ext cx="7439400" cy="4967700"/>
          </a:xfrm>
          <a:prstGeom prst="rect">
            <a:avLst/>
          </a:prstGeom>
        </p:spPr>
        <p:txBody>
          <a:bodyPr anchorCtr="0" anchor="t" bIns="91425" lIns="91425" rIns="91425" wrap="square" tIns="91425">
            <a:noAutofit/>
          </a:bodyPr>
          <a:lstStyle/>
          <a:p>
            <a:pPr lvl="0" rtl="0">
              <a:spcBef>
                <a:spcPts val="0"/>
              </a:spcBef>
              <a:buNone/>
            </a:pPr>
            <a:r>
              <a:rPr i="1" lang="en">
                <a:solidFill>
                  <a:schemeClr val="accent4"/>
                </a:solidFill>
              </a:rPr>
              <a:t>Rumors</a:t>
            </a:r>
            <a:r>
              <a:rPr lang="en"/>
              <a:t>: Two Iranian uranium enrichment facilities hit again.  Virus blares AC/DC's Thunderstruck at Max volume.</a:t>
            </a:r>
          </a:p>
          <a:p>
            <a:pPr lvl="0" rtl="0">
              <a:spcBef>
                <a:spcPts val="0"/>
              </a:spcBef>
              <a:buNone/>
            </a:pPr>
            <a:r>
              <a:rPr lang="en"/>
              <a:t>*Potentially an APT attack*</a:t>
            </a:r>
          </a:p>
          <a:p>
            <a:pPr lvl="0" rtl="0">
              <a:spcBef>
                <a:spcPts val="0"/>
              </a:spcBef>
              <a:buNone/>
            </a:pPr>
            <a:r>
              <a:rPr b="1" lang="en" u="sng">
                <a:solidFill>
                  <a:srgbClr val="FF9900"/>
                </a:solidFill>
              </a:rPr>
              <a:t>[</a:t>
            </a:r>
            <a:r>
              <a:rPr b="1" lang="en" u="sng">
                <a:solidFill>
                  <a:schemeClr val="hlink"/>
                </a:solidFill>
                <a:hlinkClick r:id="rId4"/>
              </a:rPr>
              <a:t>Source</a:t>
            </a:r>
            <a:r>
              <a:rPr b="1" lang="en" u="sng">
                <a:solidFill>
                  <a:srgbClr val="FF9900"/>
                </a:solidFill>
              </a:rPr>
              <a:t>]</a:t>
            </a:r>
          </a:p>
        </p:txBody>
      </p:sp>
      <p:pic>
        <p:nvPicPr>
          <p:cNvPr id="170" name="Shape 170"/>
          <p:cNvPicPr preferRelativeResize="0"/>
          <p:nvPr/>
        </p:nvPicPr>
        <p:blipFill>
          <a:blip r:embed="rId5">
            <a:alphaModFix/>
          </a:blip>
          <a:stretch>
            <a:fillRect/>
          </a:stretch>
        </p:blipFill>
        <p:spPr>
          <a:xfrm>
            <a:off x="3880217" y="3657971"/>
            <a:ext cx="5035183" cy="2833729"/>
          </a:xfrm>
          <a:prstGeom prst="rect">
            <a:avLst/>
          </a:prstGeom>
          <a:noFill/>
          <a:ln>
            <a:noFill/>
          </a:ln>
        </p:spPr>
      </p:pic>
      <p:sp>
        <p:nvSpPr>
          <p:cNvPr id="171" name="Shape 171"/>
          <p:cNvSpPr txBox="1"/>
          <p:nvPr/>
        </p:nvSpPr>
        <p:spPr>
          <a:xfrm>
            <a:off x="4256175" y="5556071"/>
            <a:ext cx="4674600" cy="918900"/>
          </a:xfrm>
          <a:prstGeom prst="rect">
            <a:avLst/>
          </a:prstGeom>
          <a:noFill/>
          <a:ln>
            <a:noFill/>
          </a:ln>
        </p:spPr>
        <p:txBody>
          <a:bodyPr anchorCtr="0" anchor="t" bIns="91425" lIns="91425" rIns="91425" wrap="square" tIns="91425">
            <a:noAutofit/>
          </a:bodyPr>
          <a:lstStyle/>
          <a:p>
            <a:pPr lvl="0" rtl="0" algn="r">
              <a:spcBef>
                <a:spcPts val="0"/>
              </a:spcBef>
              <a:buNone/>
            </a:pPr>
            <a:r>
              <a:rPr b="1" lang="en" sz="1800">
                <a:solidFill>
                  <a:srgbClr val="FFFFFF"/>
                </a:solidFill>
              </a:rPr>
              <a:t>Suspected Nuclear </a:t>
            </a:r>
          </a:p>
          <a:p>
            <a:pPr lvl="0" rtl="0" algn="r">
              <a:spcBef>
                <a:spcPts val="0"/>
              </a:spcBef>
              <a:buNone/>
            </a:pPr>
            <a:r>
              <a:rPr b="1" lang="en" sz="1800">
                <a:solidFill>
                  <a:srgbClr val="FFFFFF"/>
                </a:solidFill>
              </a:rPr>
              <a:t>Weapons Plant</a:t>
            </a:r>
          </a:p>
          <a:p>
            <a:pPr lvl="0" rtl="0" algn="r">
              <a:spcBef>
                <a:spcPts val="0"/>
              </a:spcBef>
              <a:buNone/>
            </a:pPr>
            <a:r>
              <a:rPr b="1" lang="en" sz="1800">
                <a:solidFill>
                  <a:srgbClr val="FFFFFF"/>
                </a:solidFill>
              </a:rPr>
              <a:t>Qom, Iran</a:t>
            </a:r>
          </a:p>
        </p:txBody>
      </p:sp>
      <p:sp>
        <p:nvSpPr>
          <p:cNvPr id="172" name="Shape 172"/>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br>
              <a:rPr lang="en" sz="4800">
                <a:solidFill>
                  <a:srgbClr val="ECE47C"/>
                </a:solidFill>
                <a:latin typeface="Trebuchet MS"/>
                <a:ea typeface="Trebuchet MS"/>
                <a:cs typeface="Trebuchet MS"/>
                <a:sym typeface="Trebuchet MS"/>
              </a:rPr>
            </a:br>
            <a:r>
              <a:rPr lang="en" sz="4800">
                <a:solidFill>
                  <a:srgbClr val="FF9900"/>
                </a:solidFill>
                <a:latin typeface="Trebuchet MS"/>
                <a:ea typeface="Trebuchet MS"/>
                <a:cs typeface="Trebuchet MS"/>
                <a:sym typeface="Trebuchet MS"/>
              </a:rPr>
              <a:t>APT Iran attacks July 2012</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Shape 177"/>
          <p:cNvSpPr txBox="1"/>
          <p:nvPr>
            <p:ph idx="1" type="body"/>
          </p:nvPr>
        </p:nvSpPr>
        <p:spPr>
          <a:xfrm>
            <a:off x="1219200" y="1676400"/>
            <a:ext cx="7439400" cy="4967700"/>
          </a:xfrm>
          <a:prstGeom prst="rect">
            <a:avLst/>
          </a:prstGeom>
        </p:spPr>
        <p:txBody>
          <a:bodyPr anchorCtr="0" anchor="t" bIns="91425" lIns="91425" rIns="91425" wrap="square" tIns="91425">
            <a:noAutofit/>
          </a:bodyPr>
          <a:lstStyle/>
          <a:p>
            <a:pPr lvl="0" rtl="0">
              <a:spcBef>
                <a:spcPts val="0"/>
              </a:spcBef>
              <a:buNone/>
            </a:pPr>
            <a:r>
              <a:rPr i="1" lang="en">
                <a:solidFill>
                  <a:schemeClr val="accent4"/>
                </a:solidFill>
              </a:rPr>
              <a:t>Rumors again:</a:t>
            </a:r>
            <a:r>
              <a:rPr lang="en"/>
              <a:t> Massive explosion at underground Fordow bunker felt over 3 miles away.  *Potentially an APT attack*</a:t>
            </a:r>
          </a:p>
          <a:p>
            <a:pPr indent="-228600" lvl="0" marL="457200" rtl="0">
              <a:spcBef>
                <a:spcPts val="0"/>
              </a:spcBef>
              <a:buFont typeface="Arial"/>
              <a:buChar char="●"/>
            </a:pPr>
            <a:r>
              <a:rPr lang="en"/>
              <a:t>Began weapon uranium enrichment in 2011</a:t>
            </a:r>
          </a:p>
          <a:p>
            <a:pPr indent="-228600" lvl="0" marL="457200" rtl="0">
              <a:spcBef>
                <a:spcPts val="0"/>
              </a:spcBef>
              <a:buFont typeface="Arial"/>
              <a:buChar char="●"/>
            </a:pPr>
            <a:r>
              <a:rPr b="1" lang="en">
                <a:solidFill>
                  <a:schemeClr val="accent5"/>
                </a:solidFill>
              </a:rPr>
              <a:t>240 </a:t>
            </a:r>
            <a:r>
              <a:rPr lang="en"/>
              <a:t>personnel trapped underground</a:t>
            </a:r>
          </a:p>
          <a:p>
            <a:pPr indent="-228600" lvl="1" marL="914400" rtl="0">
              <a:spcBef>
                <a:spcPts val="0"/>
              </a:spcBef>
              <a:buFont typeface="Courier New"/>
              <a:buChar char="o"/>
            </a:pPr>
            <a:r>
              <a:rPr lang="en"/>
              <a:t>When can cyber warfare be war crimes?</a:t>
            </a:r>
          </a:p>
          <a:p>
            <a:pPr lvl="0" rtl="0">
              <a:spcBef>
                <a:spcPts val="0"/>
              </a:spcBef>
              <a:buNone/>
            </a:pPr>
            <a:r>
              <a:t/>
            </a:r>
            <a:endParaRPr/>
          </a:p>
          <a:p>
            <a:pPr lvl="0" rtl="0">
              <a:spcBef>
                <a:spcPts val="0"/>
              </a:spcBef>
              <a:buNone/>
            </a:pPr>
            <a:r>
              <a:t/>
            </a:r>
            <a:endParaRPr b="1" u="sng">
              <a:solidFill>
                <a:srgbClr val="FF9900"/>
              </a:solidFill>
            </a:endParaRPr>
          </a:p>
        </p:txBody>
      </p:sp>
      <p:pic>
        <p:nvPicPr>
          <p:cNvPr id="178" name="Shape 178"/>
          <p:cNvPicPr preferRelativeResize="0"/>
          <p:nvPr/>
        </p:nvPicPr>
        <p:blipFill>
          <a:blip r:embed="rId4">
            <a:alphaModFix/>
          </a:blip>
          <a:stretch>
            <a:fillRect/>
          </a:stretch>
        </p:blipFill>
        <p:spPr>
          <a:xfrm>
            <a:off x="5671000" y="4819391"/>
            <a:ext cx="3244400" cy="1824709"/>
          </a:xfrm>
          <a:prstGeom prst="rect">
            <a:avLst/>
          </a:prstGeom>
          <a:noFill/>
          <a:ln>
            <a:noFill/>
          </a:ln>
        </p:spPr>
      </p:pic>
      <p:sp>
        <p:nvSpPr>
          <p:cNvPr id="179" name="Shape 179"/>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br>
              <a:rPr lang="en" sz="4800">
                <a:solidFill>
                  <a:srgbClr val="ECE47C"/>
                </a:solidFill>
                <a:latin typeface="Trebuchet MS"/>
                <a:ea typeface="Trebuchet MS"/>
                <a:cs typeface="Trebuchet MS"/>
                <a:sym typeface="Trebuchet MS"/>
              </a:rPr>
            </a:br>
            <a:r>
              <a:rPr lang="en" sz="4800">
                <a:solidFill>
                  <a:srgbClr val="FF9900"/>
                </a:solidFill>
                <a:latin typeface="Trebuchet MS"/>
                <a:ea typeface="Trebuchet MS"/>
                <a:cs typeface="Trebuchet MS"/>
                <a:sym typeface="Trebuchet MS"/>
              </a:rPr>
              <a:t>APT Iran attacks Jan 2013</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Shape 184"/>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br>
              <a:rPr lang="en" sz="4800">
                <a:solidFill>
                  <a:srgbClr val="ECE47C"/>
                </a:solidFill>
                <a:latin typeface="Trebuchet MS"/>
                <a:ea typeface="Trebuchet MS"/>
                <a:cs typeface="Trebuchet MS"/>
                <a:sym typeface="Trebuchet MS"/>
              </a:rPr>
            </a:br>
            <a:r>
              <a:rPr lang="en" sz="4800">
                <a:solidFill>
                  <a:srgbClr val="FF9900"/>
                </a:solidFill>
                <a:latin typeface="Trebuchet MS"/>
                <a:ea typeface="Trebuchet MS"/>
                <a:cs typeface="Trebuchet MS"/>
                <a:sym typeface="Trebuchet MS"/>
              </a:rPr>
              <a:t>APT Iran attacks Jan 2013</a:t>
            </a:r>
          </a:p>
        </p:txBody>
      </p:sp>
      <p:pic>
        <p:nvPicPr>
          <p:cNvPr id="185" name="Shape 185"/>
          <p:cNvPicPr preferRelativeResize="0"/>
          <p:nvPr/>
        </p:nvPicPr>
        <p:blipFill>
          <a:blip r:embed="rId4">
            <a:alphaModFix/>
          </a:blip>
          <a:stretch>
            <a:fillRect/>
          </a:stretch>
        </p:blipFill>
        <p:spPr>
          <a:xfrm>
            <a:off x="635000" y="1646238"/>
            <a:ext cx="7874000" cy="4914900"/>
          </a:xfrm>
          <a:prstGeom prst="rect">
            <a:avLst/>
          </a:prstGeom>
          <a:noFill/>
          <a:ln>
            <a:noFill/>
          </a:ln>
        </p:spPr>
      </p:pic>
      <p:sp>
        <p:nvSpPr>
          <p:cNvPr id="186" name="Shape 186"/>
          <p:cNvSpPr txBox="1"/>
          <p:nvPr/>
        </p:nvSpPr>
        <p:spPr>
          <a:xfrm>
            <a:off x="4604225" y="5577276"/>
            <a:ext cx="3454500" cy="762300"/>
          </a:xfrm>
          <a:prstGeom prst="rect">
            <a:avLst/>
          </a:prstGeom>
          <a:noFill/>
          <a:ln>
            <a:noFill/>
          </a:ln>
        </p:spPr>
        <p:txBody>
          <a:bodyPr anchorCtr="0" anchor="t" bIns="91425" lIns="91425" rIns="91425" wrap="square" tIns="91425">
            <a:noAutofit/>
          </a:bodyPr>
          <a:lstStyle/>
          <a:p>
            <a:pPr lvl="0" rtl="0" algn="r">
              <a:spcBef>
                <a:spcPts val="0"/>
              </a:spcBef>
              <a:buNone/>
            </a:pPr>
            <a:r>
              <a:rPr lang="en">
                <a:solidFill>
                  <a:srgbClr val="FFFFFF"/>
                </a:solidFill>
              </a:rPr>
              <a:t>This site is under a mountain, </a:t>
            </a:r>
            <a:br>
              <a:rPr lang="en">
                <a:solidFill>
                  <a:srgbClr val="FFFFFF"/>
                </a:solidFill>
              </a:rPr>
            </a:br>
            <a:r>
              <a:rPr lang="en">
                <a:solidFill>
                  <a:srgbClr val="FFFFFF"/>
                </a:solidFill>
              </a:rPr>
              <a:t>because it is immune to bunker busters</a:t>
            </a:r>
          </a:p>
          <a:p>
            <a:pPr lvl="0" algn="r">
              <a:spcBef>
                <a:spcPts val="0"/>
              </a:spcBef>
              <a:buNone/>
            </a:pPr>
            <a:r>
              <a:rPr lang="en">
                <a:solidFill>
                  <a:srgbClr val="FFFFFF"/>
                </a:solidFill>
              </a:rPr>
              <a:t>Hence the APT suspicions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Shape 191"/>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317500" lvl="0" marL="457200" rtl="0">
              <a:spcBef>
                <a:spcPts val="0"/>
              </a:spcBef>
              <a:buSzPct val="77777"/>
              <a:buFont typeface="Arial"/>
              <a:buChar char="●"/>
            </a:pPr>
            <a:r>
              <a:rPr lang="en" sz="1800">
                <a:solidFill>
                  <a:schemeClr val="accent4"/>
                </a:solidFill>
              </a:rPr>
              <a:t>"China’s economic espionage has reached an intolerable level and I believe that the United States and our allies in Europe and Asia have an obligation to confront Beijing and demand that they  put a stop to this piracy.  </a:t>
            </a:r>
            <a:br>
              <a:rPr lang="en" sz="1800">
                <a:solidFill>
                  <a:schemeClr val="accent4"/>
                </a:solidFill>
              </a:rPr>
            </a:br>
            <a:br>
              <a:rPr lang="en" sz="1800">
                <a:solidFill>
                  <a:schemeClr val="accent4"/>
                </a:solidFill>
              </a:rPr>
            </a:br>
            <a:r>
              <a:rPr lang="en" sz="1800">
                <a:solidFill>
                  <a:schemeClr val="accent4"/>
                </a:solidFill>
              </a:rPr>
              <a:t>Beijing is waging a massive trade war on us all, and we should band together to pressure them to stop. Combined, the United States and our allies in Europe and Asia have significant diplomatic and economic leverage over China, and we should use this to our advantage to put an end to this scourge.”</a:t>
            </a:r>
          </a:p>
          <a:p>
            <a:pPr indent="-317500" lvl="1" marL="914400" rtl="0">
              <a:spcBef>
                <a:spcPts val="0"/>
              </a:spcBef>
              <a:buSzPct val="100000"/>
              <a:buFont typeface="Courier New"/>
              <a:buChar char="o"/>
            </a:pPr>
            <a:r>
              <a:rPr lang="en" sz="1400">
                <a:solidFill>
                  <a:srgbClr val="FFFFFF"/>
                </a:solidFill>
              </a:rPr>
              <a:t>— U.S. Rep. Mike Rogers, October, 2011</a:t>
            </a:r>
          </a:p>
          <a:p>
            <a:pPr lvl="0" rtl="0">
              <a:spcBef>
                <a:spcPts val="0"/>
              </a:spcBef>
              <a:buNone/>
            </a:pPr>
            <a:r>
              <a:t/>
            </a:r>
            <a:endParaRPr sz="1400">
              <a:solidFill>
                <a:srgbClr val="FFFFFF"/>
              </a:solidFill>
            </a:endParaRPr>
          </a:p>
          <a:p>
            <a:pPr indent="-317500" lvl="0" marL="457200" rtl="0">
              <a:spcBef>
                <a:spcPts val="0"/>
              </a:spcBef>
              <a:buSzPct val="77777"/>
              <a:buFont typeface="Arial"/>
              <a:buChar char="●"/>
            </a:pPr>
            <a:r>
              <a:rPr lang="en" sz="1800">
                <a:solidFill>
                  <a:schemeClr val="accent6"/>
                </a:solidFill>
              </a:rPr>
              <a:t>“It is unprofessional and groundless to accuse the Chinese military of launching cyber attacks without any conclusive evidence.”</a:t>
            </a:r>
          </a:p>
          <a:p>
            <a:pPr indent="-317500" lvl="1" marL="914400" rtl="0">
              <a:spcBef>
                <a:spcPts val="0"/>
              </a:spcBef>
              <a:buSzPct val="77777"/>
              <a:buFont typeface="Courier New"/>
              <a:buChar char="o"/>
            </a:pPr>
            <a:r>
              <a:rPr lang="en" sz="1800">
                <a:solidFill>
                  <a:srgbClr val="FFFFFF"/>
                </a:solidFill>
              </a:rPr>
              <a:t>— Chinese Defense Ministry, January, 2013</a:t>
            </a:r>
          </a:p>
          <a:p>
            <a:pPr lvl="0" rtl="0">
              <a:spcBef>
                <a:spcPts val="0"/>
              </a:spcBef>
              <a:buNone/>
            </a:pPr>
            <a:r>
              <a:t/>
            </a:r>
            <a:endParaRPr sz="1800">
              <a:solidFill>
                <a:srgbClr val="FFFFFF"/>
              </a:solidFill>
            </a:endParaRPr>
          </a:p>
          <a:p>
            <a:pPr lvl="0" rtl="0">
              <a:spcBef>
                <a:spcPts val="0"/>
              </a:spcBef>
              <a:buNone/>
            </a:pPr>
            <a:r>
              <a:rPr lang="en" sz="1800" u="sng">
                <a:solidFill>
                  <a:schemeClr val="hlink"/>
                </a:solidFill>
                <a:hlinkClick r:id="rId4"/>
              </a:rPr>
              <a:t>Source: http://intelreport.mandiant.com/Mandiant_APT1_Report.pdf</a:t>
            </a:r>
          </a:p>
        </p:txBody>
      </p:sp>
      <p:sp>
        <p:nvSpPr>
          <p:cNvPr id="192" name="Shape 192"/>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br>
              <a:rPr lang="en" sz="4800">
                <a:solidFill>
                  <a:srgbClr val="ECE47C"/>
                </a:solidFill>
                <a:latin typeface="Trebuchet MS"/>
                <a:ea typeface="Trebuchet MS"/>
                <a:cs typeface="Trebuchet MS"/>
                <a:sym typeface="Trebuchet MS"/>
              </a:rPr>
            </a:br>
            <a:r>
              <a:rPr lang="en" sz="4800">
                <a:solidFill>
                  <a:srgbClr val="FF9900"/>
                </a:solidFill>
                <a:latin typeface="Trebuchet MS"/>
                <a:ea typeface="Trebuchet MS"/>
                <a:cs typeface="Trebuchet MS"/>
                <a:sym typeface="Trebuchet MS"/>
              </a:rPr>
              <a:t>Advanced Persistent Threat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Shape 197"/>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Mandiant's report on APT1, Feb 2013</a:t>
            </a:r>
          </a:p>
          <a:p>
            <a:pPr indent="-228600" lvl="1" marL="914400" rtl="0">
              <a:spcBef>
                <a:spcPts val="0"/>
              </a:spcBef>
              <a:buFont typeface="Courier New"/>
              <a:buChar char="o"/>
            </a:pPr>
            <a:r>
              <a:rPr lang="en">
                <a:solidFill>
                  <a:schemeClr val="accent4"/>
                </a:solidFill>
              </a:rPr>
              <a:t>PLA Unit 61398 </a:t>
            </a:r>
            <a:r>
              <a:rPr i="1" lang="en" sz="1800" u="sng">
                <a:solidFill>
                  <a:schemeClr val="hlink"/>
                </a:solidFill>
                <a:hlinkClick r:id="rId4"/>
              </a:rPr>
              <a:t>http://intelreport.mandiant.com/Mandiant_APT1_Report.pdf </a:t>
            </a:r>
          </a:p>
          <a:p>
            <a:pPr indent="-228600" lvl="2" marL="1371600" rtl="0">
              <a:spcBef>
                <a:spcPts val="0"/>
              </a:spcBef>
              <a:buFont typeface="Wingdings"/>
              <a:buChar char="§"/>
            </a:pPr>
            <a:r>
              <a:rPr lang="en">
                <a:solidFill>
                  <a:schemeClr val="accent6"/>
                </a:solidFill>
              </a:rPr>
              <a:t>Long term campaign aimed at:</a:t>
            </a:r>
          </a:p>
          <a:p>
            <a:pPr indent="-228600" lvl="3" marL="1828800" rtl="0">
              <a:spcBef>
                <a:spcPts val="0"/>
              </a:spcBef>
              <a:buFont typeface="Arial"/>
              <a:buChar char="●"/>
            </a:pPr>
            <a:r>
              <a:rPr lang="en">
                <a:solidFill>
                  <a:srgbClr val="FFFFFF"/>
                </a:solidFill>
              </a:rPr>
              <a:t>industrial espionage</a:t>
            </a:r>
          </a:p>
          <a:p>
            <a:pPr indent="-228600" lvl="4" marL="2286000" rtl="0">
              <a:spcBef>
                <a:spcPts val="0"/>
              </a:spcBef>
              <a:buFont typeface="Courier New"/>
              <a:buChar char="o"/>
            </a:pPr>
            <a:r>
              <a:rPr lang="en">
                <a:solidFill>
                  <a:srgbClr val="FFFFFF"/>
                </a:solidFill>
              </a:rPr>
              <a:t>hundreds of terabytes of data</a:t>
            </a:r>
          </a:p>
          <a:p>
            <a:pPr indent="-228600" lvl="3" marL="1828800" rtl="0">
              <a:spcBef>
                <a:spcPts val="0"/>
              </a:spcBef>
              <a:buFont typeface="Arial"/>
              <a:buChar char="●"/>
            </a:pPr>
            <a:r>
              <a:rPr lang="en">
                <a:solidFill>
                  <a:srgbClr val="FFFFFF"/>
                </a:solidFill>
              </a:rPr>
              <a:t>cyber physical sabotage probing/preparation</a:t>
            </a:r>
          </a:p>
          <a:p>
            <a:pPr indent="-228600" lvl="3" marL="1828800" rtl="0">
              <a:spcBef>
                <a:spcPts val="0"/>
              </a:spcBef>
              <a:buFont typeface="Arial"/>
              <a:buChar char="●"/>
            </a:pPr>
            <a:r>
              <a:rPr lang="en">
                <a:solidFill>
                  <a:srgbClr val="FFFFFF"/>
                </a:solidFill>
              </a:rPr>
              <a:t>economic theft and sabotage</a:t>
            </a:r>
          </a:p>
          <a:p>
            <a:pPr indent="-228600" lvl="2" marL="1371600" rtl="0">
              <a:spcBef>
                <a:spcPts val="0"/>
              </a:spcBef>
              <a:buFont typeface="Wingdings"/>
              <a:buChar char="§"/>
            </a:pPr>
            <a:r>
              <a:rPr lang="en">
                <a:solidFill>
                  <a:schemeClr val="accent6"/>
                </a:solidFill>
              </a:rPr>
              <a:t>Video evidence of APT1 actors in action</a:t>
            </a:r>
          </a:p>
          <a:p>
            <a:pPr indent="-228600" lvl="3" marL="1828800" rtl="0">
              <a:spcBef>
                <a:spcPts val="0"/>
              </a:spcBef>
              <a:buFont typeface="Arial"/>
              <a:buChar char="●"/>
            </a:pPr>
            <a:r>
              <a:rPr lang="en" u="sng">
                <a:solidFill>
                  <a:schemeClr val="hlink"/>
                </a:solidFill>
                <a:hlinkClick r:id="rId5"/>
              </a:rPr>
              <a:t>http://intelreport.mandiant.com/</a:t>
            </a:r>
          </a:p>
          <a:p>
            <a:pPr indent="-228600" lvl="3" marL="1828800" rtl="0">
              <a:spcBef>
                <a:spcPts val="0"/>
              </a:spcBef>
              <a:buFont typeface="Arial"/>
              <a:buChar char="●"/>
            </a:pPr>
            <a:r>
              <a:rPr lang="en">
                <a:solidFill>
                  <a:srgbClr val="FFFFFF"/>
                </a:solidFill>
              </a:rPr>
              <a:t>Doxed some actors</a:t>
            </a:r>
          </a:p>
          <a:p>
            <a:pPr indent="-228600" lvl="2" marL="1371600" rtl="0">
              <a:spcBef>
                <a:spcPts val="0"/>
              </a:spcBef>
              <a:buFont typeface="Wingdings"/>
              <a:buChar char="§"/>
            </a:pPr>
            <a:r>
              <a:rPr lang="en">
                <a:solidFill>
                  <a:schemeClr val="accent6"/>
                </a:solidFill>
              </a:rPr>
              <a:t>Precisely pinpointed attackers' location</a:t>
            </a:r>
          </a:p>
          <a:p>
            <a:pPr indent="-228600" lvl="3" marL="1828800" rtl="0">
              <a:spcBef>
                <a:spcPts val="0"/>
              </a:spcBef>
              <a:buFont typeface="Arial"/>
              <a:buChar char="●"/>
            </a:pPr>
            <a:r>
              <a:rPr lang="en">
                <a:solidFill>
                  <a:srgbClr val="FFFFFF"/>
                </a:solidFill>
              </a:rPr>
              <a:t>dozens to hundreds of personnel</a:t>
            </a:r>
          </a:p>
          <a:p>
            <a:pPr lvl="0" rtl="0">
              <a:spcBef>
                <a:spcPts val="0"/>
              </a:spcBef>
              <a:buNone/>
            </a:pPr>
            <a:r>
              <a:t/>
            </a:r>
            <a:endParaRPr>
              <a:solidFill>
                <a:srgbClr val="FFFFFF"/>
              </a:solidFill>
            </a:endParaRPr>
          </a:p>
        </p:txBody>
      </p:sp>
      <p:sp>
        <p:nvSpPr>
          <p:cNvPr id="198" name="Shape 198"/>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br>
              <a:rPr lang="en" sz="4800">
                <a:solidFill>
                  <a:srgbClr val="ECE47C"/>
                </a:solidFill>
                <a:latin typeface="Trebuchet MS"/>
                <a:ea typeface="Trebuchet MS"/>
                <a:cs typeface="Trebuchet MS"/>
                <a:sym typeface="Trebuchet MS"/>
              </a:rPr>
            </a:br>
            <a:r>
              <a:rPr lang="en" sz="4800">
                <a:solidFill>
                  <a:srgbClr val="FF9900"/>
                </a:solidFill>
                <a:latin typeface="Trebuchet MS"/>
                <a:ea typeface="Trebuchet MS"/>
                <a:cs typeface="Trebuchet MS"/>
                <a:sym typeface="Trebuchet MS"/>
              </a:rPr>
              <a:t>Advanced Persistent Threat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Shape 203"/>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Mandiant's report on APT1 (continued)</a:t>
            </a:r>
          </a:p>
          <a:p>
            <a:pPr indent="-228600" lvl="1" marL="914400" rtl="0">
              <a:spcBef>
                <a:spcPts val="0"/>
              </a:spcBef>
              <a:buFont typeface="Courier New"/>
              <a:buChar char="o"/>
            </a:pPr>
            <a:r>
              <a:rPr lang="en">
                <a:solidFill>
                  <a:srgbClr val="FFFFFF"/>
                </a:solidFill>
              </a:rPr>
              <a:t>Groundbreaking - first report of its kind</a:t>
            </a:r>
          </a:p>
          <a:p>
            <a:pPr indent="0" lvl="0" marL="457200" rtl="0">
              <a:spcBef>
                <a:spcPts val="0"/>
              </a:spcBef>
              <a:buNone/>
            </a:pPr>
            <a:r>
              <a:t/>
            </a:r>
            <a:endParaRPr>
              <a:solidFill>
                <a:srgbClr val="FFFFFF"/>
              </a:solidFill>
            </a:endParaRPr>
          </a:p>
          <a:p>
            <a:pPr lvl="0" rtl="0">
              <a:spcBef>
                <a:spcPts val="0"/>
              </a:spcBef>
              <a:buNone/>
            </a:pPr>
            <a:r>
              <a:t/>
            </a:r>
            <a:endParaRPr>
              <a:solidFill>
                <a:srgbClr val="FFFFFF"/>
              </a:solidFill>
            </a:endParaRPr>
          </a:p>
        </p:txBody>
      </p:sp>
      <p:sp>
        <p:nvSpPr>
          <p:cNvPr id="204" name="Shape 204"/>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br>
              <a:rPr lang="en" sz="4800">
                <a:solidFill>
                  <a:srgbClr val="ECE47C"/>
                </a:solidFill>
                <a:latin typeface="Trebuchet MS"/>
                <a:ea typeface="Trebuchet MS"/>
                <a:cs typeface="Trebuchet MS"/>
                <a:sym typeface="Trebuchet MS"/>
              </a:rPr>
            </a:br>
            <a:r>
              <a:rPr lang="en" sz="4800">
                <a:solidFill>
                  <a:srgbClr val="FF9900"/>
                </a:solidFill>
                <a:latin typeface="Trebuchet MS"/>
                <a:ea typeface="Trebuchet MS"/>
                <a:cs typeface="Trebuchet MS"/>
                <a:sym typeface="Trebuchet MS"/>
              </a:rPr>
              <a:t>Advanced Persistent Threat</a:t>
            </a:r>
          </a:p>
        </p:txBody>
      </p:sp>
      <p:pic>
        <p:nvPicPr>
          <p:cNvPr id="205" name="Shape 205"/>
          <p:cNvPicPr preferRelativeResize="0"/>
          <p:nvPr/>
        </p:nvPicPr>
        <p:blipFill>
          <a:blip r:embed="rId4">
            <a:alphaModFix/>
          </a:blip>
          <a:stretch>
            <a:fillRect/>
          </a:stretch>
        </p:blipFill>
        <p:spPr>
          <a:xfrm>
            <a:off x="1744298" y="2788650"/>
            <a:ext cx="5655404" cy="362821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Shape 210"/>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China claims to be the victim of US attacks as well - Feb 2013</a:t>
            </a:r>
          </a:p>
          <a:p>
            <a:pPr indent="-228600" lvl="1" marL="914400" rtl="0">
              <a:spcBef>
                <a:spcPts val="0"/>
              </a:spcBef>
              <a:buFont typeface="Courier New"/>
              <a:buChar char="o"/>
            </a:pPr>
            <a:r>
              <a:rPr lang="en" u="sng">
                <a:solidFill>
                  <a:schemeClr val="hlink"/>
                </a:solidFill>
                <a:hlinkClick r:id="rId4"/>
              </a:rPr>
              <a:t>http://threatpost.com/en_us/blogs/china-publicly-claims-be-victim-us-cyberattacks-022813</a:t>
            </a:r>
          </a:p>
          <a:p>
            <a:pPr indent="-228600" lvl="1" marL="914400" rtl="0">
              <a:spcBef>
                <a:spcPts val="0"/>
              </a:spcBef>
              <a:buFont typeface="Courier New"/>
              <a:buChar char="o"/>
            </a:pPr>
            <a:r>
              <a:rPr lang="en">
                <a:solidFill>
                  <a:srgbClr val="FFFFFF"/>
                </a:solidFill>
              </a:rPr>
              <a:t>Prompted an interesting debate (next slide)</a:t>
            </a:r>
          </a:p>
          <a:p>
            <a:pPr lvl="0" rtl="0">
              <a:spcBef>
                <a:spcPts val="0"/>
              </a:spcBef>
              <a:buNone/>
            </a:pPr>
            <a:r>
              <a:t/>
            </a:r>
            <a:endParaRPr>
              <a:solidFill>
                <a:srgbClr val="FFFFFF"/>
              </a:solidFill>
            </a:endParaRPr>
          </a:p>
        </p:txBody>
      </p:sp>
      <p:sp>
        <p:nvSpPr>
          <p:cNvPr id="211" name="Shape 211"/>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br>
              <a:rPr lang="en" sz="4800">
                <a:solidFill>
                  <a:srgbClr val="ECE47C"/>
                </a:solidFill>
                <a:latin typeface="Trebuchet MS"/>
                <a:ea typeface="Trebuchet MS"/>
                <a:cs typeface="Trebuchet MS"/>
                <a:sym typeface="Trebuchet MS"/>
              </a:rPr>
            </a:br>
            <a:r>
              <a:rPr lang="en" sz="4800">
                <a:solidFill>
                  <a:srgbClr val="FF9900"/>
                </a:solidFill>
                <a:latin typeface="Trebuchet MS"/>
                <a:ea typeface="Trebuchet MS"/>
                <a:cs typeface="Trebuchet MS"/>
                <a:sym typeface="Trebuchet MS"/>
              </a:rPr>
              <a:t>Advanced Persistent Threat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 name="Shape 41"/>
        <p:cNvGrpSpPr/>
        <p:nvPr/>
      </p:nvGrpSpPr>
      <p:grpSpPr>
        <a:xfrm>
          <a:off x="0" y="0"/>
          <a:ext cx="0" cy="0"/>
          <a:chOff x="0" y="0"/>
          <a:chExt cx="0" cy="0"/>
        </a:xfrm>
      </p:grpSpPr>
      <p:sp>
        <p:nvSpPr>
          <p:cNvPr id="42" name="Shape 4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Disclaimer</a:t>
            </a:r>
          </a:p>
        </p:txBody>
      </p:sp>
      <p:sp>
        <p:nvSpPr>
          <p:cNvPr id="43" name="Shape 43"/>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rgbClr val="FFFFFF"/>
                </a:solidFill>
              </a:rPr>
              <a:t>The views presented here are not the opinions of my employers.  Nor is most of this even my own opinion.</a:t>
            </a:r>
          </a:p>
          <a:p>
            <a:pPr lvl="0" rtl="0">
              <a:spcBef>
                <a:spcPts val="0"/>
              </a:spcBef>
              <a:buNone/>
            </a:pPr>
            <a:r>
              <a:t/>
            </a:r>
            <a:endParaRPr>
              <a:solidFill>
                <a:srgbClr val="FFFFFF"/>
              </a:solidFill>
            </a:endParaRPr>
          </a:p>
          <a:p>
            <a:pPr indent="-228600" lvl="0" marL="457200" rtl="0">
              <a:spcBef>
                <a:spcPts val="0"/>
              </a:spcBef>
              <a:buFont typeface="Arial"/>
              <a:buChar char="●"/>
            </a:pPr>
            <a:r>
              <a:rPr lang="en">
                <a:solidFill>
                  <a:srgbClr val="FFFFFF"/>
                </a:solidFill>
              </a:rPr>
              <a:t>They are </a:t>
            </a:r>
            <a:r>
              <a:rPr b="1" lang="en">
                <a:solidFill>
                  <a:srgbClr val="FFFFFF"/>
                </a:solidFill>
              </a:rPr>
              <a:t>observations </a:t>
            </a:r>
            <a:r>
              <a:rPr lang="en">
                <a:solidFill>
                  <a:srgbClr val="FFFFFF"/>
                </a:solidFill>
              </a:rPr>
              <a:t>based on published news articles, unclassified reports, and well known events.</a:t>
            </a:r>
          </a:p>
          <a:p>
            <a:pPr lvl="0" rtl="0">
              <a:spcBef>
                <a:spcPts val="0"/>
              </a:spcBef>
              <a:buNone/>
            </a:pPr>
            <a:r>
              <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Shape 216"/>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t>On CNN: "Fareed Zakaria GPS," Feb 27, 2013 [</a:t>
            </a:r>
            <a:r>
              <a:rPr lang="en" u="sng">
                <a:solidFill>
                  <a:schemeClr val="hlink"/>
                </a:solidFill>
                <a:hlinkClick r:id="rId4"/>
              </a:rPr>
              <a:t>source</a:t>
            </a:r>
            <a:r>
              <a:rPr lang="en"/>
              <a:t>]</a:t>
            </a:r>
          </a:p>
          <a:p>
            <a:pPr indent="0" lvl="0" marL="457200" rtl="0">
              <a:spcBef>
                <a:spcPts val="0"/>
              </a:spcBef>
              <a:buNone/>
            </a:pPr>
            <a:r>
              <a:rPr lang="en" sz="1800">
                <a:solidFill>
                  <a:srgbClr val="93C47D"/>
                </a:solidFill>
              </a:rPr>
              <a:t>Fareed Zakaria</a:t>
            </a:r>
            <a:r>
              <a:rPr lang="en" sz="1800"/>
              <a:t> asked:</a:t>
            </a:r>
          </a:p>
          <a:p>
            <a:pPr indent="0" lvl="0" marL="457200" rtl="0">
              <a:spcBef>
                <a:spcPts val="0"/>
              </a:spcBef>
              <a:buNone/>
            </a:pPr>
            <a:r>
              <a:rPr lang="en" sz="1800"/>
              <a:t>"Mike [Hayden], the Chinese will say in response – or some Chinese will say – </a:t>
            </a:r>
            <a:r>
              <a:rPr i="1" lang="en" sz="1800" u="sng"/>
              <a:t>look, you guys do it, too.</a:t>
            </a:r>
            <a:r>
              <a:rPr lang="en" sz="1800"/>
              <a:t> You know, why are you getting so heated up? You know, you ran the CIA and the NSA. What would be your response to them?"</a:t>
            </a:r>
          </a:p>
          <a:p>
            <a:pPr lvl="0" rtl="0">
              <a:spcBef>
                <a:spcPts val="0"/>
              </a:spcBef>
              <a:buNone/>
            </a:pPr>
            <a:r>
              <a:t/>
            </a:r>
            <a:endParaRPr>
              <a:solidFill>
                <a:srgbClr val="FFFFFF"/>
              </a:solidFill>
            </a:endParaRPr>
          </a:p>
        </p:txBody>
      </p:sp>
      <p:sp>
        <p:nvSpPr>
          <p:cNvPr id="217" name="Shape 217"/>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br>
              <a:rPr lang="en" sz="4800">
                <a:solidFill>
                  <a:srgbClr val="ECE47C"/>
                </a:solidFill>
                <a:latin typeface="Trebuchet MS"/>
                <a:ea typeface="Trebuchet MS"/>
                <a:cs typeface="Trebuchet MS"/>
                <a:sym typeface="Trebuchet MS"/>
              </a:rPr>
            </a:br>
            <a:r>
              <a:rPr lang="en" sz="4800">
                <a:solidFill>
                  <a:srgbClr val="FF9900"/>
                </a:solidFill>
                <a:latin typeface="Trebuchet MS"/>
                <a:ea typeface="Trebuchet MS"/>
                <a:cs typeface="Trebuchet MS"/>
                <a:sym typeface="Trebuchet MS"/>
              </a:rPr>
              <a:t>Advanced Persistent Threat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Shape 222"/>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t>On CNN: "Fareed Zakaria GPS," Feb 27, 2013 [</a:t>
            </a:r>
            <a:r>
              <a:rPr lang="en" u="sng">
                <a:solidFill>
                  <a:schemeClr val="hlink"/>
                </a:solidFill>
                <a:hlinkClick r:id="rId4"/>
              </a:rPr>
              <a:t>source</a:t>
            </a:r>
            <a:r>
              <a:rPr lang="en"/>
              <a:t>] continued</a:t>
            </a:r>
          </a:p>
          <a:p>
            <a:pPr indent="0" lvl="0" marL="457200" rtl="0">
              <a:spcBef>
                <a:spcPts val="0"/>
              </a:spcBef>
              <a:buNone/>
            </a:pPr>
            <a:r>
              <a:rPr lang="en" sz="1800"/>
              <a:t>To which Michael Hayden( former director of CIA and NSA) said:</a:t>
            </a:r>
          </a:p>
          <a:p>
            <a:pPr indent="0" lvl="0" marL="457200" rtl="0">
              <a:spcBef>
                <a:spcPts val="0"/>
              </a:spcBef>
              <a:buNone/>
            </a:pPr>
            <a:r>
              <a:rPr lang="en" sz="1800">
                <a:solidFill>
                  <a:srgbClr val="B6D7A8"/>
                </a:solidFill>
              </a:rPr>
              <a:t>Hayden</a:t>
            </a:r>
            <a:r>
              <a:rPr lang="en" sz="1800"/>
              <a:t>: "Right. I freely admit that all nations spy. All nations conduct espionage. But some nations, nations like ours, self-limit. We steal other nation’s secrets to keep Americans safe and free. We don’t do it to make Americans rich or to make American industry profitable. And what the Chinese are doing is industrial espionage, trade secrets, negotiating positions, stealing that kind of information on an unprecedented scale for Chinese economic advantage. And that’s why I think our response should be in the economic zone. We need to make Chinese cyber behavior part of the overall portfolio of Sino-American relations and we need to begin to exact a price on the Chinese in the economic sphere for what it is they’re doing to us."</a:t>
            </a:r>
          </a:p>
          <a:p>
            <a:pPr lvl="0" rtl="0">
              <a:spcBef>
                <a:spcPts val="0"/>
              </a:spcBef>
              <a:buNone/>
            </a:pPr>
            <a:r>
              <a:t/>
            </a:r>
            <a:endParaRPr>
              <a:solidFill>
                <a:srgbClr val="FFFFFF"/>
              </a:solidFill>
            </a:endParaRPr>
          </a:p>
        </p:txBody>
      </p:sp>
      <p:sp>
        <p:nvSpPr>
          <p:cNvPr id="223" name="Shape 223"/>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br>
              <a:rPr lang="en" sz="4800">
                <a:solidFill>
                  <a:srgbClr val="ECE47C"/>
                </a:solidFill>
                <a:latin typeface="Trebuchet MS"/>
                <a:ea typeface="Trebuchet MS"/>
                <a:cs typeface="Trebuchet MS"/>
                <a:sym typeface="Trebuchet MS"/>
              </a:rPr>
            </a:br>
            <a:r>
              <a:rPr lang="en" sz="4800">
                <a:solidFill>
                  <a:srgbClr val="FF9900"/>
                </a:solidFill>
                <a:latin typeface="Trebuchet MS"/>
                <a:ea typeface="Trebuchet MS"/>
                <a:cs typeface="Trebuchet MS"/>
                <a:sym typeface="Trebuchet MS"/>
              </a:rPr>
              <a:t>Advanced Persistent Threat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Shape 228"/>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u="sng">
                <a:solidFill>
                  <a:schemeClr val="hlink"/>
                </a:solidFill>
                <a:hlinkClick r:id="rId4"/>
              </a:rPr>
              <a:t>US ready to strike back against China cyberattacks</a:t>
            </a:r>
          </a:p>
          <a:p>
            <a:pPr indent="-228600" lvl="1" marL="914400" rtl="0">
              <a:spcBef>
                <a:spcPts val="0"/>
              </a:spcBef>
              <a:buFont typeface="Courier New"/>
              <a:buChar char="o"/>
            </a:pPr>
            <a:r>
              <a:rPr lang="en">
                <a:solidFill>
                  <a:srgbClr val="FFFFFF"/>
                </a:solidFill>
              </a:rPr>
              <a:t>Feb 19, 2013</a:t>
            </a:r>
          </a:p>
        </p:txBody>
      </p:sp>
      <p:sp>
        <p:nvSpPr>
          <p:cNvPr id="229" name="Shape 229"/>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Rumors of War?</a:t>
            </a:r>
          </a:p>
        </p:txBody>
      </p:sp>
      <p:pic>
        <p:nvPicPr>
          <p:cNvPr id="230" name="Shape 230"/>
          <p:cNvPicPr preferRelativeResize="0"/>
          <p:nvPr/>
        </p:nvPicPr>
        <p:blipFill>
          <a:blip r:embed="rId5">
            <a:alphaModFix/>
          </a:blip>
          <a:stretch>
            <a:fillRect/>
          </a:stretch>
        </p:blipFill>
        <p:spPr>
          <a:xfrm>
            <a:off x="6208303" y="2324906"/>
            <a:ext cx="2478466" cy="424299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Shape 235"/>
          <p:cNvSpPr txBox="1"/>
          <p:nvPr>
            <p:ph type="ctrTitle"/>
          </p:nvPr>
        </p:nvSpPr>
        <p:spPr>
          <a:xfrm>
            <a:off x="685800" y="2111123"/>
            <a:ext cx="7772400" cy="1546500"/>
          </a:xfrm>
          <a:prstGeom prst="rect">
            <a:avLst/>
          </a:prstGeom>
        </p:spPr>
        <p:txBody>
          <a:bodyPr anchorCtr="0" anchor="b" bIns="91425" lIns="91425" rIns="91425" wrap="square" tIns="91425">
            <a:noAutofit/>
          </a:bodyPr>
          <a:lstStyle/>
          <a:p>
            <a:pPr lvl="0" rtl="0">
              <a:spcBef>
                <a:spcPts val="0"/>
              </a:spcBef>
              <a:buNone/>
            </a:pPr>
            <a:r>
              <a:rPr lang="en">
                <a:solidFill>
                  <a:schemeClr val="accent4"/>
                </a:solidFill>
                <a:latin typeface="Trebuchet MS"/>
                <a:ea typeface="Trebuchet MS"/>
                <a:cs typeface="Trebuchet MS"/>
                <a:sym typeface="Trebuchet MS"/>
              </a:rPr>
              <a:t>The "Underground"</a:t>
            </a:r>
          </a:p>
          <a:p>
            <a:pPr lvl="0" rtl="0">
              <a:spcBef>
                <a:spcPts val="0"/>
              </a:spcBef>
              <a:buNone/>
            </a:pPr>
            <a:r>
              <a:rPr lang="en">
                <a:solidFill>
                  <a:schemeClr val="accent4"/>
                </a:solidFill>
              </a:rPr>
              <a:t>or</a:t>
            </a:r>
          </a:p>
          <a:p>
            <a:pPr lvl="0" rtl="0">
              <a:spcBef>
                <a:spcPts val="0"/>
              </a:spcBef>
              <a:buNone/>
            </a:pPr>
            <a:r>
              <a:rPr lang="en">
                <a:solidFill>
                  <a:schemeClr val="accent4"/>
                </a:solidFill>
              </a:rPr>
              <a:t>Not-so-underground</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Shape 24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Weaponization of 0days</a:t>
            </a:r>
          </a:p>
        </p:txBody>
      </p:sp>
      <p:sp>
        <p:nvSpPr>
          <p:cNvPr id="241" name="Shape 241"/>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rgbClr val="FFFFFF"/>
                </a:solidFill>
              </a:rPr>
              <a:t>Several companies do this around the world [</a:t>
            </a:r>
            <a:r>
              <a:rPr lang="en" u="sng">
                <a:solidFill>
                  <a:schemeClr val="hlink"/>
                </a:solidFill>
                <a:hlinkClick r:id="rId4"/>
              </a:rPr>
              <a:t>source</a:t>
            </a:r>
            <a:r>
              <a:rPr lang="en">
                <a:solidFill>
                  <a:srgbClr val="FFFFFF"/>
                </a:solidFill>
              </a:rPr>
              <a:t>]</a:t>
            </a:r>
          </a:p>
          <a:p>
            <a:pPr indent="-228600" lvl="1" marL="914400" rtl="0">
              <a:spcBef>
                <a:spcPts val="0"/>
              </a:spcBef>
              <a:buFont typeface="Courier New"/>
              <a:buChar char="o"/>
            </a:pPr>
            <a:r>
              <a:rPr lang="en">
                <a:solidFill>
                  <a:srgbClr val="FFFFFF"/>
                </a:solidFill>
              </a:rPr>
              <a:t>for their host nation and its allies</a:t>
            </a:r>
          </a:p>
          <a:p>
            <a:pPr indent="-228600" lvl="0" marL="457200" rtl="0">
              <a:spcBef>
                <a:spcPts val="0"/>
              </a:spcBef>
              <a:buFont typeface="Arial"/>
              <a:buChar char="●"/>
            </a:pPr>
            <a:r>
              <a:rPr lang="en">
                <a:solidFill>
                  <a:srgbClr val="FFFFFF"/>
                </a:solidFill>
              </a:rPr>
              <a:t>They discover 0days, develop exploits, and sell them exclusively to single clients</a:t>
            </a:r>
          </a:p>
          <a:p>
            <a:pPr indent="-228600" lvl="1" marL="914400" rtl="0">
              <a:spcBef>
                <a:spcPts val="0"/>
              </a:spcBef>
              <a:buFont typeface="Courier New"/>
              <a:buChar char="o"/>
            </a:pPr>
            <a:r>
              <a:rPr lang="en">
                <a:solidFill>
                  <a:srgbClr val="FFFFFF"/>
                </a:solidFill>
              </a:rPr>
              <a:t>They do not ethically disclose the 0days</a:t>
            </a:r>
          </a:p>
          <a:p>
            <a:pPr indent="-228600" lvl="1" marL="914400" rtl="0">
              <a:spcBef>
                <a:spcPts val="0"/>
              </a:spcBef>
              <a:buFont typeface="Courier New"/>
              <a:buChar char="o"/>
            </a:pPr>
            <a:r>
              <a:rPr lang="en">
                <a:solidFill>
                  <a:srgbClr val="FFFFFF"/>
                </a:solidFill>
              </a:rPr>
              <a:t>Keep the details and their clients secret</a:t>
            </a:r>
          </a:p>
          <a:p>
            <a:pPr indent="-228600" lvl="0" marL="457200" rtl="0">
              <a:spcBef>
                <a:spcPts val="0"/>
              </a:spcBef>
              <a:buFont typeface="Arial"/>
              <a:buChar char="●"/>
            </a:pPr>
            <a:r>
              <a:rPr lang="en">
                <a:solidFill>
                  <a:srgbClr val="FFFFFF"/>
                </a:solidFill>
              </a:rPr>
              <a:t>Some companies even provide a guarantee of working past system updates, and reformatting (SMM / BIOS rootkits)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Shape 24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0day Black(?) Market</a:t>
            </a:r>
          </a:p>
        </p:txBody>
      </p:sp>
      <p:sp>
        <p:nvSpPr>
          <p:cNvPr id="247" name="Shape 247"/>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Clr>
                <a:srgbClr val="FFFFFF"/>
              </a:buClr>
              <a:buFont typeface="Arial"/>
              <a:buChar char="●"/>
            </a:pPr>
            <a:r>
              <a:rPr lang="en">
                <a:solidFill>
                  <a:srgbClr val="FF9900"/>
                </a:solidFill>
                <a:latin typeface="Consolas"/>
                <a:ea typeface="Consolas"/>
                <a:cs typeface="Consolas"/>
                <a:sym typeface="Consolas"/>
              </a:rPr>
              <a:t>What's the price for an 0day?</a:t>
            </a:r>
          </a:p>
          <a:p>
            <a:pPr indent="-228600" lvl="1" marL="914400" rtl="0">
              <a:spcBef>
                <a:spcPts val="0"/>
              </a:spcBef>
              <a:buClr>
                <a:srgbClr val="FFFFFF"/>
              </a:buClr>
              <a:buFont typeface="Courier New"/>
              <a:buChar char="o"/>
            </a:pPr>
            <a:r>
              <a:rPr lang="en">
                <a:solidFill>
                  <a:srgbClr val="FFFFFF"/>
                </a:solidFill>
                <a:latin typeface="Consolas"/>
                <a:ea typeface="Consolas"/>
                <a:cs typeface="Consolas"/>
                <a:sym typeface="Consolas"/>
              </a:rPr>
              <a:t>Platform specific?  Independent?</a:t>
            </a:r>
          </a:p>
          <a:p>
            <a:pPr indent="-228600" lvl="1" marL="914400" rtl="0">
              <a:spcBef>
                <a:spcPts val="0"/>
              </a:spcBef>
              <a:buClr>
                <a:srgbClr val="FFFFFF"/>
              </a:buClr>
              <a:buFont typeface="Courier New"/>
              <a:buChar char="o"/>
            </a:pPr>
            <a:r>
              <a:rPr lang="en">
                <a:solidFill>
                  <a:srgbClr val="FFFFFF"/>
                </a:solidFill>
                <a:latin typeface="Consolas"/>
                <a:ea typeface="Consolas"/>
                <a:cs typeface="Consolas"/>
                <a:sym typeface="Consolas"/>
              </a:rPr>
              <a:t>one that allows:</a:t>
            </a:r>
          </a:p>
          <a:p>
            <a:pPr indent="-228600" lvl="2" marL="1371600" rtl="0">
              <a:spcBef>
                <a:spcPts val="0"/>
              </a:spcBef>
              <a:buClr>
                <a:srgbClr val="FFFFFF"/>
              </a:buClr>
              <a:buFont typeface="Wingdings"/>
              <a:buChar char="§"/>
            </a:pPr>
            <a:r>
              <a:rPr lang="en">
                <a:solidFill>
                  <a:srgbClr val="FFFFFF"/>
                </a:solidFill>
                <a:latin typeface="Consolas"/>
                <a:ea typeface="Consolas"/>
                <a:cs typeface="Consolas"/>
                <a:sym typeface="Consolas"/>
              </a:rPr>
              <a:t>remote code access?</a:t>
            </a:r>
          </a:p>
          <a:p>
            <a:pPr indent="-228600" lvl="2" marL="1371600" rtl="0">
              <a:spcBef>
                <a:spcPts val="0"/>
              </a:spcBef>
              <a:buClr>
                <a:srgbClr val="FFFFFF"/>
              </a:buClr>
              <a:buFont typeface="Wingdings"/>
              <a:buChar char="§"/>
            </a:pPr>
            <a:r>
              <a:rPr lang="en">
                <a:solidFill>
                  <a:srgbClr val="FFFFFF"/>
                </a:solidFill>
                <a:latin typeface="Consolas"/>
                <a:ea typeface="Consolas"/>
                <a:cs typeface="Consolas"/>
                <a:sym typeface="Consolas"/>
              </a:rPr>
              <a:t>denial of service?</a:t>
            </a:r>
          </a:p>
          <a:p>
            <a:pPr indent="-228600" lvl="2" marL="1371600" rtl="0">
              <a:spcBef>
                <a:spcPts val="0"/>
              </a:spcBef>
              <a:buClr>
                <a:srgbClr val="FFFFFF"/>
              </a:buClr>
              <a:buFont typeface="Wingdings"/>
              <a:buChar char="§"/>
            </a:pPr>
            <a:r>
              <a:rPr lang="en">
                <a:solidFill>
                  <a:srgbClr val="FFFFFF"/>
                </a:solidFill>
                <a:latin typeface="Consolas"/>
                <a:ea typeface="Consolas"/>
                <a:cs typeface="Consolas"/>
                <a:sym typeface="Consolas"/>
              </a:rPr>
              <a:t>privilege escalation?</a:t>
            </a:r>
          </a:p>
          <a:p>
            <a:pPr indent="-228600" lvl="0" marL="457200" rtl="0">
              <a:spcBef>
                <a:spcPts val="0"/>
              </a:spcBef>
              <a:buClr>
                <a:srgbClr val="FFFFFF"/>
              </a:buClr>
              <a:buFont typeface="Arial"/>
              <a:buChar char="●"/>
            </a:pPr>
            <a:r>
              <a:rPr lang="en">
                <a:solidFill>
                  <a:srgbClr val="FFFFFF"/>
                </a:solidFill>
                <a:latin typeface="Consolas"/>
                <a:ea typeface="Consolas"/>
                <a:cs typeface="Consolas"/>
                <a:sym typeface="Consolas"/>
              </a:rPr>
              <a:t>Companies like VUPEN sell 0days and malware to governments</a:t>
            </a:r>
          </a:p>
          <a:p>
            <a:pPr indent="-228600" lvl="1" marL="914400" rtl="0">
              <a:spcBef>
                <a:spcPts val="0"/>
              </a:spcBef>
              <a:buClr>
                <a:srgbClr val="FFFFFF"/>
              </a:buClr>
              <a:buFont typeface="Courier New"/>
              <a:buChar char="o"/>
            </a:pPr>
            <a:r>
              <a:rPr lang="en" sz="1400">
                <a:solidFill>
                  <a:srgbClr val="FFFFFF"/>
                </a:solidFill>
                <a:latin typeface="Consolas"/>
                <a:ea typeface="Consolas"/>
                <a:cs typeface="Consolas"/>
                <a:sym typeface="Consolas"/>
              </a:rPr>
              <a:t>Wouldn't share the details of an exploit with a vendor for even </a:t>
            </a:r>
            <a:r>
              <a:rPr b="1" lang="en" sz="1400">
                <a:solidFill>
                  <a:srgbClr val="FFFFFF"/>
                </a:solidFill>
                <a:latin typeface="Consolas"/>
                <a:ea typeface="Consolas"/>
                <a:cs typeface="Consolas"/>
                <a:sym typeface="Consolas"/>
              </a:rPr>
              <a:t>$1,000,000</a:t>
            </a:r>
            <a:r>
              <a:rPr lang="en">
                <a:solidFill>
                  <a:srgbClr val="FFFFFF"/>
                </a:solidFill>
                <a:latin typeface="Consolas"/>
                <a:ea typeface="Consolas"/>
                <a:cs typeface="Consolas"/>
                <a:sym typeface="Consolas"/>
              </a:rPr>
              <a:t> </a:t>
            </a:r>
            <a:r>
              <a:rPr i="1" lang="en" sz="1400">
                <a:solidFill>
                  <a:srgbClr val="FFFFFF"/>
                </a:solidFill>
                <a:latin typeface="Consolas"/>
                <a:ea typeface="Consolas"/>
                <a:cs typeface="Consolas"/>
                <a:sym typeface="Consolas"/>
              </a:rPr>
              <a:t>(A sandbox escape + remote code access)</a:t>
            </a:r>
          </a:p>
          <a:p>
            <a:pPr indent="-228600" lvl="2" marL="1371600" rtl="0">
              <a:spcBef>
                <a:spcPts val="0"/>
              </a:spcBef>
              <a:buClr>
                <a:srgbClr val="FFFFFF"/>
              </a:buClr>
              <a:buFont typeface="Wingdings"/>
              <a:buChar char="§"/>
            </a:pPr>
            <a:r>
              <a:rPr lang="en" sz="1400">
                <a:solidFill>
                  <a:srgbClr val="FFFFFF"/>
                </a:solidFill>
                <a:latin typeface="Consolas"/>
                <a:ea typeface="Consolas"/>
                <a:cs typeface="Consolas"/>
                <a:sym typeface="Consolas"/>
              </a:rPr>
              <a:t>“We don’t want to give them any knowledge that can help them in fixing this exploit or other similar exploits. We want to keep this for our customers.” - Chaouki Bekrar (Vupen's Chief Executive) </a:t>
            </a:r>
            <a:r>
              <a:rPr lang="en" sz="1400">
                <a:solidFill>
                  <a:srgbClr val="FFFFFF"/>
                </a:solidFill>
              </a:rPr>
              <a:t>[</a:t>
            </a:r>
            <a:r>
              <a:rPr lang="en" sz="1400" u="sng">
                <a:solidFill>
                  <a:schemeClr val="hlink"/>
                </a:solidFill>
                <a:hlinkClick r:id="rId4"/>
              </a:rPr>
              <a:t>source</a:t>
            </a:r>
            <a:r>
              <a:rPr lang="en" sz="1400">
                <a:solidFill>
                  <a:srgbClr val="FFFFFF"/>
                </a:solidFill>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Shape 25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0day Black(?) Market</a:t>
            </a:r>
          </a:p>
        </p:txBody>
      </p:sp>
      <p:sp>
        <p:nvSpPr>
          <p:cNvPr id="253" name="Shape 253"/>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Clr>
                <a:srgbClr val="FFFFFF"/>
              </a:buClr>
              <a:buFont typeface="Arial"/>
              <a:buChar char="●"/>
            </a:pPr>
            <a:r>
              <a:rPr lang="en">
                <a:solidFill>
                  <a:srgbClr val="FF9900"/>
                </a:solidFill>
                <a:latin typeface="Consolas"/>
                <a:ea typeface="Consolas"/>
                <a:cs typeface="Consolas"/>
                <a:sym typeface="Consolas"/>
              </a:rPr>
              <a:t>Is this even a black market?  Its publicly advertised on twitter!</a:t>
            </a:r>
          </a:p>
          <a:p>
            <a:pPr indent="-228600" lvl="0" marL="457200" rtl="0">
              <a:spcBef>
                <a:spcPts val="0"/>
              </a:spcBef>
              <a:buClr>
                <a:srgbClr val="FFFFFF"/>
              </a:buClr>
              <a:buFont typeface="Arial"/>
              <a:buChar char="●"/>
            </a:pPr>
            <a:r>
              <a:rPr lang="en">
                <a:solidFill>
                  <a:srgbClr val="FF9900"/>
                </a:solidFill>
                <a:latin typeface="Consolas"/>
                <a:ea typeface="Consolas"/>
                <a:cs typeface="Consolas"/>
                <a:sym typeface="Consolas"/>
              </a:rPr>
              <a:t>How fast does the 0day market move?</a:t>
            </a:r>
          </a:p>
          <a:p>
            <a:pPr indent="-228600" lvl="1" marL="914400" rtl="0">
              <a:spcBef>
                <a:spcPts val="0"/>
              </a:spcBef>
              <a:buClr>
                <a:srgbClr val="FFFFFF"/>
              </a:buClr>
              <a:buFont typeface="Courier New"/>
              <a:buChar char="o"/>
            </a:pPr>
            <a:r>
              <a:rPr lang="en" sz="1400">
                <a:solidFill>
                  <a:srgbClr val="FFFFFF"/>
                </a:solidFill>
                <a:latin typeface="Consolas"/>
                <a:ea typeface="Consolas"/>
                <a:cs typeface="Consolas"/>
                <a:sym typeface="Consolas"/>
              </a:rPr>
              <a:t>Windows 8 and IE10 already hacked</a:t>
            </a:r>
          </a:p>
          <a:p>
            <a:pPr indent="-228600" lvl="2" marL="1371600" rtl="0">
              <a:spcBef>
                <a:spcPts val="0"/>
              </a:spcBef>
              <a:buClr>
                <a:srgbClr val="FFFFFF"/>
              </a:buClr>
              <a:buFont typeface="Wingdings"/>
              <a:buChar char="§"/>
            </a:pPr>
            <a:r>
              <a:rPr lang="en" sz="1400" u="sng">
                <a:solidFill>
                  <a:schemeClr val="hlink"/>
                </a:solidFill>
                <a:latin typeface="Consolas"/>
                <a:ea typeface="Consolas"/>
                <a:cs typeface="Consolas"/>
                <a:sym typeface="Consolas"/>
                <a:hlinkClick r:id="rId4"/>
              </a:rPr>
              <a:t>http://thenextweb.com/microsoft/2012/11/01/security-firm-vupen-claims-to-have-hacked-windows-8-and-ie10/</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Shape 25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Stuxnet</a:t>
            </a:r>
          </a:p>
        </p:txBody>
      </p:sp>
      <p:sp>
        <p:nvSpPr>
          <p:cNvPr id="259" name="Shape 259"/>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rgbClr val="FFFFFF"/>
                </a:solidFill>
              </a:rPr>
              <a:t>Had 4 Windows 0day exploits</a:t>
            </a:r>
          </a:p>
          <a:p>
            <a:pPr indent="-228600" lvl="0" marL="457200" rtl="0">
              <a:spcBef>
                <a:spcPts val="0"/>
              </a:spcBef>
              <a:buFont typeface="Arial"/>
              <a:buChar char="●"/>
            </a:pPr>
            <a:r>
              <a:rPr lang="en">
                <a:solidFill>
                  <a:srgbClr val="FFFFFF"/>
                </a:solidFill>
              </a:rPr>
              <a:t>MS10-045/</a:t>
            </a:r>
            <a:r>
              <a:rPr lang="en"/>
              <a:t>CVE-2010-0266</a:t>
            </a:r>
          </a:p>
          <a:p>
            <a:pPr indent="-228600" lvl="0" marL="457200" rtl="0">
              <a:spcBef>
                <a:spcPts val="0"/>
              </a:spcBef>
              <a:buFont typeface="Arial"/>
              <a:buChar char="●"/>
            </a:pPr>
            <a:r>
              <a:rPr lang="en">
                <a:solidFill>
                  <a:srgbClr val="FFFFFF"/>
                </a:solidFill>
              </a:rPr>
              <a:t>MS10-046/CVE-2010-2568</a:t>
            </a:r>
          </a:p>
          <a:p>
            <a:pPr indent="-228600" lvl="0" marL="457200" rtl="0">
              <a:spcBef>
                <a:spcPts val="0"/>
              </a:spcBef>
              <a:buFont typeface="Arial"/>
              <a:buChar char="●"/>
            </a:pPr>
            <a:r>
              <a:rPr lang="en">
                <a:solidFill>
                  <a:srgbClr val="FFFFFF"/>
                </a:solidFill>
              </a:rPr>
              <a:t>MS10-061/CVE-2010-2729 [</a:t>
            </a:r>
            <a:r>
              <a:rPr lang="en" u="sng">
                <a:solidFill>
                  <a:schemeClr val="hlink"/>
                </a:solidFill>
                <a:hlinkClick r:id="rId4"/>
              </a:rPr>
              <a:t>source</a:t>
            </a:r>
            <a:r>
              <a:rPr lang="en">
                <a:solidFill>
                  <a:srgbClr val="FFFFFF"/>
                </a:solidFill>
              </a:rPr>
              <a:t>]</a:t>
            </a:r>
          </a:p>
          <a:p>
            <a:pPr indent="-228600" lvl="0" marL="457200" rtl="0">
              <a:spcBef>
                <a:spcPts val="0"/>
              </a:spcBef>
              <a:buFont typeface="Arial"/>
              <a:buChar char="●"/>
            </a:pPr>
            <a:r>
              <a:rPr lang="en">
                <a:solidFill>
                  <a:srgbClr val="FFFFFF"/>
                </a:solidFill>
              </a:rPr>
              <a:t>MS10-067/...</a:t>
            </a:r>
          </a:p>
          <a:p>
            <a:pPr lvl="0" rtl="0">
              <a:spcBef>
                <a:spcPts val="0"/>
              </a:spcBef>
              <a:buNone/>
            </a:pPr>
            <a:r>
              <a:rPr lang="en"/>
              <a:t>CVE-2010-2563</a:t>
            </a:r>
          </a:p>
          <a:p>
            <a:pPr lvl="0" rtl="0">
              <a:spcBef>
                <a:spcPts val="0"/>
              </a:spcBef>
              <a:buNone/>
            </a:pPr>
            <a:r>
              <a:t/>
            </a:r>
            <a:endParaRPr>
              <a:solidFill>
                <a:srgbClr val="FFFFFF"/>
              </a:solidFill>
            </a:endParaRPr>
          </a:p>
          <a:p>
            <a:pPr lvl="0" rtl="0">
              <a:spcBef>
                <a:spcPts val="0"/>
              </a:spcBef>
              <a:buNone/>
            </a:pPr>
            <a:r>
              <a:rPr lang="en">
                <a:solidFill>
                  <a:srgbClr val="FFFFFF"/>
                </a:solidFill>
              </a:rPr>
              <a:t>Analyzed by Symantec</a:t>
            </a:r>
          </a:p>
        </p:txBody>
      </p:sp>
      <p:pic>
        <p:nvPicPr>
          <p:cNvPr id="260" name="Shape 260"/>
          <p:cNvPicPr preferRelativeResize="0"/>
          <p:nvPr/>
        </p:nvPicPr>
        <p:blipFill>
          <a:blip r:embed="rId5">
            <a:alphaModFix/>
          </a:blip>
          <a:stretch>
            <a:fillRect/>
          </a:stretch>
        </p:blipFill>
        <p:spPr>
          <a:xfrm>
            <a:off x="5253303" y="3710924"/>
            <a:ext cx="3433464" cy="28569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Shape 26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Stuxnet</a:t>
            </a:r>
          </a:p>
        </p:txBody>
      </p:sp>
      <p:sp>
        <p:nvSpPr>
          <p:cNvPr id="266" name="Shape 266"/>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rgbClr val="FFFFFF"/>
                </a:solidFill>
              </a:rPr>
              <a:t>Had 4 Windows 0day exploits</a:t>
            </a:r>
          </a:p>
          <a:p>
            <a:pPr indent="-228600" lvl="0" marL="457200" rtl="0">
              <a:spcBef>
                <a:spcPts val="0"/>
              </a:spcBef>
              <a:buFont typeface="Arial"/>
              <a:buChar char="●"/>
            </a:pPr>
            <a:r>
              <a:rPr lang="en">
                <a:solidFill>
                  <a:srgbClr val="FFFFFF"/>
                </a:solidFill>
              </a:rPr>
              <a:t>MS10-045</a:t>
            </a:r>
          </a:p>
          <a:p>
            <a:pPr indent="-228600" lvl="0" marL="457200" rtl="0">
              <a:spcBef>
                <a:spcPts val="0"/>
              </a:spcBef>
              <a:buFont typeface="Arial"/>
              <a:buChar char="●"/>
            </a:pPr>
            <a:r>
              <a:rPr lang="en">
                <a:solidFill>
                  <a:srgbClr val="FFFFFF"/>
                </a:solidFill>
              </a:rPr>
              <a:t>MS10-046</a:t>
            </a:r>
          </a:p>
          <a:p>
            <a:pPr indent="-228600" lvl="0" marL="457200" rtl="0">
              <a:spcBef>
                <a:spcPts val="0"/>
              </a:spcBef>
              <a:buFont typeface="Arial"/>
              <a:buChar char="●"/>
            </a:pPr>
            <a:r>
              <a:rPr lang="en">
                <a:solidFill>
                  <a:srgbClr val="FFFFFF"/>
                </a:solidFill>
              </a:rPr>
              <a:t>MS10-061</a:t>
            </a:r>
          </a:p>
          <a:p>
            <a:pPr indent="-228600" lvl="0" marL="457200" rtl="0">
              <a:spcBef>
                <a:spcPts val="0"/>
              </a:spcBef>
              <a:buFont typeface="Arial"/>
              <a:buChar char="●"/>
            </a:pPr>
            <a:r>
              <a:rPr lang="en">
                <a:solidFill>
                  <a:srgbClr val="FFFFFF"/>
                </a:solidFill>
              </a:rPr>
              <a:t>MS10-067</a:t>
            </a:r>
          </a:p>
          <a:p>
            <a:pPr lvl="0" rtl="0">
              <a:spcBef>
                <a:spcPts val="0"/>
              </a:spcBef>
              <a:buNone/>
            </a:pPr>
            <a:r>
              <a:t/>
            </a:r>
            <a:endParaRPr>
              <a:solidFill>
                <a:srgbClr val="FFFFFF"/>
              </a:solidFill>
            </a:endParaRPr>
          </a:p>
        </p:txBody>
      </p:sp>
      <p:sp>
        <p:nvSpPr>
          <p:cNvPr id="267" name="Shape 267"/>
          <p:cNvSpPr txBox="1"/>
          <p:nvPr/>
        </p:nvSpPr>
        <p:spPr>
          <a:xfrm>
            <a:off x="5786450" y="2496750"/>
            <a:ext cx="3054000" cy="1044900"/>
          </a:xfrm>
          <a:prstGeom prst="rect">
            <a:avLst/>
          </a:prstGeom>
          <a:noFill/>
          <a:ln>
            <a:noFill/>
          </a:ln>
        </p:spPr>
        <p:txBody>
          <a:bodyPr anchorCtr="0" anchor="t" bIns="91425" lIns="91425" rIns="91425" wrap="square" tIns="91425">
            <a:noAutofit/>
          </a:bodyPr>
          <a:lstStyle/>
          <a:p>
            <a:pPr lvl="0">
              <a:spcBef>
                <a:spcPts val="0"/>
              </a:spcBef>
              <a:buNone/>
            </a:pPr>
            <a:r>
              <a:rPr lang="en" sz="2400">
                <a:solidFill>
                  <a:srgbClr val="FF0000"/>
                </a:solidFill>
              </a:rPr>
              <a:t>Remote Code Execution</a:t>
            </a:r>
          </a:p>
        </p:txBody>
      </p:sp>
      <p:sp>
        <p:nvSpPr>
          <p:cNvPr id="268" name="Shape 268"/>
          <p:cNvSpPr/>
          <p:nvPr/>
        </p:nvSpPr>
        <p:spPr>
          <a:xfrm>
            <a:off x="3589725" y="2269025"/>
            <a:ext cx="602775" cy="1272500"/>
          </a:xfrm>
          <a:custGeom>
            <a:pathLst>
              <a:path extrusionOk="0" h="50900" w="24111">
                <a:moveTo>
                  <a:pt x="8037" y="0"/>
                </a:moveTo>
                <a:lnTo>
                  <a:pt x="21967" y="10716"/>
                </a:lnTo>
                <a:lnTo>
                  <a:pt x="15002" y="25718"/>
                </a:lnTo>
                <a:lnTo>
                  <a:pt x="24111" y="28397"/>
                </a:lnTo>
                <a:lnTo>
                  <a:pt x="17145" y="32683"/>
                </a:lnTo>
                <a:lnTo>
                  <a:pt x="24111" y="42327"/>
                </a:lnTo>
                <a:lnTo>
                  <a:pt x="0" y="50900"/>
                </a:lnTo>
              </a:path>
            </a:pathLst>
          </a:custGeom>
          <a:noFill/>
          <a:ln cap="flat" cmpd="sng" w="19050">
            <a:solidFill>
              <a:schemeClr val="dk2"/>
            </a:solidFill>
            <a:prstDash val="solid"/>
            <a:round/>
            <a:headEnd len="lg" w="lg" type="none"/>
            <a:tailEnd len="lg" w="lg" type="none"/>
          </a:ln>
        </p:spPr>
      </p:sp>
      <p:cxnSp>
        <p:nvCxnSpPr>
          <p:cNvPr id="269" name="Shape 269"/>
          <p:cNvCxnSpPr/>
          <p:nvPr/>
        </p:nvCxnSpPr>
        <p:spPr>
          <a:xfrm>
            <a:off x="3589725" y="3929950"/>
            <a:ext cx="2049300" cy="897600"/>
          </a:xfrm>
          <a:prstGeom prst="straightConnector1">
            <a:avLst/>
          </a:prstGeom>
          <a:noFill/>
          <a:ln cap="flat" cmpd="sng" w="19050">
            <a:solidFill>
              <a:schemeClr val="dk2"/>
            </a:solidFill>
            <a:prstDash val="solid"/>
            <a:round/>
            <a:headEnd len="lg" w="lg" type="none"/>
            <a:tailEnd len="lg" w="lg" type="triangle"/>
          </a:ln>
        </p:spPr>
      </p:cxnSp>
      <p:sp>
        <p:nvSpPr>
          <p:cNvPr id="270" name="Shape 270"/>
          <p:cNvSpPr txBox="1"/>
          <p:nvPr/>
        </p:nvSpPr>
        <p:spPr>
          <a:xfrm>
            <a:off x="5786450" y="4599675"/>
            <a:ext cx="1915500" cy="1017900"/>
          </a:xfrm>
          <a:prstGeom prst="rect">
            <a:avLst/>
          </a:prstGeom>
          <a:noFill/>
          <a:ln>
            <a:noFill/>
          </a:ln>
        </p:spPr>
        <p:txBody>
          <a:bodyPr anchorCtr="0" anchor="t" bIns="91425" lIns="91425" rIns="91425" wrap="square" tIns="91425">
            <a:noAutofit/>
          </a:bodyPr>
          <a:lstStyle/>
          <a:p>
            <a:pPr lvl="0">
              <a:spcBef>
                <a:spcPts val="0"/>
              </a:spcBef>
              <a:buNone/>
            </a:pPr>
            <a:r>
              <a:rPr lang="en" sz="2400">
                <a:solidFill>
                  <a:srgbClr val="FF0000"/>
                </a:solidFill>
              </a:rPr>
              <a:t>Privilege Escalation</a:t>
            </a:r>
          </a:p>
        </p:txBody>
      </p:sp>
      <p:sp>
        <p:nvSpPr>
          <p:cNvPr id="271" name="Shape 271"/>
          <p:cNvSpPr txBox="1"/>
          <p:nvPr/>
        </p:nvSpPr>
        <p:spPr>
          <a:xfrm>
            <a:off x="5639025" y="3715650"/>
            <a:ext cx="2893200" cy="9510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0000"/>
                </a:solidFill>
              </a:rPr>
              <a:t>Thats super expensive to buy!!!</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Shape 27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Stuxnet</a:t>
            </a:r>
          </a:p>
        </p:txBody>
      </p:sp>
      <p:sp>
        <p:nvSpPr>
          <p:cNvPr id="277" name="Shape 277"/>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rgbClr val="FFFFFF"/>
                </a:solidFill>
              </a:rPr>
              <a:t>Recent Analysis reveals that Stuxnet (1.0's) C2 servers were online since 2005.  (active for 5 years).</a:t>
            </a:r>
          </a:p>
          <a:p>
            <a:pPr lvl="0" rtl="0">
              <a:spcBef>
                <a:spcPts val="0"/>
              </a:spcBef>
              <a:buNone/>
            </a:pPr>
            <a:r>
              <a:t/>
            </a:r>
            <a:endParaRPr>
              <a:solidFill>
                <a:srgbClr val="FFFFFF"/>
              </a:solidFill>
            </a:endParaRPr>
          </a:p>
          <a:p>
            <a:pPr lvl="0" rtl="0">
              <a:spcBef>
                <a:spcPts val="0"/>
              </a:spcBef>
              <a:buNone/>
            </a:pPr>
            <a:r>
              <a:rPr lang="en">
                <a:solidFill>
                  <a:srgbClr val="FFFFFF"/>
                </a:solidFill>
              </a:rPr>
              <a:t>Further analysis reveals that a previous version of Stuxnet (dubbed "The missing link" v0.5) was in the wild before 2005.</a:t>
            </a:r>
          </a:p>
          <a:p>
            <a:pPr lvl="0" rtl="0">
              <a:spcBef>
                <a:spcPts val="0"/>
              </a:spcBef>
              <a:buNone/>
            </a:pPr>
            <a:r>
              <a:rPr lang="en">
                <a:solidFill>
                  <a:srgbClr val="FFFFFF"/>
                </a:solidFill>
              </a:rPr>
              <a:t>Sources:</a:t>
            </a:r>
          </a:p>
          <a:p>
            <a:pPr lvl="0" rtl="0">
              <a:spcBef>
                <a:spcPts val="0"/>
              </a:spcBef>
              <a:buNone/>
            </a:pPr>
            <a:r>
              <a:rPr lang="en" sz="1200" u="sng">
                <a:solidFill>
                  <a:schemeClr val="hlink"/>
                </a:solidFill>
                <a:hlinkClick r:id="rId4"/>
              </a:rPr>
              <a:t>http://www.symantec.com/security_response/writeup.jsp?docid=2010-071400-3123-99</a:t>
            </a:r>
          </a:p>
          <a:p>
            <a:pPr lvl="0" rtl="0">
              <a:spcBef>
                <a:spcPts val="0"/>
              </a:spcBef>
              <a:buNone/>
            </a:pPr>
            <a:r>
              <a:rPr lang="en" sz="1200" u="sng">
                <a:solidFill>
                  <a:schemeClr val="hlink"/>
                </a:solidFill>
                <a:hlinkClick r:id="rId5"/>
              </a:rPr>
              <a:t>http://www.symantec.com/connect/blogs/stuxnet-05-missing-link</a:t>
            </a:r>
          </a:p>
          <a:p>
            <a:pPr lvl="0" rtl="0">
              <a:spcBef>
                <a:spcPts val="0"/>
              </a:spcBef>
              <a:buNone/>
            </a:pPr>
            <a:r>
              <a:rPr lang="en" sz="1200" u="sng">
                <a:solidFill>
                  <a:schemeClr val="hlink"/>
                </a:solidFill>
                <a:hlinkClick r:id="rId6"/>
              </a:rPr>
              <a:t>http://www.symantec.com/connect/blogs/stuxnet-05-how-it-evolved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 name="Shape 47"/>
        <p:cNvGrpSpPr/>
        <p:nvPr/>
      </p:nvGrpSpPr>
      <p:grpSpPr>
        <a:xfrm>
          <a:off x="0" y="0"/>
          <a:ext cx="0" cy="0"/>
          <a:chOff x="0" y="0"/>
          <a:chExt cx="0" cy="0"/>
        </a:xfrm>
      </p:grpSpPr>
      <p:sp>
        <p:nvSpPr>
          <p:cNvPr id="48" name="Shape 4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Outline of talk</a:t>
            </a:r>
          </a:p>
        </p:txBody>
      </p:sp>
      <p:sp>
        <p:nvSpPr>
          <p:cNvPr id="49" name="Shape 49"/>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rgbClr val="FFFFFF"/>
                </a:solidFill>
              </a:rPr>
              <a:t>A Brief history of modern cyber warfare</a:t>
            </a:r>
          </a:p>
          <a:p>
            <a:pPr indent="-228600" lvl="1" marL="914400" rtl="0">
              <a:spcBef>
                <a:spcPts val="0"/>
              </a:spcBef>
              <a:buFont typeface="Courier New"/>
              <a:buChar char="o"/>
            </a:pPr>
            <a:r>
              <a:rPr lang="en">
                <a:solidFill>
                  <a:srgbClr val="FFFFFF"/>
                </a:solidFill>
              </a:rPr>
              <a:t>A high-level analysis of cyber warfare</a:t>
            </a:r>
          </a:p>
          <a:p>
            <a:pPr indent="-228600" lvl="0" marL="457200" rtl="0">
              <a:spcBef>
                <a:spcPts val="0"/>
              </a:spcBef>
              <a:buFont typeface="Arial"/>
              <a:buChar char="●"/>
            </a:pPr>
            <a:r>
              <a:rPr lang="en">
                <a:solidFill>
                  <a:srgbClr val="FFFFFF"/>
                </a:solidFill>
              </a:rPr>
              <a:t>Advanced Persistent Threats</a:t>
            </a:r>
          </a:p>
          <a:p>
            <a:pPr indent="-228600" lvl="0" marL="457200" rtl="0">
              <a:spcBef>
                <a:spcPts val="0"/>
              </a:spcBef>
              <a:buFont typeface="Arial"/>
              <a:buChar char="●"/>
            </a:pPr>
            <a:r>
              <a:rPr lang="en">
                <a:solidFill>
                  <a:srgbClr val="FFFFFF"/>
                </a:solidFill>
              </a:rPr>
              <a:t>Weaponization of 0days</a:t>
            </a:r>
          </a:p>
          <a:p>
            <a:pPr indent="-228600" lvl="0" marL="457200" rtl="0">
              <a:spcBef>
                <a:spcPts val="0"/>
              </a:spcBef>
              <a:buFont typeface="Arial"/>
              <a:buChar char="●"/>
            </a:pPr>
            <a:r>
              <a:rPr lang="en">
                <a:solidFill>
                  <a:srgbClr val="FFFFFF"/>
                </a:solidFill>
              </a:rPr>
              <a:t>Critical Infrastructure Problems and the Internet of Things</a:t>
            </a:r>
          </a:p>
          <a:p>
            <a:pPr indent="-228600" lvl="0" marL="457200" rtl="0">
              <a:spcBef>
                <a:spcPts val="0"/>
              </a:spcBef>
              <a:buFont typeface="Arial"/>
              <a:buChar char="●"/>
            </a:pPr>
            <a:r>
              <a:rPr lang="en">
                <a:solidFill>
                  <a:srgbClr val="FFFFFF"/>
                </a:solidFill>
              </a:rPr>
              <a:t>The Perception Problem</a:t>
            </a:r>
          </a:p>
          <a:p>
            <a:pPr indent="-228600" lvl="0" marL="457200" rtl="0">
              <a:spcBef>
                <a:spcPts val="0"/>
              </a:spcBef>
              <a:buFont typeface="Arial"/>
              <a:buChar char="●"/>
            </a:pPr>
            <a:r>
              <a:rPr lang="en">
                <a:solidFill>
                  <a:srgbClr val="FFFFFF"/>
                </a:solidFill>
              </a:rPr>
              <a:t>The Attribution problem</a:t>
            </a:r>
          </a:p>
          <a:p>
            <a:pPr indent="-228600" lvl="1" marL="914400" rtl="0">
              <a:spcBef>
                <a:spcPts val="0"/>
              </a:spcBef>
              <a:buFont typeface="Courier New"/>
              <a:buChar char="o"/>
            </a:pPr>
            <a:r>
              <a:rPr lang="en">
                <a:solidFill>
                  <a:srgbClr val="FFFFFF"/>
                </a:solidFill>
              </a:rPr>
              <a:t>Nations vs "cyber militia" groups vs activists</a:t>
            </a:r>
          </a:p>
          <a:p>
            <a:pPr indent="-228600" lvl="0" marL="457200" rtl="0">
              <a:spcBef>
                <a:spcPts val="0"/>
              </a:spcBef>
              <a:buFont typeface="Arial"/>
              <a:buChar char="●"/>
            </a:pPr>
            <a:r>
              <a:rPr lang="en">
                <a:solidFill>
                  <a:srgbClr val="FFFFFF"/>
                </a:solidFill>
              </a:rPr>
              <a:t>Policy</a:t>
            </a:r>
          </a:p>
          <a:p>
            <a:pPr indent="-228600" lvl="0" marL="457200">
              <a:spcBef>
                <a:spcPts val="0"/>
              </a:spcBef>
              <a:buFont typeface="Arial"/>
              <a:buChar char="●"/>
            </a:pPr>
            <a:r>
              <a:rPr lang="en">
                <a:solidFill>
                  <a:srgbClr val="FFFFFF"/>
                </a:solidFill>
              </a:rPr>
              <a:t>The Future of War</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Shape 28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Supply Chain Attacks</a:t>
            </a:r>
          </a:p>
        </p:txBody>
      </p:sp>
      <p:sp>
        <p:nvSpPr>
          <p:cNvPr id="283" name="Shape 283"/>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rgbClr val="FFFFFF"/>
                </a:solidFill>
              </a:rPr>
              <a:t>Nation state controlled industries can ship malicious hardware</a:t>
            </a:r>
          </a:p>
          <a:p>
            <a:pPr indent="-228600" lvl="1" marL="914400" rtl="0">
              <a:spcBef>
                <a:spcPts val="0"/>
              </a:spcBef>
              <a:buFont typeface="Courier New"/>
              <a:buChar char="o"/>
            </a:pPr>
            <a:r>
              <a:rPr lang="en"/>
              <a:t>Or tamper with hardware transported inside its borders</a:t>
            </a:r>
          </a:p>
          <a:p>
            <a:pPr indent="-228600" lvl="1" marL="914400" rtl="0">
              <a:spcBef>
                <a:spcPts val="0"/>
              </a:spcBef>
              <a:buFont typeface="Courier New"/>
              <a:buChar char="o"/>
            </a:pPr>
            <a:r>
              <a:rPr lang="en"/>
              <a:t>Can be used in long term attack campaigns</a:t>
            </a:r>
          </a:p>
          <a:p>
            <a:pPr lvl="0" rtl="0">
              <a:spcBef>
                <a:spcPts val="0"/>
              </a:spcBef>
              <a:buNone/>
            </a:pPr>
            <a:r>
              <a:t/>
            </a:r>
            <a:endParaRPr>
              <a:solidFill>
                <a:srgbClr val="FFFFFF"/>
              </a:solidFill>
            </a:endParaRPr>
          </a:p>
        </p:txBody>
      </p:sp>
      <p:pic>
        <p:nvPicPr>
          <p:cNvPr id="284" name="Shape 284"/>
          <p:cNvPicPr preferRelativeResize="0"/>
          <p:nvPr/>
        </p:nvPicPr>
        <p:blipFill>
          <a:blip r:embed="rId4">
            <a:alphaModFix/>
          </a:blip>
          <a:stretch>
            <a:fillRect/>
          </a:stretch>
        </p:blipFill>
        <p:spPr>
          <a:xfrm>
            <a:off x="3987768" y="3659600"/>
            <a:ext cx="4699000" cy="2908300"/>
          </a:xfrm>
          <a:prstGeom prst="rect">
            <a:avLst/>
          </a:prstGeom>
          <a:noFill/>
          <a:ln>
            <a:noFill/>
          </a:ln>
        </p:spPr>
      </p:pic>
      <p:pic>
        <p:nvPicPr>
          <p:cNvPr id="285" name="Shape 285"/>
          <p:cNvPicPr preferRelativeResize="0"/>
          <p:nvPr/>
        </p:nvPicPr>
        <p:blipFill>
          <a:blip r:embed="rId5">
            <a:alphaModFix/>
          </a:blip>
          <a:stretch>
            <a:fillRect/>
          </a:stretch>
        </p:blipFill>
        <p:spPr>
          <a:xfrm>
            <a:off x="677650" y="4390044"/>
            <a:ext cx="3273536" cy="2177856"/>
          </a:xfrm>
          <a:prstGeom prst="rect">
            <a:avLst/>
          </a:prstGeom>
          <a:noFill/>
          <a:ln>
            <a:noFill/>
          </a:ln>
        </p:spPr>
      </p:pic>
      <p:cxnSp>
        <p:nvCxnSpPr>
          <p:cNvPr id="286" name="Shape 286"/>
          <p:cNvCxnSpPr/>
          <p:nvPr/>
        </p:nvCxnSpPr>
        <p:spPr>
          <a:xfrm>
            <a:off x="617950" y="4223225"/>
            <a:ext cx="2840400" cy="1398900"/>
          </a:xfrm>
          <a:prstGeom prst="straightConnector1">
            <a:avLst/>
          </a:prstGeom>
          <a:noFill/>
          <a:ln cap="flat" cmpd="sng" w="76200">
            <a:solidFill>
              <a:srgbClr val="FF0000"/>
            </a:solidFill>
            <a:prstDash val="solid"/>
            <a:round/>
            <a:headEnd len="lg" w="lg" type="none"/>
            <a:tailEnd len="lg" w="lg" type="none"/>
          </a:ln>
        </p:spPr>
      </p:cxnSp>
      <p:cxnSp>
        <p:nvCxnSpPr>
          <p:cNvPr id="287" name="Shape 287"/>
          <p:cNvCxnSpPr/>
          <p:nvPr/>
        </p:nvCxnSpPr>
        <p:spPr>
          <a:xfrm flipH="1">
            <a:off x="600925" y="4129400"/>
            <a:ext cx="2268900" cy="1398900"/>
          </a:xfrm>
          <a:prstGeom prst="straightConnector1">
            <a:avLst/>
          </a:prstGeom>
          <a:noFill/>
          <a:ln cap="flat" cmpd="sng" w="76200">
            <a:solidFill>
              <a:srgbClr val="FF0000"/>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Shape 29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a:solidFill>
                  <a:srgbClr val="ECE47C"/>
                </a:solidFill>
                <a:latin typeface="Trebuchet MS"/>
                <a:ea typeface="Trebuchet MS"/>
                <a:cs typeface="Trebuchet MS"/>
                <a:sym typeface="Trebuchet MS"/>
              </a:rPr>
              <a:t>State sponsored supply chain attacks?</a:t>
            </a:r>
          </a:p>
        </p:txBody>
      </p:sp>
      <p:sp>
        <p:nvSpPr>
          <p:cNvPr id="293" name="Shape 293"/>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chemeClr val="accent4"/>
                </a:solidFill>
              </a:rPr>
              <a:t>Nation state controlled/aligned industries</a:t>
            </a:r>
          </a:p>
          <a:p>
            <a:pPr indent="-228600" lvl="0" marL="457200" rtl="0">
              <a:spcBef>
                <a:spcPts val="0"/>
              </a:spcBef>
              <a:buFont typeface="Arial"/>
              <a:buChar char="●"/>
            </a:pPr>
            <a:r>
              <a:rPr lang="en">
                <a:solidFill>
                  <a:srgbClr val="FFFFFF"/>
                </a:solidFill>
              </a:rPr>
              <a:t>Problems?</a:t>
            </a:r>
          </a:p>
          <a:p>
            <a:pPr lvl="0" rtl="0">
              <a:spcBef>
                <a:spcPts val="0"/>
              </a:spcBef>
              <a:buNone/>
            </a:pPr>
            <a:r>
              <a:rPr lang="en">
                <a:solidFill>
                  <a:srgbClr val="FFFFFF"/>
                </a:solidFill>
              </a:rPr>
              <a:t>The state can influence the product's design, features (or secret features), and even... security (or lack thereof)</a:t>
            </a:r>
          </a:p>
          <a:p>
            <a:pPr indent="-228600" lvl="0" marL="457200" rtl="0">
              <a:spcBef>
                <a:spcPts val="0"/>
              </a:spcBef>
              <a:buFont typeface="Arial"/>
              <a:buChar char="●"/>
            </a:pPr>
            <a:r>
              <a:rPr lang="en">
                <a:solidFill>
                  <a:srgbClr val="FFFFFF"/>
                </a:solidFill>
              </a:rPr>
              <a:t>secret backdoors?</a:t>
            </a:r>
          </a:p>
          <a:p>
            <a:pPr indent="-228600" lvl="0" marL="457200" rtl="0">
              <a:spcBef>
                <a:spcPts val="0"/>
              </a:spcBef>
              <a:buFont typeface="Arial"/>
              <a:buChar char="●"/>
            </a:pPr>
            <a:r>
              <a:rPr lang="en">
                <a:solidFill>
                  <a:srgbClr val="FFFFFF"/>
                </a:solidFill>
              </a:rPr>
              <a:t>widespread espionage?</a:t>
            </a:r>
          </a:p>
          <a:p>
            <a:pPr lvl="0" rtl="0">
              <a:spcBef>
                <a:spcPts val="0"/>
              </a:spcBef>
              <a:buNone/>
            </a:pPr>
            <a:r>
              <a:rPr lang="en">
                <a:solidFill>
                  <a:srgbClr val="FFFFFF"/>
                </a:solidFill>
              </a:rPr>
              <a:t>Many </a:t>
            </a:r>
            <a:r>
              <a:rPr b="1" lang="en" u="sng">
                <a:solidFill>
                  <a:srgbClr val="FF0000"/>
                </a:solidFill>
              </a:rPr>
              <a:t>alledge</a:t>
            </a:r>
            <a:r>
              <a:rPr b="1" lang="en">
                <a:solidFill>
                  <a:srgbClr val="FF0000"/>
                </a:solidFill>
              </a:rPr>
              <a:t> </a:t>
            </a:r>
            <a:r>
              <a:rPr lang="en">
                <a:solidFill>
                  <a:srgbClr val="FFFFFF"/>
                </a:solidFill>
              </a:rPr>
              <a:t>that Huawei does some of this   </a:t>
            </a:r>
            <a:r>
              <a:rPr lang="en" sz="1000" u="sng">
                <a:solidFill>
                  <a:schemeClr val="hlink"/>
                </a:solidFill>
                <a:hlinkClick r:id="rId4"/>
              </a:rPr>
              <a:t>http://www.spiegel.de/international/business/the-secret-ways-of-little-known-chinese-telecoms-giant-huawei-a-875297.html</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Shape 29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a:solidFill>
                  <a:srgbClr val="ECE47C"/>
                </a:solidFill>
                <a:latin typeface="Trebuchet MS"/>
                <a:ea typeface="Trebuchet MS"/>
                <a:cs typeface="Trebuchet MS"/>
                <a:sym typeface="Trebuchet MS"/>
              </a:rPr>
              <a:t>State sponsored supply chain attacks?</a:t>
            </a:r>
          </a:p>
        </p:txBody>
      </p:sp>
      <p:sp>
        <p:nvSpPr>
          <p:cNvPr id="299" name="Shape 299"/>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chemeClr val="accent4"/>
                </a:solidFill>
              </a:rPr>
              <a:t>Conceptually, it's not unprecedented.</a:t>
            </a:r>
            <a:r>
              <a:rPr lang="en">
                <a:solidFill>
                  <a:srgbClr val="FFFFFF"/>
                </a:solidFill>
              </a:rPr>
              <a:t> </a:t>
            </a:r>
          </a:p>
          <a:p>
            <a:pPr indent="-228600" lvl="0" marL="457200" rtl="0">
              <a:spcBef>
                <a:spcPts val="0"/>
              </a:spcBef>
              <a:buFont typeface="Arial"/>
              <a:buChar char="●"/>
            </a:pPr>
            <a:r>
              <a:rPr lang="en">
                <a:solidFill>
                  <a:srgbClr val="FFFFFF"/>
                </a:solidFill>
              </a:rPr>
              <a:t>Trans Siberian Pipeline attack</a:t>
            </a:r>
          </a:p>
          <a:p>
            <a:pPr indent="-419100" lvl="1" marL="914400" rtl="0">
              <a:spcBef>
                <a:spcPts val="0"/>
              </a:spcBef>
              <a:buSzPct val="100000"/>
              <a:buFont typeface="Courier New"/>
              <a:buChar char="o"/>
            </a:pPr>
            <a:r>
              <a:rPr lang="en" sz="3000">
                <a:solidFill>
                  <a:srgbClr val="FFFFFF"/>
                </a:solidFill>
              </a:rPr>
              <a:t>A Cyber Physical Attack with kinetic impact</a:t>
            </a:r>
          </a:p>
          <a:p>
            <a:pPr indent="-228600" lvl="0" marL="457200" rtl="0">
              <a:spcBef>
                <a:spcPts val="0"/>
              </a:spcBef>
              <a:buFont typeface="Arial"/>
              <a:buChar char="●"/>
            </a:pPr>
            <a:r>
              <a:rPr lang="en">
                <a:solidFill>
                  <a:srgbClr val="FFFFFF"/>
                </a:solidFill>
              </a:rPr>
              <a:t>What if secret backdoors get hijacked?</a:t>
            </a:r>
          </a:p>
          <a:p>
            <a:pPr indent="-419100" lvl="1" marL="914400" rtl="0">
              <a:spcBef>
                <a:spcPts val="0"/>
              </a:spcBef>
              <a:buSzPct val="100000"/>
              <a:buFont typeface="Courier New"/>
              <a:buChar char="o"/>
            </a:pPr>
            <a:r>
              <a:rPr lang="en" sz="3000">
                <a:solidFill>
                  <a:srgbClr val="FFFFFF"/>
                </a:solidFill>
              </a:rPr>
              <a:t>by other nations?</a:t>
            </a:r>
          </a:p>
          <a:p>
            <a:pPr indent="-419100" lvl="2" marL="1371600" rtl="0">
              <a:spcBef>
                <a:spcPts val="0"/>
              </a:spcBef>
              <a:buSzPct val="100000"/>
              <a:buFont typeface="Wingdings"/>
              <a:buChar char="§"/>
            </a:pPr>
            <a:r>
              <a:rPr lang="en" sz="3000">
                <a:solidFill>
                  <a:srgbClr val="FFFFFF"/>
                </a:solidFill>
              </a:rPr>
              <a:t> Black flag ops?</a:t>
            </a:r>
          </a:p>
          <a:p>
            <a:pPr indent="-419100" lvl="1" marL="914400" rtl="0">
              <a:spcBef>
                <a:spcPts val="0"/>
              </a:spcBef>
              <a:buSzPct val="100000"/>
              <a:buFont typeface="Courier New"/>
              <a:buChar char="o"/>
            </a:pPr>
            <a:r>
              <a:rPr lang="en" sz="3000">
                <a:solidFill>
                  <a:srgbClr val="FFFFFF"/>
                </a:solidFill>
              </a:rPr>
              <a:t>by terrorists???</a:t>
            </a:r>
          </a:p>
          <a:p>
            <a:pPr lvl="0" rtl="0">
              <a:spcBef>
                <a:spcPts val="0"/>
              </a:spcBef>
              <a:buNone/>
            </a:pPr>
            <a:r>
              <a:t/>
            </a:r>
            <a:endParaRPr>
              <a:solidFill>
                <a:srgbClr val="FFFFFF"/>
              </a:solidFill>
            </a:endParaRPr>
          </a:p>
          <a:p>
            <a:pPr lvl="0" rtl="0">
              <a:spcBef>
                <a:spcPts val="0"/>
              </a:spcBef>
              <a:buNone/>
            </a:pPr>
            <a:r>
              <a:rPr lang="en">
                <a:solidFill>
                  <a:srgbClr val="FFFFFF"/>
                </a:solidFill>
              </a:rPr>
              <a:t>Can be a really bad idea...</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3" name="Shape 303"/>
        <p:cNvGrpSpPr/>
        <p:nvPr/>
      </p:nvGrpSpPr>
      <p:grpSpPr>
        <a:xfrm>
          <a:off x="0" y="0"/>
          <a:ext cx="0" cy="0"/>
          <a:chOff x="0" y="0"/>
          <a:chExt cx="0" cy="0"/>
        </a:xfrm>
      </p:grpSpPr>
      <p:sp>
        <p:nvSpPr>
          <p:cNvPr id="304" name="Shape 30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a:solidFill>
                  <a:srgbClr val="ECE47C"/>
                </a:solidFill>
                <a:latin typeface="Trebuchet MS"/>
                <a:ea typeface="Trebuchet MS"/>
                <a:cs typeface="Trebuchet MS"/>
                <a:sym typeface="Trebuchet MS"/>
              </a:rPr>
              <a:t>State sponsored personnel attacks?</a:t>
            </a:r>
          </a:p>
        </p:txBody>
      </p:sp>
      <p:sp>
        <p:nvSpPr>
          <p:cNvPr id="305" name="Shape 305"/>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chemeClr val="accent4"/>
                </a:solidFill>
              </a:rPr>
              <a:t>In 2012, it was reported that a foreign nation compromised a CEO's phone in a security checkpoint line</a:t>
            </a:r>
          </a:p>
          <a:p>
            <a:pPr indent="-228600" lvl="0" marL="457200" rtl="0">
              <a:spcBef>
                <a:spcPts val="0"/>
              </a:spcBef>
              <a:buFont typeface="Arial"/>
              <a:buChar char="●"/>
            </a:pPr>
            <a:r>
              <a:rPr lang="en">
                <a:solidFill>
                  <a:srgbClr val="FFFFFF"/>
                </a:solidFill>
              </a:rPr>
              <a:t>Stole credentials to perform industrial espionage, and spear phishing</a:t>
            </a:r>
          </a:p>
          <a:p>
            <a:pPr indent="-228600" lvl="0" marL="457200" rtl="0">
              <a:spcBef>
                <a:spcPts val="0"/>
              </a:spcBef>
              <a:buFont typeface="Arial"/>
              <a:buChar char="●"/>
            </a:pPr>
            <a:r>
              <a:rPr lang="en">
                <a:solidFill>
                  <a:srgbClr val="FFFFFF"/>
                </a:solidFill>
              </a:rPr>
              <a:t>[</a:t>
            </a:r>
            <a:r>
              <a:rPr lang="en" u="sng">
                <a:solidFill>
                  <a:schemeClr val="hlink"/>
                </a:solidFill>
                <a:hlinkClick r:id="rId4"/>
              </a:rPr>
              <a:t>source</a:t>
            </a:r>
            <a:r>
              <a:rPr lang="en">
                <a:solidFill>
                  <a:srgbClr val="FFFFFF"/>
                </a:solidFill>
              </a:rPr>
              <a:t>]</a:t>
            </a:r>
          </a:p>
          <a:p>
            <a:pPr indent="-228600" lvl="0" marL="457200" rtl="0">
              <a:spcBef>
                <a:spcPts val="0"/>
              </a:spcBef>
              <a:buFont typeface="Arial"/>
              <a:buChar char="●"/>
            </a:pPr>
            <a:r>
              <a:rPr lang="en">
                <a:solidFill>
                  <a:srgbClr val="FFFFFF"/>
                </a:solidFill>
              </a:rPr>
              <a:t>Victim was totally unaware at the time</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Shape 310"/>
          <p:cNvSpPr txBox="1"/>
          <p:nvPr>
            <p:ph type="ctrTitle"/>
          </p:nvPr>
        </p:nvSpPr>
        <p:spPr>
          <a:xfrm>
            <a:off x="685800" y="4549523"/>
            <a:ext cx="7772400" cy="1546500"/>
          </a:xfrm>
          <a:prstGeom prst="rect">
            <a:avLst/>
          </a:prstGeom>
        </p:spPr>
        <p:txBody>
          <a:bodyPr anchorCtr="0" anchor="b" bIns="91425" lIns="91425" rIns="91425" wrap="square" tIns="91425">
            <a:noAutofit/>
          </a:bodyPr>
          <a:lstStyle/>
          <a:p>
            <a:pPr lvl="0" rtl="0">
              <a:spcBef>
                <a:spcPts val="0"/>
              </a:spcBef>
              <a:buNone/>
            </a:pPr>
            <a:r>
              <a:rPr lang="en">
                <a:solidFill>
                  <a:schemeClr val="accent4"/>
                </a:solidFill>
                <a:latin typeface="Trebuchet MS"/>
                <a:ea typeface="Trebuchet MS"/>
                <a:cs typeface="Trebuchet MS"/>
                <a:sym typeface="Trebuchet MS"/>
              </a:rPr>
              <a:t>Imagine the </a:t>
            </a:r>
          </a:p>
          <a:p>
            <a:pPr lvl="0" rtl="0">
              <a:spcBef>
                <a:spcPts val="0"/>
              </a:spcBef>
              <a:buNone/>
            </a:pPr>
            <a:r>
              <a:rPr lang="en">
                <a:solidFill>
                  <a:schemeClr val="accent4"/>
                </a:solidFill>
                <a:latin typeface="Trebuchet MS"/>
                <a:ea typeface="Trebuchet MS"/>
                <a:cs typeface="Trebuchet MS"/>
                <a:sym typeface="Trebuchet MS"/>
              </a:rPr>
              <a:t>Supply Chain</a:t>
            </a:r>
          </a:p>
          <a:p>
            <a:pPr lvl="0" rtl="0">
              <a:spcBef>
                <a:spcPts val="0"/>
              </a:spcBef>
              <a:buNone/>
            </a:pPr>
            <a:r>
              <a:t/>
            </a:r>
            <a:endParaRPr>
              <a:solidFill>
                <a:schemeClr val="accent4"/>
              </a:solidFill>
              <a:latin typeface="Trebuchet MS"/>
              <a:ea typeface="Trebuchet MS"/>
              <a:cs typeface="Trebuchet MS"/>
              <a:sym typeface="Trebuchet MS"/>
            </a:endParaRPr>
          </a:p>
          <a:p>
            <a:pPr lvl="0" rtl="0">
              <a:spcBef>
                <a:spcPts val="0"/>
              </a:spcBef>
              <a:buNone/>
            </a:pPr>
            <a:r>
              <a:rPr lang="en">
                <a:solidFill>
                  <a:schemeClr val="accent4"/>
                </a:solidFill>
                <a:latin typeface="Trebuchet MS"/>
                <a:ea typeface="Trebuchet MS"/>
                <a:cs typeface="Trebuchet MS"/>
                <a:sym typeface="Trebuchet MS"/>
              </a:rPr>
              <a:t>for</a:t>
            </a:r>
          </a:p>
          <a:p>
            <a:pPr lvl="0" rtl="0">
              <a:spcBef>
                <a:spcPts val="0"/>
              </a:spcBef>
              <a:buNone/>
            </a:pPr>
            <a:r>
              <a:t/>
            </a:r>
            <a:endParaRPr>
              <a:solidFill>
                <a:schemeClr val="accent4"/>
              </a:solidFill>
              <a:latin typeface="Trebuchet MS"/>
              <a:ea typeface="Trebuchet MS"/>
              <a:cs typeface="Trebuchet MS"/>
              <a:sym typeface="Trebuchet MS"/>
            </a:endParaRPr>
          </a:p>
          <a:p>
            <a:pPr lvl="0" rtl="0">
              <a:spcBef>
                <a:spcPts val="0"/>
              </a:spcBef>
              <a:buNone/>
            </a:pPr>
            <a:r>
              <a:rPr lang="en">
                <a:solidFill>
                  <a:schemeClr val="accent4"/>
                </a:solidFill>
                <a:latin typeface="Trebuchet MS"/>
                <a:ea typeface="Trebuchet MS"/>
                <a:cs typeface="Trebuchet MS"/>
                <a:sym typeface="Trebuchet MS"/>
              </a:rPr>
              <a:t>The internet </a:t>
            </a:r>
          </a:p>
          <a:p>
            <a:pPr lvl="0" rtl="0">
              <a:spcBef>
                <a:spcPts val="0"/>
              </a:spcBef>
              <a:buNone/>
            </a:pPr>
            <a:r>
              <a:rPr lang="en">
                <a:solidFill>
                  <a:schemeClr val="accent4"/>
                </a:solidFill>
                <a:latin typeface="Trebuchet MS"/>
                <a:ea typeface="Trebuchet MS"/>
                <a:cs typeface="Trebuchet MS"/>
                <a:sym typeface="Trebuchet MS"/>
              </a:rPr>
              <a:t>of things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4" name="Shape 314"/>
        <p:cNvGrpSpPr/>
        <p:nvPr/>
      </p:nvGrpSpPr>
      <p:grpSpPr>
        <a:xfrm>
          <a:off x="0" y="0"/>
          <a:ext cx="0" cy="0"/>
          <a:chOff x="0" y="0"/>
          <a:chExt cx="0" cy="0"/>
        </a:xfrm>
      </p:grpSpPr>
      <p:pic>
        <p:nvPicPr>
          <p:cNvPr id="315" name="Shape 315"/>
          <p:cNvPicPr preferRelativeResize="0"/>
          <p:nvPr/>
        </p:nvPicPr>
        <p:blipFill>
          <a:blip r:embed="rId4">
            <a:alphaModFix/>
          </a:blip>
          <a:stretch>
            <a:fillRect/>
          </a:stretch>
        </p:blipFill>
        <p:spPr>
          <a:xfrm>
            <a:off x="6494075" y="1652475"/>
            <a:ext cx="2463800" cy="1854200"/>
          </a:xfrm>
          <a:prstGeom prst="rect">
            <a:avLst/>
          </a:prstGeom>
          <a:noFill/>
          <a:ln>
            <a:noFill/>
          </a:ln>
        </p:spPr>
      </p:pic>
      <p:pic>
        <p:nvPicPr>
          <p:cNvPr id="316" name="Shape 316"/>
          <p:cNvPicPr preferRelativeResize="0"/>
          <p:nvPr/>
        </p:nvPicPr>
        <p:blipFill>
          <a:blip r:embed="rId5">
            <a:alphaModFix/>
          </a:blip>
          <a:stretch>
            <a:fillRect/>
          </a:stretch>
        </p:blipFill>
        <p:spPr>
          <a:xfrm>
            <a:off x="0" y="2555050"/>
            <a:ext cx="6576975" cy="4266850"/>
          </a:xfrm>
          <a:prstGeom prst="rect">
            <a:avLst/>
          </a:prstGeom>
          <a:noFill/>
          <a:ln>
            <a:noFill/>
          </a:ln>
        </p:spPr>
      </p:pic>
      <p:sp>
        <p:nvSpPr>
          <p:cNvPr id="317" name="Shape 317"/>
          <p:cNvSpPr txBox="1"/>
          <p:nvPr>
            <p:ph type="ctrTitle"/>
          </p:nvPr>
        </p:nvSpPr>
        <p:spPr>
          <a:xfrm rot="241563">
            <a:off x="1295335" y="-251149"/>
            <a:ext cx="7772380" cy="1546717"/>
          </a:xfrm>
          <a:prstGeom prst="rect">
            <a:avLst/>
          </a:prstGeom>
        </p:spPr>
        <p:txBody>
          <a:bodyPr anchorCtr="0" anchor="b" bIns="91425" lIns="91425" rIns="91425" wrap="square" tIns="91425">
            <a:noAutofit/>
          </a:bodyPr>
          <a:lstStyle/>
          <a:p>
            <a:pPr lvl="0" rtl="0">
              <a:spcBef>
                <a:spcPts val="0"/>
              </a:spcBef>
              <a:buNone/>
            </a:pPr>
            <a:r>
              <a:rPr lang="en">
                <a:solidFill>
                  <a:schemeClr val="accent4"/>
                </a:solidFill>
                <a:latin typeface="Trebuchet MS"/>
                <a:ea typeface="Trebuchet MS"/>
                <a:cs typeface="Trebuchet MS"/>
                <a:sym typeface="Trebuchet MS"/>
              </a:rPr>
              <a:t>The Internet of Things</a:t>
            </a:r>
          </a:p>
        </p:txBody>
      </p:sp>
      <p:pic>
        <p:nvPicPr>
          <p:cNvPr id="318" name="Shape 318"/>
          <p:cNvPicPr preferRelativeResize="0"/>
          <p:nvPr/>
        </p:nvPicPr>
        <p:blipFill>
          <a:blip r:embed="rId6">
            <a:alphaModFix/>
          </a:blip>
          <a:stretch>
            <a:fillRect/>
          </a:stretch>
        </p:blipFill>
        <p:spPr>
          <a:xfrm>
            <a:off x="6576975" y="3506675"/>
            <a:ext cx="1993900" cy="1943100"/>
          </a:xfrm>
          <a:prstGeom prst="rect">
            <a:avLst/>
          </a:prstGeom>
          <a:noFill/>
          <a:ln>
            <a:noFill/>
          </a:ln>
        </p:spPr>
      </p:pic>
      <p:sp>
        <p:nvSpPr>
          <p:cNvPr id="319" name="Shape 319"/>
          <p:cNvSpPr txBox="1"/>
          <p:nvPr/>
        </p:nvSpPr>
        <p:spPr>
          <a:xfrm>
            <a:off x="2562750" y="1208400"/>
            <a:ext cx="3898200" cy="1279500"/>
          </a:xfrm>
          <a:prstGeom prst="rect">
            <a:avLst/>
          </a:prstGeom>
          <a:noFill/>
          <a:ln>
            <a:noFill/>
          </a:ln>
        </p:spPr>
        <p:txBody>
          <a:bodyPr anchorCtr="0" anchor="t" bIns="91425" lIns="91425" rIns="91425" wrap="square" tIns="91425">
            <a:noAutofit/>
          </a:bodyPr>
          <a:lstStyle/>
          <a:p>
            <a:pPr lvl="0" rtl="0" algn="ctr">
              <a:spcBef>
                <a:spcPts val="0"/>
              </a:spcBef>
              <a:buNone/>
            </a:pPr>
            <a:r>
              <a:rPr i="1" lang="en">
                <a:solidFill>
                  <a:srgbClr val="FFFFFF"/>
                </a:solidFill>
              </a:rPr>
              <a:t>Will we make the same security mistakes when innovating smart technology?</a:t>
            </a:r>
          </a:p>
          <a:p>
            <a:pPr lvl="0" rtl="0" algn="ctr">
              <a:spcBef>
                <a:spcPts val="0"/>
              </a:spcBef>
              <a:buNone/>
            </a:pPr>
            <a:r>
              <a:t/>
            </a:r>
            <a:endParaRPr>
              <a:solidFill>
                <a:srgbClr val="FFFFFF"/>
              </a:solidFill>
            </a:endParaRPr>
          </a:p>
          <a:p>
            <a:pPr lvl="0" rtl="0" algn="ctr">
              <a:spcBef>
                <a:spcPts val="0"/>
              </a:spcBef>
              <a:buNone/>
            </a:pPr>
            <a:r>
              <a:rPr b="1" lang="en">
                <a:solidFill>
                  <a:schemeClr val="accent5"/>
                </a:solidFill>
              </a:rPr>
              <a:t>Indubitably</a:t>
            </a:r>
          </a:p>
          <a:p>
            <a:pPr lvl="0">
              <a:spcBef>
                <a:spcPts val="0"/>
              </a:spcBef>
              <a:buNone/>
            </a:pPr>
            <a:r>
              <a:t/>
            </a:r>
            <a:endParaRPr>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3" name="Shape 323"/>
        <p:cNvGrpSpPr/>
        <p:nvPr/>
      </p:nvGrpSpPr>
      <p:grpSpPr>
        <a:xfrm>
          <a:off x="0" y="0"/>
          <a:ext cx="0" cy="0"/>
          <a:chOff x="0" y="0"/>
          <a:chExt cx="0" cy="0"/>
        </a:xfrm>
      </p:grpSpPr>
      <p:sp>
        <p:nvSpPr>
          <p:cNvPr id="324" name="Shape 324"/>
          <p:cNvSpPr txBox="1"/>
          <p:nvPr>
            <p:ph type="ctrTitle"/>
          </p:nvPr>
        </p:nvSpPr>
        <p:spPr>
          <a:xfrm rot="241563">
            <a:off x="1295335" y="-251149"/>
            <a:ext cx="7772380" cy="1546717"/>
          </a:xfrm>
          <a:prstGeom prst="rect">
            <a:avLst/>
          </a:prstGeom>
        </p:spPr>
        <p:txBody>
          <a:bodyPr anchorCtr="0" anchor="b" bIns="91425" lIns="91425" rIns="91425" wrap="square" tIns="91425">
            <a:noAutofit/>
          </a:bodyPr>
          <a:lstStyle/>
          <a:p>
            <a:pPr lvl="0" rtl="0">
              <a:spcBef>
                <a:spcPts val="0"/>
              </a:spcBef>
              <a:buNone/>
            </a:pPr>
            <a:r>
              <a:rPr lang="en">
                <a:solidFill>
                  <a:schemeClr val="accent4"/>
                </a:solidFill>
                <a:latin typeface="Trebuchet MS"/>
                <a:ea typeface="Trebuchet MS"/>
                <a:cs typeface="Trebuchet MS"/>
                <a:sym typeface="Trebuchet MS"/>
              </a:rPr>
              <a:t>The Internet of Things</a:t>
            </a:r>
          </a:p>
        </p:txBody>
      </p:sp>
      <p:pic>
        <p:nvPicPr>
          <p:cNvPr id="325" name="Shape 325"/>
          <p:cNvPicPr preferRelativeResize="0"/>
          <p:nvPr/>
        </p:nvPicPr>
        <p:blipFill>
          <a:blip r:embed="rId4">
            <a:alphaModFix/>
          </a:blip>
          <a:stretch>
            <a:fillRect/>
          </a:stretch>
        </p:blipFill>
        <p:spPr>
          <a:xfrm>
            <a:off x="1238250" y="1371600"/>
            <a:ext cx="6667500" cy="4838700"/>
          </a:xfrm>
          <a:prstGeom prst="rect">
            <a:avLst/>
          </a:prstGeom>
          <a:noFill/>
          <a:ln>
            <a:noFill/>
          </a:ln>
        </p:spPr>
      </p:pic>
      <p:sp>
        <p:nvSpPr>
          <p:cNvPr id="326" name="Shape 326"/>
          <p:cNvSpPr txBox="1"/>
          <p:nvPr/>
        </p:nvSpPr>
        <p:spPr>
          <a:xfrm>
            <a:off x="1522100" y="6175600"/>
            <a:ext cx="6627600" cy="332700"/>
          </a:xfrm>
          <a:prstGeom prst="rect">
            <a:avLst/>
          </a:prstGeom>
          <a:noFill/>
          <a:ln>
            <a:noFill/>
          </a:ln>
        </p:spPr>
        <p:txBody>
          <a:bodyPr anchorCtr="0" anchor="t" bIns="91425" lIns="91425" rIns="91425" wrap="square" tIns="91425">
            <a:noAutofit/>
          </a:bodyPr>
          <a:lstStyle/>
          <a:p>
            <a:pPr lvl="0">
              <a:spcBef>
                <a:spcPts val="0"/>
              </a:spcBef>
              <a:buNone/>
            </a:pPr>
            <a:r>
              <a:rPr lang="en" u="sng">
                <a:solidFill>
                  <a:schemeClr val="hlink"/>
                </a:solidFill>
                <a:hlinkClick r:id="rId5"/>
              </a:rPr>
              <a:t>Source: http://www.jgsullivan.com/wp-content/uploads/2012/02/internet-of-things.jpg</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0" name="Shape 330"/>
        <p:cNvGrpSpPr/>
        <p:nvPr/>
      </p:nvGrpSpPr>
      <p:grpSpPr>
        <a:xfrm>
          <a:off x="0" y="0"/>
          <a:ext cx="0" cy="0"/>
          <a:chOff x="0" y="0"/>
          <a:chExt cx="0" cy="0"/>
        </a:xfrm>
      </p:grpSpPr>
      <p:sp>
        <p:nvSpPr>
          <p:cNvPr id="331" name="Shape 33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Perception Problems</a:t>
            </a:r>
          </a:p>
        </p:txBody>
      </p:sp>
      <p:sp>
        <p:nvSpPr>
          <p:cNvPr id="332" name="Shape 332"/>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Clr>
                <a:srgbClr val="FFFFFF"/>
              </a:buClr>
              <a:buFont typeface="Arial"/>
              <a:buChar char="●"/>
            </a:pPr>
            <a:r>
              <a:rPr lang="en">
                <a:solidFill>
                  <a:schemeClr val="accent4"/>
                </a:solidFill>
              </a:rPr>
              <a:t>Law/policy-makers poorly understand technology</a:t>
            </a:r>
          </a:p>
          <a:p>
            <a:pPr indent="-228600" lvl="1" marL="914400" rtl="0">
              <a:spcBef>
                <a:spcPts val="0"/>
              </a:spcBef>
              <a:buClr>
                <a:srgbClr val="FFFFFF"/>
              </a:buClr>
              <a:buFont typeface="Courier New"/>
              <a:buChar char="o"/>
            </a:pPr>
            <a:r>
              <a:rPr lang="en"/>
              <a:t>Thus fail to see real impacts that technology attacks can have</a:t>
            </a:r>
          </a:p>
          <a:p>
            <a:pPr indent="-228600" lvl="0" marL="457200" rtl="0">
              <a:spcBef>
                <a:spcPts val="0"/>
              </a:spcBef>
              <a:buClr>
                <a:srgbClr val="FFFFFF"/>
              </a:buClr>
              <a:buFont typeface="Arial"/>
              <a:buChar char="●"/>
            </a:pPr>
            <a:r>
              <a:rPr lang="en">
                <a:solidFill>
                  <a:schemeClr val="accent5"/>
                </a:solidFill>
              </a:rPr>
              <a:t>Everyone is looking for a:</a:t>
            </a:r>
          </a:p>
          <a:p>
            <a:pPr indent="-228600" lvl="1" marL="914400" rtl="0">
              <a:spcBef>
                <a:spcPts val="0"/>
              </a:spcBef>
              <a:buClr>
                <a:srgbClr val="FFFFFF"/>
              </a:buClr>
              <a:buFont typeface="Courier New"/>
              <a:buChar char="o"/>
            </a:pPr>
            <a:r>
              <a:rPr lang="en"/>
              <a:t>Cyber Pearl Harbor</a:t>
            </a:r>
          </a:p>
          <a:p>
            <a:pPr indent="-228600" lvl="1" marL="914400" rtl="0">
              <a:spcBef>
                <a:spcPts val="0"/>
              </a:spcBef>
              <a:buClr>
                <a:srgbClr val="FFFFFF"/>
              </a:buClr>
              <a:buFont typeface="Courier New"/>
              <a:buChar char="o"/>
            </a:pPr>
            <a:r>
              <a:rPr lang="en"/>
              <a:t>Cyber Katrina</a:t>
            </a:r>
          </a:p>
          <a:p>
            <a:pPr indent="-228600" lvl="1" marL="914400" rtl="0">
              <a:spcBef>
                <a:spcPts val="0"/>
              </a:spcBef>
              <a:buClr>
                <a:srgbClr val="FFFFFF"/>
              </a:buClr>
              <a:buFont typeface="Courier New"/>
              <a:buChar char="o"/>
            </a:pPr>
            <a:r>
              <a:rPr lang="en"/>
              <a:t>Cyber 9/11</a:t>
            </a:r>
          </a:p>
        </p:txBody>
      </p:sp>
      <p:pic>
        <p:nvPicPr>
          <p:cNvPr id="333" name="Shape 333"/>
          <p:cNvPicPr preferRelativeResize="0"/>
          <p:nvPr/>
        </p:nvPicPr>
        <p:blipFill>
          <a:blip r:embed="rId4">
            <a:alphaModFix/>
          </a:blip>
          <a:stretch>
            <a:fillRect/>
          </a:stretch>
        </p:blipFill>
        <p:spPr>
          <a:xfrm>
            <a:off x="5170837" y="3822798"/>
            <a:ext cx="3814688" cy="274510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Shape 33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The Reality</a:t>
            </a:r>
          </a:p>
        </p:txBody>
      </p:sp>
      <p:sp>
        <p:nvSpPr>
          <p:cNvPr id="339" name="Shape 339"/>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Clr>
                <a:srgbClr val="FFFFFF"/>
              </a:buClr>
              <a:buFont typeface="Arial"/>
              <a:buChar char="●"/>
            </a:pPr>
            <a:r>
              <a:rPr i="1" lang="en" sz="3000">
                <a:solidFill>
                  <a:schemeClr val="accent5"/>
                </a:solidFill>
              </a:rPr>
              <a:t>The unsecured internet of things is creating the pathway to destructive attacks</a:t>
            </a:r>
          </a:p>
          <a:p>
            <a:pPr indent="-228600" lvl="1" marL="914400" rtl="0">
              <a:spcBef>
                <a:spcPts val="0"/>
              </a:spcBef>
              <a:buClr>
                <a:srgbClr val="FFFFFF"/>
              </a:buClr>
              <a:buFont typeface="Courier New"/>
              <a:buChar char="o"/>
            </a:pPr>
            <a:r>
              <a:rPr lang="en"/>
              <a:t>"Attacks on digital systems that result in physical destruction will no longer require manual intervention" - Arthur Coviello Jr. RSA US 2013 Keynote speech</a:t>
            </a:r>
          </a:p>
          <a:p>
            <a:pPr indent="-228600" lvl="2" marL="1371600" rtl="0">
              <a:spcBef>
                <a:spcPts val="0"/>
              </a:spcBef>
              <a:buClr>
                <a:srgbClr val="FFFFFF"/>
              </a:buClr>
              <a:buFont typeface="Wingdings"/>
              <a:buChar char="§"/>
            </a:pPr>
            <a:r>
              <a:rPr lang="en"/>
              <a:t>but FASTER intervention - i.e. automated smart defenses</a:t>
            </a:r>
          </a:p>
          <a:p>
            <a:pPr indent="-228600" lvl="2" marL="1371600" rtl="0">
              <a:spcBef>
                <a:spcPts val="0"/>
              </a:spcBef>
              <a:buClr>
                <a:srgbClr val="FFFFFF"/>
              </a:buClr>
              <a:buFont typeface="Wingdings"/>
              <a:buChar char="§"/>
            </a:pPr>
            <a:r>
              <a:rPr lang="en"/>
              <a:t>[</a:t>
            </a:r>
            <a:r>
              <a:rPr lang="en" u="sng">
                <a:solidFill>
                  <a:schemeClr val="hlink"/>
                </a:solidFill>
                <a:hlinkClick r:id="rId4"/>
              </a:rPr>
              <a:t>source</a:t>
            </a:r>
            <a:r>
              <a:rPr lang="en"/>
              <a: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3" name="Shape 343"/>
        <p:cNvGrpSpPr/>
        <p:nvPr/>
      </p:nvGrpSpPr>
      <p:grpSpPr>
        <a:xfrm>
          <a:off x="0" y="0"/>
          <a:ext cx="0" cy="0"/>
          <a:chOff x="0" y="0"/>
          <a:chExt cx="0" cy="0"/>
        </a:xfrm>
      </p:grpSpPr>
      <p:pic>
        <p:nvPicPr>
          <p:cNvPr id="344" name="Shape 344"/>
          <p:cNvPicPr preferRelativeResize="0"/>
          <p:nvPr/>
        </p:nvPicPr>
        <p:blipFill>
          <a:blip r:embed="rId4">
            <a:alphaModFix/>
          </a:blip>
          <a:stretch>
            <a:fillRect/>
          </a:stretch>
        </p:blipFill>
        <p:spPr>
          <a:xfrm>
            <a:off x="-1428362" y="0"/>
            <a:ext cx="12153124" cy="6835903"/>
          </a:xfrm>
          <a:prstGeom prst="rect">
            <a:avLst/>
          </a:prstGeom>
          <a:noFill/>
          <a:ln>
            <a:noFill/>
          </a:ln>
        </p:spPr>
      </p:pic>
      <p:sp>
        <p:nvSpPr>
          <p:cNvPr id="345" name="Shape 345"/>
          <p:cNvSpPr txBox="1"/>
          <p:nvPr>
            <p:ph type="ctrTitle"/>
          </p:nvPr>
        </p:nvSpPr>
        <p:spPr>
          <a:xfrm>
            <a:off x="5361572" y="-403477"/>
            <a:ext cx="3858600" cy="1546500"/>
          </a:xfrm>
          <a:prstGeom prst="rect">
            <a:avLst/>
          </a:prstGeom>
        </p:spPr>
        <p:txBody>
          <a:bodyPr anchorCtr="0" anchor="b" bIns="91425" lIns="91425" rIns="91425" wrap="square" tIns="91425">
            <a:noAutofit/>
          </a:bodyPr>
          <a:lstStyle/>
          <a:p>
            <a:pPr lvl="0" rtl="0">
              <a:spcBef>
                <a:spcPts val="0"/>
              </a:spcBef>
              <a:buNone/>
            </a:pPr>
            <a:r>
              <a:rPr lang="en">
                <a:solidFill>
                  <a:schemeClr val="accent4"/>
                </a:solidFill>
              </a:rPr>
              <a:t>Perception</a:t>
            </a:r>
          </a:p>
        </p:txBody>
      </p:sp>
      <p:sp>
        <p:nvSpPr>
          <p:cNvPr id="346" name="Shape 346"/>
          <p:cNvSpPr txBox="1"/>
          <p:nvPr>
            <p:ph idx="1" type="subTitle"/>
          </p:nvPr>
        </p:nvSpPr>
        <p:spPr>
          <a:xfrm>
            <a:off x="47472" y="1955191"/>
            <a:ext cx="2894700" cy="4674300"/>
          </a:xfrm>
          <a:prstGeom prst="rect">
            <a:avLst/>
          </a:prstGeom>
        </p:spPr>
        <p:txBody>
          <a:bodyPr anchorCtr="0" anchor="t" bIns="91425" lIns="91425" rIns="91425" wrap="square" tIns="91425">
            <a:noAutofit/>
          </a:bodyPr>
          <a:lstStyle/>
          <a:p>
            <a:pPr lvl="0" rtl="0" algn="l">
              <a:lnSpc>
                <a:spcPct val="115000"/>
              </a:lnSpc>
              <a:spcBef>
                <a:spcPts val="0"/>
              </a:spcBef>
              <a:buNone/>
            </a:pPr>
            <a:r>
              <a:rPr lang="en" sz="2400">
                <a:solidFill>
                  <a:schemeClr val="accent1"/>
                </a:solidFill>
              </a:rPr>
              <a:t>Wise to note human nature</a:t>
            </a:r>
          </a:p>
          <a:p>
            <a:pPr indent="-381000" lvl="0" marL="457200" rtl="0" algn="l">
              <a:lnSpc>
                <a:spcPct val="115000"/>
              </a:lnSpc>
              <a:spcBef>
                <a:spcPts val="0"/>
              </a:spcBef>
              <a:buClr>
                <a:schemeClr val="accent1"/>
              </a:buClr>
              <a:buSzPct val="100000"/>
              <a:buFont typeface="Arial"/>
              <a:buChar char="●"/>
            </a:pPr>
            <a:r>
              <a:rPr lang="en" sz="2400">
                <a:solidFill>
                  <a:schemeClr val="accent1"/>
                </a:solidFill>
              </a:rPr>
              <a:t>No one likes admitting that they got hacked</a:t>
            </a:r>
          </a:p>
          <a:p>
            <a:pPr indent="-381000" lvl="1" marL="914400" rtl="0" algn="l">
              <a:lnSpc>
                <a:spcPct val="115000"/>
              </a:lnSpc>
              <a:spcBef>
                <a:spcPts val="0"/>
              </a:spcBef>
              <a:buClr>
                <a:schemeClr val="accent1"/>
              </a:buClr>
              <a:buSzPct val="100000"/>
              <a:buFont typeface="Courier New"/>
              <a:buChar char="o"/>
            </a:pPr>
            <a:r>
              <a:rPr lang="en" sz="2400">
                <a:solidFill>
                  <a:schemeClr val="accent1"/>
                </a:solidFill>
              </a:rPr>
              <a:t>getting exposed...</a:t>
            </a:r>
          </a:p>
          <a:p>
            <a:pPr indent="-381000" lvl="0" marL="457200" rtl="0" algn="l">
              <a:lnSpc>
                <a:spcPct val="115000"/>
              </a:lnSpc>
              <a:spcBef>
                <a:spcPts val="0"/>
              </a:spcBef>
              <a:buClr>
                <a:schemeClr val="accent1"/>
              </a:buClr>
              <a:buSzPct val="100000"/>
              <a:buFont typeface="Arial"/>
              <a:buChar char="●"/>
            </a:pPr>
            <a:r>
              <a:rPr lang="en" sz="2400">
                <a:solidFill>
                  <a:schemeClr val="accent1"/>
                </a:solidFill>
              </a:rPr>
              <a:t>getting hacked, bad for PR, business ...</a:t>
            </a:r>
          </a:p>
          <a:p>
            <a:pPr lvl="0" rtl="0" algn="l">
              <a:spcBef>
                <a:spcPts val="0"/>
              </a:spcBef>
              <a:buNone/>
            </a:pPr>
            <a:r>
              <a:t/>
            </a:r>
            <a:endParaRPr/>
          </a:p>
        </p:txBody>
      </p:sp>
      <p:sp>
        <p:nvSpPr>
          <p:cNvPr id="347" name="Shape 347"/>
          <p:cNvSpPr txBox="1"/>
          <p:nvPr>
            <p:ph type="ctrTitle"/>
          </p:nvPr>
        </p:nvSpPr>
        <p:spPr>
          <a:xfrm>
            <a:off x="5361572" y="4473323"/>
            <a:ext cx="3858600" cy="1546500"/>
          </a:xfrm>
          <a:prstGeom prst="rect">
            <a:avLst/>
          </a:prstGeom>
        </p:spPr>
        <p:txBody>
          <a:bodyPr anchorCtr="0" anchor="b" bIns="91425" lIns="91425" rIns="91425" wrap="square" tIns="91425">
            <a:noAutofit/>
          </a:bodyPr>
          <a:lstStyle/>
          <a:p>
            <a:pPr lvl="0" rtl="0">
              <a:spcBef>
                <a:spcPts val="0"/>
              </a:spcBef>
              <a:buNone/>
            </a:pPr>
            <a:r>
              <a:rPr lang="en">
                <a:solidFill>
                  <a:srgbClr val="CC0000"/>
                </a:solidFill>
              </a:rPr>
              <a:t>Reality</a:t>
            </a:r>
          </a:p>
        </p:txBody>
      </p:sp>
      <p:sp>
        <p:nvSpPr>
          <p:cNvPr id="348" name="Shape 348"/>
          <p:cNvSpPr/>
          <p:nvPr/>
        </p:nvSpPr>
        <p:spPr>
          <a:xfrm>
            <a:off x="4396675" y="5237386"/>
            <a:ext cx="1850975" cy="487800"/>
          </a:xfrm>
          <a:custGeom>
            <a:pathLst>
              <a:path extrusionOk="0" h="19512" w="74039">
                <a:moveTo>
                  <a:pt x="74039" y="11978"/>
                </a:moveTo>
                <a:cubicBezTo>
                  <a:pt x="71536" y="13229"/>
                  <a:pt x="64542" y="19597"/>
                  <a:pt x="59026" y="19484"/>
                </a:cubicBezTo>
                <a:cubicBezTo>
                  <a:pt x="53510" y="19370"/>
                  <a:pt x="47027" y="14536"/>
                  <a:pt x="40943" y="11295"/>
                </a:cubicBezTo>
                <a:cubicBezTo>
                  <a:pt x="34858" y="8053"/>
                  <a:pt x="29341" y="-248"/>
                  <a:pt x="22518" y="36"/>
                </a:cubicBezTo>
                <a:cubicBezTo>
                  <a:pt x="15694" y="320"/>
                  <a:pt x="3753" y="10840"/>
                  <a:pt x="0" y="13001"/>
                </a:cubicBezTo>
              </a:path>
            </a:pathLst>
          </a:custGeom>
          <a:noFill/>
          <a:ln cap="flat" cmpd="sng" w="114300">
            <a:solidFill>
              <a:srgbClr val="FF0000"/>
            </a:solidFill>
            <a:prstDash val="dashDot"/>
            <a:round/>
            <a:headEnd len="lg" w="lg" type="none"/>
            <a:tailEnd len="lg" w="lg" type="none"/>
          </a:ln>
        </p:spPr>
      </p:sp>
      <p:sp>
        <p:nvSpPr>
          <p:cNvPr id="349" name="Shape 349"/>
          <p:cNvSpPr/>
          <p:nvPr/>
        </p:nvSpPr>
        <p:spPr>
          <a:xfrm>
            <a:off x="3951695" y="316014"/>
            <a:ext cx="1741500" cy="1254425"/>
          </a:xfrm>
          <a:custGeom>
            <a:pathLst>
              <a:path extrusionOk="0" h="50177" w="69660">
                <a:moveTo>
                  <a:pt x="69660" y="12645"/>
                </a:moveTo>
                <a:cubicBezTo>
                  <a:pt x="66816" y="10996"/>
                  <a:pt x="59822" y="4798"/>
                  <a:pt x="52600" y="2751"/>
                </a:cubicBezTo>
                <a:cubicBezTo>
                  <a:pt x="45378" y="703"/>
                  <a:pt x="33606" y="-661"/>
                  <a:pt x="26328" y="362"/>
                </a:cubicBezTo>
                <a:cubicBezTo>
                  <a:pt x="19049" y="1385"/>
                  <a:pt x="13192" y="4399"/>
                  <a:pt x="8928" y="8892"/>
                </a:cubicBezTo>
                <a:cubicBezTo>
                  <a:pt x="4663" y="13384"/>
                  <a:pt x="2160" y="20436"/>
                  <a:pt x="739" y="27317"/>
                </a:cubicBezTo>
                <a:cubicBezTo>
                  <a:pt x="-682" y="34197"/>
                  <a:pt x="454" y="46367"/>
                  <a:pt x="398" y="50177"/>
                </a:cubicBezTo>
              </a:path>
            </a:pathLst>
          </a:custGeom>
          <a:noFill/>
          <a:ln cap="flat" cmpd="sng" w="76200">
            <a:solidFill>
              <a:schemeClr val="accent4"/>
            </a:solidFill>
            <a:prstDash val="dashDot"/>
            <a:round/>
            <a:headEnd len="lg" w="lg" type="none"/>
            <a:tailEnd len="lg" w="lg"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Shape 5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Foreword</a:t>
            </a:r>
          </a:p>
        </p:txBody>
      </p:sp>
      <p:sp>
        <p:nvSpPr>
          <p:cNvPr id="55" name="Shape 55"/>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pPr>
            <a:r>
              <a:rPr lang="en">
                <a:solidFill>
                  <a:srgbClr val="FFFFFF"/>
                </a:solidFill>
              </a:rPr>
              <a:t>I consider the following events as part of the history of cyber war because they either:</a:t>
            </a:r>
          </a:p>
          <a:p>
            <a:pPr indent="-228600" lvl="1" marL="914400" rtl="0">
              <a:spcBef>
                <a:spcPts val="0"/>
              </a:spcBef>
            </a:pPr>
            <a:r>
              <a:rPr lang="en">
                <a:solidFill>
                  <a:srgbClr val="FFFFFF"/>
                </a:solidFill>
              </a:rPr>
              <a:t>Covert ops between nations / groups</a:t>
            </a:r>
          </a:p>
          <a:p>
            <a:pPr indent="-228600" lvl="1" marL="914400" rtl="0">
              <a:spcBef>
                <a:spcPts val="0"/>
              </a:spcBef>
            </a:pPr>
            <a:r>
              <a:rPr lang="en">
                <a:solidFill>
                  <a:srgbClr val="FFFFFF"/>
                </a:solidFill>
              </a:rPr>
              <a:t>part of civil war / revolution</a:t>
            </a:r>
          </a:p>
          <a:p>
            <a:pPr indent="-228600" lvl="1" marL="914400" rtl="0">
              <a:spcBef>
                <a:spcPts val="0"/>
              </a:spcBef>
            </a:pPr>
            <a:r>
              <a:rPr lang="en">
                <a:solidFill>
                  <a:srgbClr val="FFFFFF"/>
                </a:solidFill>
              </a:rPr>
              <a:t>govt vs "insurgents" / dissidents</a:t>
            </a:r>
          </a:p>
          <a:p>
            <a:pPr indent="-228600" lvl="2" marL="1371600" rtl="0">
              <a:spcBef>
                <a:spcPts val="0"/>
              </a:spcBef>
            </a:pPr>
            <a:r>
              <a:rPr lang="en"/>
              <a:t>a person who revolts against civil authority or an established government</a:t>
            </a:r>
          </a:p>
          <a:p>
            <a:pPr indent="-228600" lvl="0" marL="457200" rtl="0">
              <a:spcBef>
                <a:spcPts val="0"/>
              </a:spcBef>
            </a:pPr>
            <a:r>
              <a:rPr i="1" lang="en"/>
              <a:t>Also, hardly a complete history</a:t>
            </a:r>
          </a:p>
          <a:p>
            <a:pPr lvl="0" rtl="0">
              <a:spcBef>
                <a:spcPts val="0"/>
              </a:spcBef>
              <a:buNone/>
            </a:pPr>
            <a:r>
              <a:t/>
            </a:r>
            <a:endParaRPr i="1">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3" name="Shape 353"/>
        <p:cNvGrpSpPr/>
        <p:nvPr/>
      </p:nvGrpSpPr>
      <p:grpSpPr>
        <a:xfrm>
          <a:off x="0" y="0"/>
          <a:ext cx="0" cy="0"/>
          <a:chOff x="0" y="0"/>
          <a:chExt cx="0" cy="0"/>
        </a:xfrm>
      </p:grpSpPr>
      <p:pic>
        <p:nvPicPr>
          <p:cNvPr id="354" name="Shape 354"/>
          <p:cNvPicPr preferRelativeResize="0"/>
          <p:nvPr/>
        </p:nvPicPr>
        <p:blipFill>
          <a:blip r:embed="rId4">
            <a:alphaModFix/>
          </a:blip>
          <a:stretch>
            <a:fillRect/>
          </a:stretch>
        </p:blipFill>
        <p:spPr>
          <a:xfrm>
            <a:off x="-1428362" y="0"/>
            <a:ext cx="12153124" cy="6835903"/>
          </a:xfrm>
          <a:prstGeom prst="rect">
            <a:avLst/>
          </a:prstGeom>
          <a:noFill/>
          <a:ln>
            <a:noFill/>
          </a:ln>
        </p:spPr>
      </p:pic>
      <p:sp>
        <p:nvSpPr>
          <p:cNvPr id="355" name="Shape 355"/>
          <p:cNvSpPr txBox="1"/>
          <p:nvPr>
            <p:ph type="ctrTitle"/>
          </p:nvPr>
        </p:nvSpPr>
        <p:spPr>
          <a:xfrm>
            <a:off x="5361572" y="-403477"/>
            <a:ext cx="3858600" cy="1546500"/>
          </a:xfrm>
          <a:prstGeom prst="rect">
            <a:avLst/>
          </a:prstGeom>
        </p:spPr>
        <p:txBody>
          <a:bodyPr anchorCtr="0" anchor="b" bIns="91425" lIns="91425" rIns="91425" wrap="square" tIns="91425">
            <a:noAutofit/>
          </a:bodyPr>
          <a:lstStyle/>
          <a:p>
            <a:pPr lvl="0" rtl="0">
              <a:spcBef>
                <a:spcPts val="0"/>
              </a:spcBef>
              <a:buNone/>
            </a:pPr>
            <a:r>
              <a:rPr lang="en">
                <a:solidFill>
                  <a:schemeClr val="accent4"/>
                </a:solidFill>
              </a:rPr>
              <a:t>Perception</a:t>
            </a:r>
          </a:p>
        </p:txBody>
      </p:sp>
      <p:sp>
        <p:nvSpPr>
          <p:cNvPr id="356" name="Shape 356"/>
          <p:cNvSpPr txBox="1"/>
          <p:nvPr>
            <p:ph idx="1" type="subTitle"/>
          </p:nvPr>
        </p:nvSpPr>
        <p:spPr>
          <a:xfrm>
            <a:off x="-714528" y="1955191"/>
            <a:ext cx="2894700" cy="4674300"/>
          </a:xfrm>
          <a:prstGeom prst="rect">
            <a:avLst/>
          </a:prstGeom>
        </p:spPr>
        <p:txBody>
          <a:bodyPr anchorCtr="0" anchor="t" bIns="91425" lIns="91425" rIns="91425" wrap="square" tIns="91425">
            <a:noAutofit/>
          </a:bodyPr>
          <a:lstStyle/>
          <a:p>
            <a:pPr lvl="0" rtl="0" algn="l">
              <a:lnSpc>
                <a:spcPct val="115000"/>
              </a:lnSpc>
              <a:spcBef>
                <a:spcPts val="0"/>
              </a:spcBef>
              <a:buNone/>
            </a:pPr>
            <a:r>
              <a:rPr lang="en" sz="2400">
                <a:solidFill>
                  <a:schemeClr val="accent1"/>
                </a:solidFill>
              </a:rPr>
              <a:t>What will it take to bridge the Gap?</a:t>
            </a:r>
          </a:p>
          <a:p>
            <a:pPr lvl="0" rtl="0" algn="l">
              <a:spcBef>
                <a:spcPts val="0"/>
              </a:spcBef>
              <a:buNone/>
            </a:pPr>
            <a:r>
              <a:t/>
            </a:r>
            <a:endParaRPr/>
          </a:p>
        </p:txBody>
      </p:sp>
      <p:sp>
        <p:nvSpPr>
          <p:cNvPr id="357" name="Shape 357"/>
          <p:cNvSpPr txBox="1"/>
          <p:nvPr>
            <p:ph type="ctrTitle"/>
          </p:nvPr>
        </p:nvSpPr>
        <p:spPr>
          <a:xfrm>
            <a:off x="5361572" y="4473323"/>
            <a:ext cx="3858600" cy="1546500"/>
          </a:xfrm>
          <a:prstGeom prst="rect">
            <a:avLst/>
          </a:prstGeom>
        </p:spPr>
        <p:txBody>
          <a:bodyPr anchorCtr="0" anchor="b" bIns="91425" lIns="91425" rIns="91425" wrap="square" tIns="91425">
            <a:noAutofit/>
          </a:bodyPr>
          <a:lstStyle/>
          <a:p>
            <a:pPr lvl="0" rtl="0">
              <a:spcBef>
                <a:spcPts val="0"/>
              </a:spcBef>
              <a:buNone/>
            </a:pPr>
            <a:r>
              <a:rPr lang="en">
                <a:solidFill>
                  <a:srgbClr val="CC0000"/>
                </a:solidFill>
              </a:rPr>
              <a:t>Reality</a:t>
            </a:r>
          </a:p>
        </p:txBody>
      </p:sp>
      <p:sp>
        <p:nvSpPr>
          <p:cNvPr id="358" name="Shape 358"/>
          <p:cNvSpPr/>
          <p:nvPr/>
        </p:nvSpPr>
        <p:spPr>
          <a:xfrm>
            <a:off x="4396675" y="5237386"/>
            <a:ext cx="1850975" cy="487800"/>
          </a:xfrm>
          <a:custGeom>
            <a:pathLst>
              <a:path extrusionOk="0" h="19512" w="74039">
                <a:moveTo>
                  <a:pt x="74039" y="11978"/>
                </a:moveTo>
                <a:cubicBezTo>
                  <a:pt x="71536" y="13229"/>
                  <a:pt x="64542" y="19597"/>
                  <a:pt x="59026" y="19484"/>
                </a:cubicBezTo>
                <a:cubicBezTo>
                  <a:pt x="53510" y="19370"/>
                  <a:pt x="47027" y="14536"/>
                  <a:pt x="40943" y="11295"/>
                </a:cubicBezTo>
                <a:cubicBezTo>
                  <a:pt x="34858" y="8053"/>
                  <a:pt x="29341" y="-248"/>
                  <a:pt x="22518" y="36"/>
                </a:cubicBezTo>
                <a:cubicBezTo>
                  <a:pt x="15694" y="320"/>
                  <a:pt x="3753" y="10840"/>
                  <a:pt x="0" y="13001"/>
                </a:cubicBezTo>
              </a:path>
            </a:pathLst>
          </a:custGeom>
          <a:noFill/>
          <a:ln cap="flat" cmpd="sng" w="114300">
            <a:solidFill>
              <a:srgbClr val="FF0000"/>
            </a:solidFill>
            <a:prstDash val="dashDot"/>
            <a:round/>
            <a:headEnd len="lg" w="lg" type="none"/>
            <a:tailEnd len="lg" w="lg" type="none"/>
          </a:ln>
        </p:spPr>
      </p:sp>
      <p:sp>
        <p:nvSpPr>
          <p:cNvPr id="359" name="Shape 359"/>
          <p:cNvSpPr/>
          <p:nvPr/>
        </p:nvSpPr>
        <p:spPr>
          <a:xfrm>
            <a:off x="3951695" y="316014"/>
            <a:ext cx="1741500" cy="1254425"/>
          </a:xfrm>
          <a:custGeom>
            <a:pathLst>
              <a:path extrusionOk="0" h="50177" w="69660">
                <a:moveTo>
                  <a:pt x="69660" y="12645"/>
                </a:moveTo>
                <a:cubicBezTo>
                  <a:pt x="66816" y="10996"/>
                  <a:pt x="59822" y="4798"/>
                  <a:pt x="52600" y="2751"/>
                </a:cubicBezTo>
                <a:cubicBezTo>
                  <a:pt x="45378" y="703"/>
                  <a:pt x="33606" y="-661"/>
                  <a:pt x="26328" y="362"/>
                </a:cubicBezTo>
                <a:cubicBezTo>
                  <a:pt x="19049" y="1385"/>
                  <a:pt x="13192" y="4399"/>
                  <a:pt x="8928" y="8892"/>
                </a:cubicBezTo>
                <a:cubicBezTo>
                  <a:pt x="4663" y="13384"/>
                  <a:pt x="2160" y="20436"/>
                  <a:pt x="739" y="27317"/>
                </a:cubicBezTo>
                <a:cubicBezTo>
                  <a:pt x="-682" y="34197"/>
                  <a:pt x="454" y="46367"/>
                  <a:pt x="398" y="50177"/>
                </a:cubicBezTo>
              </a:path>
            </a:pathLst>
          </a:custGeom>
          <a:noFill/>
          <a:ln cap="flat" cmpd="sng" w="76200">
            <a:solidFill>
              <a:schemeClr val="accent4"/>
            </a:solidFill>
            <a:prstDash val="dashDot"/>
            <a:round/>
            <a:headEnd len="lg" w="lg" type="none"/>
            <a:tailEnd len="lg" w="lg" type="none"/>
          </a:ln>
        </p:spPr>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3" name="Shape 363"/>
        <p:cNvGrpSpPr/>
        <p:nvPr/>
      </p:nvGrpSpPr>
      <p:grpSpPr>
        <a:xfrm>
          <a:off x="0" y="0"/>
          <a:ext cx="0" cy="0"/>
          <a:chOff x="0" y="0"/>
          <a:chExt cx="0" cy="0"/>
        </a:xfrm>
      </p:grpSpPr>
      <p:pic>
        <p:nvPicPr>
          <p:cNvPr id="364" name="Shape 364"/>
          <p:cNvPicPr preferRelativeResize="0"/>
          <p:nvPr/>
        </p:nvPicPr>
        <p:blipFill>
          <a:blip r:embed="rId4">
            <a:alphaModFix/>
          </a:blip>
          <a:stretch>
            <a:fillRect/>
          </a:stretch>
        </p:blipFill>
        <p:spPr>
          <a:xfrm>
            <a:off x="-1428362" y="0"/>
            <a:ext cx="12153124" cy="6835903"/>
          </a:xfrm>
          <a:prstGeom prst="rect">
            <a:avLst/>
          </a:prstGeom>
          <a:noFill/>
          <a:ln>
            <a:noFill/>
          </a:ln>
        </p:spPr>
      </p:pic>
      <p:sp>
        <p:nvSpPr>
          <p:cNvPr id="365" name="Shape 365"/>
          <p:cNvSpPr txBox="1"/>
          <p:nvPr>
            <p:ph type="ctrTitle"/>
          </p:nvPr>
        </p:nvSpPr>
        <p:spPr>
          <a:xfrm>
            <a:off x="5361572" y="-403477"/>
            <a:ext cx="3858600" cy="1546500"/>
          </a:xfrm>
          <a:prstGeom prst="rect">
            <a:avLst/>
          </a:prstGeom>
        </p:spPr>
        <p:txBody>
          <a:bodyPr anchorCtr="0" anchor="b" bIns="91425" lIns="91425" rIns="91425" wrap="square" tIns="91425">
            <a:noAutofit/>
          </a:bodyPr>
          <a:lstStyle/>
          <a:p>
            <a:pPr lvl="0" rtl="0">
              <a:spcBef>
                <a:spcPts val="0"/>
              </a:spcBef>
              <a:buNone/>
            </a:pPr>
            <a:r>
              <a:rPr lang="en">
                <a:solidFill>
                  <a:schemeClr val="accent4"/>
                </a:solidFill>
              </a:rPr>
              <a:t>Perception</a:t>
            </a:r>
          </a:p>
        </p:txBody>
      </p:sp>
      <p:sp>
        <p:nvSpPr>
          <p:cNvPr id="366" name="Shape 366"/>
          <p:cNvSpPr txBox="1"/>
          <p:nvPr>
            <p:ph idx="1" type="subTitle"/>
          </p:nvPr>
        </p:nvSpPr>
        <p:spPr>
          <a:xfrm>
            <a:off x="-714528" y="1955191"/>
            <a:ext cx="2894700" cy="4674300"/>
          </a:xfrm>
          <a:prstGeom prst="rect">
            <a:avLst/>
          </a:prstGeom>
        </p:spPr>
        <p:txBody>
          <a:bodyPr anchorCtr="0" anchor="t" bIns="91425" lIns="91425" rIns="91425" wrap="square" tIns="91425">
            <a:noAutofit/>
          </a:bodyPr>
          <a:lstStyle/>
          <a:p>
            <a:pPr lvl="0" rtl="0" algn="l">
              <a:lnSpc>
                <a:spcPct val="115000"/>
              </a:lnSpc>
              <a:spcBef>
                <a:spcPts val="0"/>
              </a:spcBef>
              <a:buNone/>
            </a:pPr>
            <a:r>
              <a:rPr lang="en" sz="2400">
                <a:solidFill>
                  <a:schemeClr val="accent1"/>
                </a:solidFill>
              </a:rPr>
              <a:t>Universally understood that what will bridge this gap is:</a:t>
            </a:r>
          </a:p>
          <a:p>
            <a:pPr indent="-228600" lvl="0" marL="457200" rtl="0" algn="l">
              <a:lnSpc>
                <a:spcPct val="115000"/>
              </a:lnSpc>
              <a:spcBef>
                <a:spcPts val="0"/>
              </a:spcBef>
              <a:buFont typeface="Arial"/>
              <a:buChar char="●"/>
            </a:pPr>
            <a:r>
              <a:rPr lang="en" sz="2400">
                <a:solidFill>
                  <a:schemeClr val="accent1"/>
                </a:solidFill>
              </a:rPr>
              <a:t>A Cyber 9/11</a:t>
            </a:r>
          </a:p>
          <a:p>
            <a:pPr indent="-228600" lvl="0" marL="457200" rtl="0" algn="l">
              <a:lnSpc>
                <a:spcPct val="115000"/>
              </a:lnSpc>
              <a:spcBef>
                <a:spcPts val="0"/>
              </a:spcBef>
              <a:buFont typeface="Arial"/>
              <a:buChar char="●"/>
            </a:pPr>
            <a:r>
              <a:rPr lang="en" sz="2400">
                <a:solidFill>
                  <a:schemeClr val="accent1"/>
                </a:solidFill>
              </a:rPr>
              <a:t>Cyber Katrina</a:t>
            </a:r>
          </a:p>
          <a:p>
            <a:pPr indent="-228600" lvl="0" marL="457200" rtl="0" algn="l">
              <a:lnSpc>
                <a:spcPct val="115000"/>
              </a:lnSpc>
              <a:spcBef>
                <a:spcPts val="0"/>
              </a:spcBef>
              <a:buFont typeface="Arial"/>
              <a:buChar char="●"/>
            </a:pPr>
            <a:r>
              <a:rPr lang="en" sz="2400">
                <a:solidFill>
                  <a:schemeClr val="accent1"/>
                </a:solidFill>
              </a:rPr>
              <a:t>Cyber Pearl Harbor</a:t>
            </a:r>
          </a:p>
          <a:p>
            <a:pPr lvl="0" rtl="0" algn="l">
              <a:spcBef>
                <a:spcPts val="0"/>
              </a:spcBef>
              <a:buNone/>
            </a:pPr>
            <a:r>
              <a:t/>
            </a:r>
            <a:endParaRPr/>
          </a:p>
        </p:txBody>
      </p:sp>
      <p:sp>
        <p:nvSpPr>
          <p:cNvPr id="367" name="Shape 367"/>
          <p:cNvSpPr txBox="1"/>
          <p:nvPr>
            <p:ph type="ctrTitle"/>
          </p:nvPr>
        </p:nvSpPr>
        <p:spPr>
          <a:xfrm>
            <a:off x="5361572" y="4473323"/>
            <a:ext cx="3858600" cy="1546500"/>
          </a:xfrm>
          <a:prstGeom prst="rect">
            <a:avLst/>
          </a:prstGeom>
        </p:spPr>
        <p:txBody>
          <a:bodyPr anchorCtr="0" anchor="b" bIns="91425" lIns="91425" rIns="91425" wrap="square" tIns="91425">
            <a:noAutofit/>
          </a:bodyPr>
          <a:lstStyle/>
          <a:p>
            <a:pPr lvl="0" rtl="0">
              <a:spcBef>
                <a:spcPts val="0"/>
              </a:spcBef>
              <a:buNone/>
            </a:pPr>
            <a:r>
              <a:rPr lang="en">
                <a:solidFill>
                  <a:srgbClr val="CC0000"/>
                </a:solidFill>
              </a:rPr>
              <a:t>Reality</a:t>
            </a:r>
          </a:p>
        </p:txBody>
      </p:sp>
      <p:sp>
        <p:nvSpPr>
          <p:cNvPr id="368" name="Shape 368"/>
          <p:cNvSpPr/>
          <p:nvPr/>
        </p:nvSpPr>
        <p:spPr>
          <a:xfrm>
            <a:off x="4396675" y="5237386"/>
            <a:ext cx="1850975" cy="487800"/>
          </a:xfrm>
          <a:custGeom>
            <a:pathLst>
              <a:path extrusionOk="0" h="19512" w="74039">
                <a:moveTo>
                  <a:pt x="74039" y="11978"/>
                </a:moveTo>
                <a:cubicBezTo>
                  <a:pt x="71536" y="13229"/>
                  <a:pt x="64542" y="19597"/>
                  <a:pt x="59026" y="19484"/>
                </a:cubicBezTo>
                <a:cubicBezTo>
                  <a:pt x="53510" y="19370"/>
                  <a:pt x="47027" y="14536"/>
                  <a:pt x="40943" y="11295"/>
                </a:cubicBezTo>
                <a:cubicBezTo>
                  <a:pt x="34858" y="8053"/>
                  <a:pt x="29341" y="-248"/>
                  <a:pt x="22518" y="36"/>
                </a:cubicBezTo>
                <a:cubicBezTo>
                  <a:pt x="15694" y="320"/>
                  <a:pt x="3753" y="10840"/>
                  <a:pt x="0" y="13001"/>
                </a:cubicBezTo>
              </a:path>
            </a:pathLst>
          </a:custGeom>
          <a:noFill/>
          <a:ln cap="flat" cmpd="sng" w="114300">
            <a:solidFill>
              <a:srgbClr val="FF0000"/>
            </a:solidFill>
            <a:prstDash val="dashDot"/>
            <a:round/>
            <a:headEnd len="lg" w="lg" type="none"/>
            <a:tailEnd len="lg" w="lg" type="none"/>
          </a:ln>
        </p:spPr>
      </p:sp>
      <p:sp>
        <p:nvSpPr>
          <p:cNvPr id="369" name="Shape 369"/>
          <p:cNvSpPr/>
          <p:nvPr/>
        </p:nvSpPr>
        <p:spPr>
          <a:xfrm>
            <a:off x="3951695" y="316014"/>
            <a:ext cx="1741500" cy="1254425"/>
          </a:xfrm>
          <a:custGeom>
            <a:pathLst>
              <a:path extrusionOk="0" h="50177" w="69660">
                <a:moveTo>
                  <a:pt x="69660" y="12645"/>
                </a:moveTo>
                <a:cubicBezTo>
                  <a:pt x="66816" y="10996"/>
                  <a:pt x="59822" y="4798"/>
                  <a:pt x="52600" y="2751"/>
                </a:cubicBezTo>
                <a:cubicBezTo>
                  <a:pt x="45378" y="703"/>
                  <a:pt x="33606" y="-661"/>
                  <a:pt x="26328" y="362"/>
                </a:cubicBezTo>
                <a:cubicBezTo>
                  <a:pt x="19049" y="1385"/>
                  <a:pt x="13192" y="4399"/>
                  <a:pt x="8928" y="8892"/>
                </a:cubicBezTo>
                <a:cubicBezTo>
                  <a:pt x="4663" y="13384"/>
                  <a:pt x="2160" y="20436"/>
                  <a:pt x="739" y="27317"/>
                </a:cubicBezTo>
                <a:cubicBezTo>
                  <a:pt x="-682" y="34197"/>
                  <a:pt x="454" y="46367"/>
                  <a:pt x="398" y="50177"/>
                </a:cubicBezTo>
              </a:path>
            </a:pathLst>
          </a:custGeom>
          <a:noFill/>
          <a:ln cap="flat" cmpd="sng" w="76200">
            <a:solidFill>
              <a:schemeClr val="accent4"/>
            </a:solidFill>
            <a:prstDash val="dashDot"/>
            <a:round/>
            <a:headEnd len="lg" w="lg" type="none"/>
            <a:tailEnd len="lg" w="lg" type="none"/>
          </a:ln>
        </p:spPr>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3" name="Shape 373"/>
        <p:cNvGrpSpPr/>
        <p:nvPr/>
      </p:nvGrpSpPr>
      <p:grpSpPr>
        <a:xfrm>
          <a:off x="0" y="0"/>
          <a:ext cx="0" cy="0"/>
          <a:chOff x="0" y="0"/>
          <a:chExt cx="0" cy="0"/>
        </a:xfrm>
      </p:grpSpPr>
      <p:pic>
        <p:nvPicPr>
          <p:cNvPr id="374" name="Shape 374"/>
          <p:cNvPicPr preferRelativeResize="0"/>
          <p:nvPr/>
        </p:nvPicPr>
        <p:blipFill>
          <a:blip r:embed="rId4">
            <a:alphaModFix/>
          </a:blip>
          <a:stretch>
            <a:fillRect/>
          </a:stretch>
        </p:blipFill>
        <p:spPr>
          <a:xfrm>
            <a:off x="-1428362" y="0"/>
            <a:ext cx="12153124" cy="6835903"/>
          </a:xfrm>
          <a:prstGeom prst="rect">
            <a:avLst/>
          </a:prstGeom>
          <a:noFill/>
          <a:ln>
            <a:noFill/>
          </a:ln>
        </p:spPr>
      </p:pic>
      <p:sp>
        <p:nvSpPr>
          <p:cNvPr id="375" name="Shape 375"/>
          <p:cNvSpPr txBox="1"/>
          <p:nvPr>
            <p:ph type="ctrTitle"/>
          </p:nvPr>
        </p:nvSpPr>
        <p:spPr>
          <a:xfrm>
            <a:off x="685800" y="-632077"/>
            <a:ext cx="7772400" cy="1546500"/>
          </a:xfrm>
          <a:prstGeom prst="rect">
            <a:avLst/>
          </a:prstGeom>
        </p:spPr>
        <p:txBody>
          <a:bodyPr anchorCtr="0" anchor="b" bIns="91425" lIns="91425" rIns="91425" wrap="square" tIns="91425">
            <a:noAutofit/>
          </a:bodyPr>
          <a:lstStyle/>
          <a:p>
            <a:pPr lvl="0" rtl="0">
              <a:spcBef>
                <a:spcPts val="0"/>
              </a:spcBef>
              <a:buNone/>
            </a:pPr>
            <a:r>
              <a:rPr lang="en">
                <a:solidFill>
                  <a:schemeClr val="accent4"/>
                </a:solidFill>
                <a:latin typeface="Trebuchet MS"/>
                <a:ea typeface="Trebuchet MS"/>
                <a:cs typeface="Trebuchet MS"/>
                <a:sym typeface="Trebuchet MS"/>
              </a:rPr>
              <a:t>But   ....  Why?</a:t>
            </a:r>
          </a:p>
        </p:txBody>
      </p:sp>
      <p:sp>
        <p:nvSpPr>
          <p:cNvPr id="376" name="Shape 376"/>
          <p:cNvSpPr txBox="1"/>
          <p:nvPr>
            <p:ph idx="1" type="subTitle"/>
          </p:nvPr>
        </p:nvSpPr>
        <p:spPr>
          <a:xfrm>
            <a:off x="-714528" y="4178074"/>
            <a:ext cx="4811100" cy="3289800"/>
          </a:xfrm>
          <a:prstGeom prst="rect">
            <a:avLst/>
          </a:prstGeom>
        </p:spPr>
        <p:txBody>
          <a:bodyPr anchorCtr="0" anchor="t" bIns="91425" lIns="91425" rIns="91425" wrap="square" tIns="91425">
            <a:noAutofit/>
          </a:bodyPr>
          <a:lstStyle/>
          <a:p>
            <a:pPr lvl="0" rtl="0" algn="l">
              <a:lnSpc>
                <a:spcPct val="115000"/>
              </a:lnSpc>
              <a:spcBef>
                <a:spcPts val="0"/>
              </a:spcBef>
              <a:buNone/>
            </a:pPr>
            <a:r>
              <a:rPr lang="en">
                <a:solidFill>
                  <a:schemeClr val="lt1"/>
                </a:solidFill>
              </a:rPr>
              <a:t>Why do we have</a:t>
            </a:r>
          </a:p>
          <a:p>
            <a:pPr lvl="0" rtl="0" algn="l">
              <a:lnSpc>
                <a:spcPct val="115000"/>
              </a:lnSpc>
              <a:spcBef>
                <a:spcPts val="0"/>
              </a:spcBef>
              <a:buNone/>
            </a:pPr>
            <a:r>
              <a:rPr lang="en">
                <a:solidFill>
                  <a:schemeClr val="lt1"/>
                </a:solidFill>
              </a:rPr>
              <a:t>to wait for the iceberg</a:t>
            </a:r>
          </a:p>
          <a:p>
            <a:pPr lvl="0" rtl="0" algn="l">
              <a:lnSpc>
                <a:spcPct val="115000"/>
              </a:lnSpc>
              <a:spcBef>
                <a:spcPts val="0"/>
              </a:spcBef>
              <a:buNone/>
            </a:pPr>
            <a:r>
              <a:rPr lang="en">
                <a:solidFill>
                  <a:schemeClr val="lt1"/>
                </a:solidFill>
              </a:rPr>
              <a:t>to hit us for use to do something</a:t>
            </a:r>
          </a:p>
          <a:p>
            <a:pPr lvl="0" rtl="0" algn="l">
              <a:spcBef>
                <a:spcPts val="0"/>
              </a:spcBef>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Shape 381"/>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Perception of Cyber Warfare...</a:t>
            </a:r>
          </a:p>
        </p:txBody>
      </p:sp>
      <p:sp>
        <p:nvSpPr>
          <p:cNvPr id="382" name="Shape 382"/>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chemeClr val="accent4"/>
                </a:solidFill>
              </a:rPr>
              <a:t>The main problem with the history of warfare, and cyber warfare is:</a:t>
            </a:r>
          </a:p>
          <a:p>
            <a:pPr indent="-228600" lvl="0" marL="457200" rtl="0">
              <a:spcBef>
                <a:spcPts val="0"/>
              </a:spcBef>
              <a:buFont typeface="Arial"/>
              <a:buChar char="●"/>
            </a:pPr>
            <a:r>
              <a:rPr lang="en">
                <a:solidFill>
                  <a:srgbClr val="FFFFFF"/>
                </a:solidFill>
              </a:rPr>
              <a:t>The "cyber-pearl-harbor / cyber-katrina / cyber-9/11" perception...</a:t>
            </a:r>
          </a:p>
          <a:p>
            <a:pPr indent="-228600" lvl="0" marL="457200" rtl="0">
              <a:spcBef>
                <a:spcPts val="0"/>
              </a:spcBef>
              <a:buFont typeface="Arial"/>
              <a:buChar char="●"/>
            </a:pPr>
            <a:r>
              <a:rPr i="1" lang="en">
                <a:solidFill>
                  <a:schemeClr val="accent6"/>
                </a:solidFill>
              </a:rPr>
              <a:t>Yet cyber warfare is unlike kinetic war</a:t>
            </a:r>
          </a:p>
          <a:p>
            <a:pPr indent="-228600" lvl="1" marL="914400" rtl="0">
              <a:spcBef>
                <a:spcPts val="0"/>
              </a:spcBef>
              <a:buFont typeface="Courier New"/>
              <a:buChar char="o"/>
            </a:pPr>
            <a:r>
              <a:rPr lang="en">
                <a:solidFill>
                  <a:srgbClr val="FFFFFF"/>
                </a:solidFill>
              </a:rPr>
              <a:t>Need not be "won" with decisive, noticeable battles</a:t>
            </a:r>
          </a:p>
          <a:p>
            <a:pPr indent="-228600" lvl="2" marL="1371600" rtl="0">
              <a:spcBef>
                <a:spcPts val="0"/>
              </a:spcBef>
              <a:buFont typeface="Wingdings"/>
              <a:buChar char="§"/>
            </a:pPr>
            <a:r>
              <a:rPr lang="en">
                <a:solidFill>
                  <a:srgbClr val="FFFFFF"/>
                </a:solidFill>
              </a:rPr>
              <a:t>There man even be no victory objective</a:t>
            </a:r>
          </a:p>
          <a:p>
            <a:pPr indent="-228600" lvl="2" marL="1371600" rtl="0">
              <a:spcBef>
                <a:spcPts val="0"/>
              </a:spcBef>
              <a:buFont typeface="Wingdings"/>
              <a:buChar char="§"/>
            </a:pPr>
            <a:r>
              <a:rPr lang="en">
                <a:solidFill>
                  <a:srgbClr val="FFFFFF"/>
                </a:solidFill>
              </a:rPr>
              <a:t>Automation... / Malware...</a:t>
            </a:r>
          </a:p>
          <a:p>
            <a:pPr indent="-228600" lvl="3" marL="1828800" rtl="0">
              <a:spcBef>
                <a:spcPts val="0"/>
              </a:spcBef>
              <a:buFont typeface="Arial"/>
              <a:buChar char="●"/>
            </a:pPr>
            <a:r>
              <a:rPr b="1" i="1" lang="en" u="sng">
                <a:solidFill>
                  <a:schemeClr val="accent5"/>
                </a:solidFill>
              </a:rPr>
              <a:t>no war fatigue!</a:t>
            </a:r>
          </a:p>
          <a:p>
            <a:pPr indent="-228600" lvl="1" marL="914400" rtl="0">
              <a:spcBef>
                <a:spcPts val="0"/>
              </a:spcBef>
              <a:buFont typeface="Courier New"/>
              <a:buChar char="o"/>
            </a:pPr>
            <a:r>
              <a:rPr lang="en">
                <a:solidFill>
                  <a:srgbClr val="FFFFFF"/>
                </a:solidFill>
              </a:rPr>
              <a:t>War of long-term attrition is effective</a:t>
            </a:r>
          </a:p>
          <a:p>
            <a:pPr indent="-228600" lvl="1" marL="914400" rtl="0">
              <a:spcBef>
                <a:spcPts val="0"/>
              </a:spcBef>
              <a:buFont typeface="Courier New"/>
              <a:buChar char="o"/>
            </a:pPr>
            <a:r>
              <a:rPr lang="en">
                <a:solidFill>
                  <a:srgbClr val="FFFFFF"/>
                </a:solidFill>
              </a:rPr>
              <a:t>"Cheat, lie, and rob them blind"</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6" name="Shape 386"/>
        <p:cNvGrpSpPr/>
        <p:nvPr/>
      </p:nvGrpSpPr>
      <p:grpSpPr>
        <a:xfrm>
          <a:off x="0" y="0"/>
          <a:ext cx="0" cy="0"/>
          <a:chOff x="0" y="0"/>
          <a:chExt cx="0" cy="0"/>
        </a:xfrm>
      </p:grpSpPr>
      <p:sp>
        <p:nvSpPr>
          <p:cNvPr id="387" name="Shape 387"/>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Cyber -&gt; Kinetic </a:t>
            </a:r>
            <a:br>
              <a:rPr lang="en" sz="4800">
                <a:solidFill>
                  <a:srgbClr val="ECE47C"/>
                </a:solidFill>
                <a:latin typeface="Trebuchet MS"/>
                <a:ea typeface="Trebuchet MS"/>
                <a:cs typeface="Trebuchet MS"/>
                <a:sym typeface="Trebuchet MS"/>
              </a:rPr>
            </a:br>
            <a:r>
              <a:rPr lang="en" sz="4800">
                <a:solidFill>
                  <a:srgbClr val="ECE47C"/>
                </a:solidFill>
                <a:latin typeface="Trebuchet MS"/>
                <a:ea typeface="Trebuchet MS"/>
                <a:cs typeface="Trebuchet MS"/>
                <a:sym typeface="Trebuchet MS"/>
              </a:rPr>
              <a:t>Perception Problems</a:t>
            </a:r>
          </a:p>
        </p:txBody>
      </p:sp>
      <p:sp>
        <p:nvSpPr>
          <p:cNvPr id="388" name="Shape 388"/>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4"/>
                </a:solidFill>
              </a:rPr>
              <a:t>Hard for people to understand the kinetic impact cyber attacks can have.</a:t>
            </a:r>
          </a:p>
          <a:p>
            <a:pPr indent="-228600" lvl="0" marL="457200" rtl="0">
              <a:spcBef>
                <a:spcPts val="0"/>
              </a:spcBef>
              <a:buFont typeface="Arial"/>
              <a:buChar char="●"/>
            </a:pPr>
            <a:r>
              <a:rPr lang="en">
                <a:solidFill>
                  <a:srgbClr val="FFFFFF"/>
                </a:solidFill>
              </a:rPr>
              <a:t>Physical models help immensely to demonstrate</a:t>
            </a:r>
          </a:p>
          <a:p>
            <a:pPr indent="457200" lvl="0" marL="0" rtl="0">
              <a:spcBef>
                <a:spcPts val="0"/>
              </a:spcBef>
              <a:buNone/>
            </a:pPr>
            <a:r>
              <a:rPr b="1" lang="en" sz="1200" u="sng">
                <a:solidFill>
                  <a:schemeClr val="hlink"/>
                </a:solidFill>
                <a:hlinkClick r:id="rId4"/>
              </a:rPr>
              <a:t>http://www.scientificamerican.com/article.cfm?id=a-tiny-city-built-to-be-destroyed-b-2013-01 </a:t>
            </a:r>
          </a:p>
          <a:p>
            <a:pPr indent="-228600" lvl="1" marL="914400" rtl="0">
              <a:spcBef>
                <a:spcPts val="0"/>
              </a:spcBef>
              <a:buFont typeface="Courier New"/>
              <a:buChar char="o"/>
            </a:pPr>
            <a:r>
              <a:rPr lang="en" sz="1400">
                <a:solidFill>
                  <a:srgbClr val="FFFFFF"/>
                </a:solidFill>
              </a:rPr>
              <a:t>put together by SANS institute's, Ed Skoudis (our textbook author)</a:t>
            </a:r>
          </a:p>
          <a:p>
            <a:pPr indent="-228600" lvl="1" marL="914400" rtl="0">
              <a:spcBef>
                <a:spcPts val="0"/>
              </a:spcBef>
              <a:buFont typeface="Courier New"/>
              <a:buChar char="o"/>
            </a:pPr>
            <a:r>
              <a:rPr lang="en">
                <a:solidFill>
                  <a:srgbClr val="FFFFFF"/>
                </a:solidFill>
              </a:rPr>
              <a:t>a scenario: foreigners hack into the powerplant, reprogram + lock out the defenders. </a:t>
            </a:r>
          </a:p>
          <a:p>
            <a:pPr indent="-228600" lvl="2" marL="1371600" rtl="0">
              <a:spcBef>
                <a:spcPts val="0"/>
              </a:spcBef>
              <a:buFont typeface="Wingdings"/>
              <a:buChar char="§"/>
            </a:pPr>
            <a:r>
              <a:rPr lang="en">
                <a:solidFill>
                  <a:srgbClr val="FFFFFF"/>
                </a:solidFill>
              </a:rPr>
              <a:t>goal to hack back into the systems, turn back on the power</a:t>
            </a:r>
          </a:p>
          <a:p>
            <a:pPr indent="-228600" lvl="3" marL="1828800" rtl="0">
              <a:spcBef>
                <a:spcPts val="0"/>
              </a:spcBef>
              <a:buFont typeface="Arial"/>
              <a:buChar char="●"/>
            </a:pPr>
            <a:r>
              <a:rPr lang="en" sz="2400">
                <a:solidFill>
                  <a:srgbClr val="FFFFFF"/>
                </a:solidFill>
              </a:rPr>
              <a:t>How could this happen in real life?</a:t>
            </a:r>
          </a:p>
          <a:p>
            <a:pPr indent="-228600" lvl="4" marL="2286000" rtl="0">
              <a:spcBef>
                <a:spcPts val="0"/>
              </a:spcBef>
              <a:buFont typeface="Courier New"/>
              <a:buChar char="o"/>
            </a:pPr>
            <a:r>
              <a:rPr lang="en" sz="2400">
                <a:solidFill>
                  <a:srgbClr val="FFFFFF"/>
                </a:solidFill>
              </a:rPr>
              <a:t>Easily by supply chain attacks!</a:t>
            </a:r>
          </a:p>
          <a:p>
            <a:pPr lvl="0" rtl="0">
              <a:spcBef>
                <a:spcPts val="0"/>
              </a:spcBef>
              <a:buNone/>
            </a:pPr>
            <a:r>
              <a:t/>
            </a:r>
            <a:endParaRPr>
              <a:solidFill>
                <a:srgbClr val="FFFF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92" name="Shape 392"/>
        <p:cNvGrpSpPr/>
        <p:nvPr/>
      </p:nvGrpSpPr>
      <p:grpSpPr>
        <a:xfrm>
          <a:off x="0" y="0"/>
          <a:ext cx="0" cy="0"/>
          <a:chOff x="0" y="0"/>
          <a:chExt cx="0" cy="0"/>
        </a:xfrm>
      </p:grpSpPr>
      <p:sp>
        <p:nvSpPr>
          <p:cNvPr id="393" name="Shape 39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a:solidFill>
                  <a:srgbClr val="ECE47C"/>
                </a:solidFill>
                <a:latin typeface="Trebuchet MS"/>
                <a:ea typeface="Trebuchet MS"/>
                <a:cs typeface="Trebuchet MS"/>
                <a:sym typeface="Trebuchet MS"/>
              </a:rPr>
              <a:t>Nation State Cyber Warfare goals</a:t>
            </a:r>
          </a:p>
        </p:txBody>
      </p:sp>
      <p:sp>
        <p:nvSpPr>
          <p:cNvPr id="394" name="Shape 394"/>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rgbClr val="FFFFFF"/>
                </a:solidFill>
              </a:rPr>
              <a:t>P</a:t>
            </a:r>
            <a:r>
              <a:rPr lang="en" sz="3000">
                <a:solidFill>
                  <a:srgbClr val="FFFFFF"/>
                </a:solidFill>
              </a:rPr>
              <a:t>olitics</a:t>
            </a:r>
          </a:p>
          <a:p>
            <a:pPr indent="-228600" lvl="1" marL="914400" rtl="0">
              <a:spcBef>
                <a:spcPts val="0"/>
              </a:spcBef>
              <a:buFont typeface="Courier New"/>
              <a:buChar char="o"/>
            </a:pPr>
            <a:r>
              <a:rPr lang="en">
                <a:solidFill>
                  <a:srgbClr val="FFFFFF"/>
                </a:solidFill>
              </a:rPr>
              <a:t>sabotage currencies? influence revolutions? Influence other things?  etc...</a:t>
            </a:r>
          </a:p>
          <a:p>
            <a:pPr indent="-228600" lvl="0" marL="457200" rtl="0">
              <a:spcBef>
                <a:spcPts val="0"/>
              </a:spcBef>
              <a:buFont typeface="Arial"/>
              <a:buChar char="●"/>
            </a:pPr>
            <a:r>
              <a:rPr lang="en">
                <a:solidFill>
                  <a:srgbClr val="FFFFFF"/>
                </a:solidFill>
              </a:rPr>
              <a:t>Hegemonic balance vs shift of super-power</a:t>
            </a:r>
          </a:p>
          <a:p>
            <a:pPr indent="-228600" lvl="0" marL="457200" rtl="0">
              <a:spcBef>
                <a:spcPts val="0"/>
              </a:spcBef>
              <a:buFont typeface="Arial"/>
              <a:buChar char="●"/>
            </a:pPr>
            <a:r>
              <a:rPr lang="en">
                <a:solidFill>
                  <a:srgbClr val="FFFFFF"/>
                </a:solidFill>
              </a:rPr>
              <a:t>Censorship / Stomping dissidence</a:t>
            </a:r>
          </a:p>
          <a:p>
            <a:pPr indent="-228600" lvl="0" marL="457200" rtl="0">
              <a:spcBef>
                <a:spcPts val="0"/>
              </a:spcBef>
              <a:buFont typeface="Arial"/>
              <a:buChar char="●"/>
            </a:pPr>
            <a:r>
              <a:rPr lang="en">
                <a:solidFill>
                  <a:srgbClr val="FFFFFF"/>
                </a:solidFill>
              </a:rPr>
              <a:t>Technological competition</a:t>
            </a:r>
          </a:p>
          <a:p>
            <a:pPr indent="-228600" lvl="1" marL="914400" rtl="0">
              <a:spcBef>
                <a:spcPts val="0"/>
              </a:spcBef>
              <a:buFont typeface="Courier New"/>
              <a:buChar char="o"/>
            </a:pPr>
            <a:r>
              <a:rPr lang="en">
                <a:solidFill>
                  <a:srgbClr val="FFFFFF"/>
                </a:solidFill>
              </a:rPr>
              <a:t>IP theft</a:t>
            </a:r>
          </a:p>
          <a:p>
            <a:pPr indent="-228600" lvl="2" marL="1371600" rtl="0">
              <a:spcBef>
                <a:spcPts val="0"/>
              </a:spcBef>
              <a:buFont typeface="Wingdings"/>
              <a:buChar char="§"/>
            </a:pPr>
            <a:r>
              <a:rPr lang="en">
                <a:solidFill>
                  <a:srgbClr val="FFFFFF"/>
                </a:solidFill>
              </a:rPr>
              <a:t>Enhancing defensive capabilities</a:t>
            </a:r>
          </a:p>
          <a:p>
            <a:pPr indent="-228600" lvl="3" marL="1828800" rtl="0">
              <a:spcBef>
                <a:spcPts val="0"/>
              </a:spcBef>
              <a:buFont typeface="Arial"/>
              <a:buChar char="●"/>
            </a:pPr>
            <a:r>
              <a:rPr lang="en" u="sng">
                <a:solidFill>
                  <a:schemeClr val="hlink"/>
                </a:solidFill>
                <a:hlinkClick r:id="rId4"/>
              </a:rPr>
              <a:t>See F35 blueprint theft from pentagon hacks</a:t>
            </a:r>
          </a:p>
          <a:p>
            <a:pPr indent="-228600" lvl="0" marL="457200" rtl="0">
              <a:spcBef>
                <a:spcPts val="0"/>
              </a:spcBef>
              <a:buFont typeface="Arial"/>
              <a:buChar char="●"/>
            </a:pPr>
            <a:r>
              <a:rPr lang="en">
                <a:solidFill>
                  <a:srgbClr val="FFFFFF"/>
                </a:solidFill>
              </a:rPr>
              <a:t>Supporting kinetic actions</a:t>
            </a:r>
          </a:p>
          <a:p>
            <a:pPr indent="-228600" lvl="0" marL="457200" rtl="0">
              <a:spcBef>
                <a:spcPts val="0"/>
              </a:spcBef>
              <a:buFont typeface="Arial"/>
              <a:buChar char="●"/>
            </a:pPr>
            <a:r>
              <a:rPr lang="en">
                <a:solidFill>
                  <a:srgbClr val="FFFFFF"/>
                </a:solidFill>
              </a:rPr>
              <a:t>Prevention of war? world war? nuclear?</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98" name="Shape 398"/>
        <p:cNvGrpSpPr/>
        <p:nvPr/>
      </p:nvGrpSpPr>
      <p:grpSpPr>
        <a:xfrm>
          <a:off x="0" y="0"/>
          <a:ext cx="0" cy="0"/>
          <a:chOff x="0" y="0"/>
          <a:chExt cx="0" cy="0"/>
        </a:xfrm>
      </p:grpSpPr>
      <p:sp>
        <p:nvSpPr>
          <p:cNvPr id="399" name="Shape 39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a:solidFill>
                  <a:srgbClr val="ECE47C"/>
                </a:solidFill>
                <a:latin typeface="Trebuchet MS"/>
                <a:ea typeface="Trebuchet MS"/>
                <a:cs typeface="Trebuchet MS"/>
                <a:sym typeface="Trebuchet MS"/>
              </a:rPr>
              <a:t>The Anatomy of all-out,"provocative" Cyber Warfare (speculation)</a:t>
            </a:r>
          </a:p>
        </p:txBody>
      </p:sp>
      <p:sp>
        <p:nvSpPr>
          <p:cNvPr id="400" name="Shape 400"/>
          <p:cNvSpPr txBox="1"/>
          <p:nvPr>
            <p:ph idx="1" type="body"/>
          </p:nvPr>
        </p:nvSpPr>
        <p:spPr>
          <a:xfrm>
            <a:off x="1301068" y="1143000"/>
            <a:ext cx="7385700" cy="4967700"/>
          </a:xfrm>
          <a:prstGeom prst="rect">
            <a:avLst/>
          </a:prstGeom>
        </p:spPr>
        <p:txBody>
          <a:bodyPr anchorCtr="0" anchor="t" bIns="91425" lIns="91425" rIns="91425" wrap="square" tIns="91425">
            <a:noAutofit/>
          </a:bodyPr>
          <a:lstStyle/>
          <a:p>
            <a:pPr lvl="0" rtl="0">
              <a:spcBef>
                <a:spcPts val="0"/>
              </a:spcBef>
              <a:buNone/>
            </a:pPr>
            <a:r>
              <a:rPr lang="en" sz="3000">
                <a:solidFill>
                  <a:srgbClr val="FFFFFF"/>
                </a:solidFill>
              </a:rPr>
              <a:t>Has yet to be seen</a:t>
            </a:r>
            <a:r>
              <a:rPr lang="en">
                <a:solidFill>
                  <a:srgbClr val="FFFFFF"/>
                </a:solidFill>
              </a:rPr>
              <a:t>, yet is </a:t>
            </a:r>
            <a:r>
              <a:rPr lang="en">
                <a:solidFill>
                  <a:srgbClr val="FF0000"/>
                </a:solidFill>
              </a:rPr>
              <a:t>anticipated </a:t>
            </a:r>
            <a:r>
              <a:rPr lang="en">
                <a:solidFill>
                  <a:srgbClr val="FFFFFF"/>
                </a:solidFill>
              </a:rPr>
              <a:t>by some lawmakers/leaders.</a:t>
            </a:r>
          </a:p>
          <a:p>
            <a:pPr indent="-228600" lvl="0" marL="457200" rtl="0">
              <a:spcBef>
                <a:spcPts val="0"/>
              </a:spcBef>
              <a:buFont typeface="Arial"/>
              <a:buChar char="●"/>
            </a:pPr>
            <a:r>
              <a:rPr lang="en">
                <a:solidFill>
                  <a:srgbClr val="FFFFFF"/>
                </a:solidFill>
              </a:rPr>
              <a:t>Targeted effort or pervasive cultural effort?</a:t>
            </a:r>
          </a:p>
          <a:p>
            <a:pPr indent="-228600" lvl="0" marL="457200" rtl="0">
              <a:spcBef>
                <a:spcPts val="0"/>
              </a:spcBef>
              <a:buFont typeface="Arial"/>
              <a:buChar char="●"/>
            </a:pPr>
            <a:r>
              <a:rPr lang="en">
                <a:solidFill>
                  <a:srgbClr val="FFFFFF"/>
                </a:solidFill>
              </a:rPr>
              <a:t>Large Scale DDoS</a:t>
            </a:r>
          </a:p>
          <a:p>
            <a:pPr indent="-228600" lvl="0" marL="457200" rtl="0">
              <a:spcBef>
                <a:spcPts val="0"/>
              </a:spcBef>
              <a:buFont typeface="Arial"/>
              <a:buChar char="●"/>
            </a:pPr>
            <a:r>
              <a:rPr lang="en">
                <a:solidFill>
                  <a:srgbClr val="FFFFFF"/>
                </a:solidFill>
              </a:rPr>
              <a:t>Target Critical Infrastructure / Finance?</a:t>
            </a:r>
          </a:p>
          <a:p>
            <a:pPr indent="-228600" lvl="0" marL="457200" rtl="0">
              <a:spcBef>
                <a:spcPts val="0"/>
              </a:spcBef>
              <a:buFont typeface="Arial"/>
              <a:buChar char="●"/>
            </a:pPr>
            <a:r>
              <a:rPr lang="en">
                <a:solidFill>
                  <a:srgbClr val="FFFFFF"/>
                </a:solidFill>
              </a:rPr>
              <a:t>Large scale espionage? (unlikely)</a:t>
            </a:r>
          </a:p>
          <a:p>
            <a:pPr indent="-228600" lvl="0" marL="457200" rtl="0">
              <a:spcBef>
                <a:spcPts val="0"/>
              </a:spcBef>
              <a:buFont typeface="Arial"/>
              <a:buChar char="●"/>
            </a:pPr>
            <a:r>
              <a:rPr lang="en">
                <a:solidFill>
                  <a:srgbClr val="FFFFFF"/>
                </a:solidFill>
              </a:rPr>
              <a:t>Large scale sabotage? (likely)</a:t>
            </a:r>
          </a:p>
          <a:p>
            <a:pPr indent="-228600" lvl="0" marL="457200" rtl="0">
              <a:spcBef>
                <a:spcPts val="0"/>
              </a:spcBef>
              <a:buFont typeface="Arial"/>
              <a:buChar char="●"/>
            </a:pPr>
            <a:r>
              <a:rPr lang="en">
                <a:solidFill>
                  <a:srgbClr val="FFFFFF"/>
                </a:solidFill>
              </a:rPr>
              <a:t>Combined with Kinetic action? (likely)</a:t>
            </a:r>
          </a:p>
          <a:p>
            <a:pPr lvl="0" rtl="0">
              <a:spcBef>
                <a:spcPts val="0"/>
              </a:spcBef>
              <a:buNone/>
            </a:pPr>
            <a:r>
              <a:rPr lang="en">
                <a:solidFill>
                  <a:srgbClr val="FFFFFF"/>
                </a:solidFill>
              </a:rPr>
              <a:t>Would trigger massive reforms</a:t>
            </a:r>
          </a:p>
          <a:p>
            <a:pPr lvl="0" rtl="0">
              <a:spcBef>
                <a:spcPts val="0"/>
              </a:spcBef>
              <a:buNone/>
            </a:pPr>
            <a:r>
              <a:rPr lang="en">
                <a:solidFill>
                  <a:srgbClr val="FFFFFF"/>
                </a:solidFill>
              </a:rPr>
              <a:t>And possibly trigger a kinetic war</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t/>
            </a:r>
            <a:endParaRPr>
              <a:solidFill>
                <a:srgbClr val="FFFFFF"/>
              </a:solidFill>
            </a:endParaRPr>
          </a:p>
        </p:txBody>
      </p:sp>
      <p:sp>
        <p:nvSpPr>
          <p:cNvPr id="401" name="Shape 401"/>
          <p:cNvSpPr txBox="1"/>
          <p:nvPr/>
        </p:nvSpPr>
        <p:spPr>
          <a:xfrm rot="2009365">
            <a:off x="-214313" y="2710972"/>
            <a:ext cx="8505520" cy="5049744"/>
          </a:xfrm>
          <a:prstGeom prst="rect">
            <a:avLst/>
          </a:prstGeom>
          <a:noFill/>
          <a:ln>
            <a:noFill/>
          </a:ln>
        </p:spPr>
        <p:txBody>
          <a:bodyPr anchorCtr="0" anchor="t" bIns="91425" lIns="91425" rIns="91425" wrap="square" tIns="91425">
            <a:noAutofit/>
          </a:bodyPr>
          <a:lstStyle/>
          <a:p>
            <a:pPr lvl="0">
              <a:spcBef>
                <a:spcPts val="0"/>
              </a:spcBef>
              <a:buNone/>
            </a:pPr>
            <a:r>
              <a:rPr lang="en" sz="17000">
                <a:solidFill>
                  <a:srgbClr val="FF0000"/>
                </a:solidFill>
              </a:rPr>
              <a:t>WHY??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Shape 40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a:solidFill>
                  <a:srgbClr val="ECE47C"/>
                </a:solidFill>
                <a:latin typeface="Trebuchet MS"/>
                <a:ea typeface="Trebuchet MS"/>
                <a:cs typeface="Trebuchet MS"/>
                <a:sym typeface="Trebuchet MS"/>
              </a:rPr>
              <a:t>The Anatomy of long-term, attrition Cyber Warfare (speculation)</a:t>
            </a:r>
          </a:p>
        </p:txBody>
      </p:sp>
      <p:sp>
        <p:nvSpPr>
          <p:cNvPr id="407" name="Shape 407"/>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rgbClr val="FFFFFF"/>
                </a:solidFill>
              </a:rPr>
              <a:t>Has yet to be </a:t>
            </a:r>
            <a:r>
              <a:rPr b="1" lang="en" u="sng">
                <a:solidFill>
                  <a:srgbClr val="FFFFFF"/>
                </a:solidFill>
              </a:rPr>
              <a:t>*seen*</a:t>
            </a:r>
            <a:r>
              <a:rPr lang="en">
                <a:solidFill>
                  <a:srgbClr val="FFFFFF"/>
                </a:solidFill>
              </a:rPr>
              <a:t>.  </a:t>
            </a:r>
            <a:r>
              <a:rPr b="1" lang="en" u="sng">
                <a:solidFill>
                  <a:srgbClr val="FF0000"/>
                </a:solidFill>
              </a:rPr>
              <a:t>Discovered</a:t>
            </a:r>
            <a:r>
              <a:rPr b="1" lang="en">
                <a:solidFill>
                  <a:srgbClr val="FFFFFF"/>
                </a:solidFill>
              </a:rPr>
              <a:t> </a:t>
            </a:r>
            <a:r>
              <a:rPr lang="en">
                <a:solidFill>
                  <a:srgbClr val="FFFFFF"/>
                </a:solidFill>
              </a:rPr>
              <a:t>during Cold War with Line X (smaller scale).</a:t>
            </a:r>
          </a:p>
          <a:p>
            <a:pPr indent="-228600" lvl="0" marL="457200" rtl="0">
              <a:spcBef>
                <a:spcPts val="0"/>
              </a:spcBef>
              <a:buFont typeface="Arial"/>
              <a:buChar char="●"/>
            </a:pPr>
            <a:r>
              <a:rPr lang="en">
                <a:solidFill>
                  <a:srgbClr val="FFFFFF"/>
                </a:solidFill>
              </a:rPr>
              <a:t>Targeted effort or pervasive cultural effort?</a:t>
            </a:r>
          </a:p>
          <a:p>
            <a:pPr indent="-228600" lvl="0" marL="457200" rtl="0">
              <a:spcBef>
                <a:spcPts val="0"/>
              </a:spcBef>
              <a:buFont typeface="Arial"/>
              <a:buChar char="●"/>
            </a:pPr>
            <a:r>
              <a:rPr lang="en">
                <a:solidFill>
                  <a:srgbClr val="FFFFFF"/>
                </a:solidFill>
              </a:rPr>
              <a:t>Large scale sabotage (unlikely)</a:t>
            </a:r>
          </a:p>
          <a:p>
            <a:pPr indent="-228600" lvl="0" marL="457200" rtl="0">
              <a:spcBef>
                <a:spcPts val="0"/>
              </a:spcBef>
              <a:buFont typeface="Arial"/>
              <a:buChar char="●"/>
            </a:pPr>
            <a:r>
              <a:rPr lang="en">
                <a:solidFill>
                  <a:srgbClr val="FFFFFF"/>
                </a:solidFill>
              </a:rPr>
              <a:t>Large scale espionage (likely)</a:t>
            </a:r>
          </a:p>
          <a:p>
            <a:pPr indent="-228600" lvl="0" marL="457200" rtl="0">
              <a:spcBef>
                <a:spcPts val="0"/>
              </a:spcBef>
              <a:buFont typeface="Arial"/>
              <a:buChar char="●"/>
            </a:pPr>
            <a:r>
              <a:rPr lang="en">
                <a:solidFill>
                  <a:srgbClr val="FFFFFF"/>
                </a:solidFill>
              </a:rPr>
              <a:t>Large scale IP theft</a:t>
            </a:r>
          </a:p>
          <a:p>
            <a:pPr indent="-228600" lvl="0" marL="457200" rtl="0">
              <a:spcBef>
                <a:spcPts val="0"/>
              </a:spcBef>
              <a:buFont typeface="Arial"/>
              <a:buChar char="●"/>
            </a:pPr>
            <a:r>
              <a:rPr lang="en">
                <a:solidFill>
                  <a:srgbClr val="FFFFFF"/>
                </a:solidFill>
              </a:rPr>
              <a:t>Target Critical Infrastructure / Finance?</a:t>
            </a:r>
          </a:p>
          <a:p>
            <a:pPr lvl="0" rtl="0">
              <a:spcBef>
                <a:spcPts val="0"/>
              </a:spcBef>
              <a:buNone/>
            </a:pPr>
            <a:r>
              <a:rPr lang="en">
                <a:solidFill>
                  <a:srgbClr val="FFFFFF"/>
                </a:solidFill>
              </a:rPr>
              <a:t>The goal is to attack, yet avoid provocation</a:t>
            </a:r>
          </a:p>
          <a:p>
            <a:pPr indent="-228600" lvl="0" marL="457200" rtl="0">
              <a:spcBef>
                <a:spcPts val="0"/>
              </a:spcBef>
              <a:buFont typeface="Arial"/>
              <a:buChar char="●"/>
            </a:pPr>
            <a:r>
              <a:rPr lang="en">
                <a:solidFill>
                  <a:srgbClr val="FFFFFF"/>
                </a:solidFill>
              </a:rPr>
              <a:t>Shift the superpower status over time...</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1" name="Shape 411"/>
        <p:cNvGrpSpPr/>
        <p:nvPr/>
      </p:nvGrpSpPr>
      <p:grpSpPr>
        <a:xfrm>
          <a:off x="0" y="0"/>
          <a:ext cx="0" cy="0"/>
          <a:chOff x="0" y="0"/>
          <a:chExt cx="0" cy="0"/>
        </a:xfrm>
      </p:grpSpPr>
      <p:sp>
        <p:nvSpPr>
          <p:cNvPr id="412" name="Shape 41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Collateral Damage</a:t>
            </a:r>
          </a:p>
        </p:txBody>
      </p:sp>
      <p:sp>
        <p:nvSpPr>
          <p:cNvPr id="413" name="Shape 413"/>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5"/>
                </a:solidFill>
              </a:rPr>
              <a:t>When is a Virus a War Crime??</a:t>
            </a:r>
          </a:p>
          <a:p>
            <a:pPr indent="-228600" lvl="1" marL="914400" rtl="0">
              <a:spcBef>
                <a:spcPts val="0"/>
              </a:spcBef>
              <a:buFont typeface="Courier New"/>
              <a:buChar char="o"/>
            </a:pPr>
            <a:r>
              <a:rPr lang="en">
                <a:solidFill>
                  <a:srgbClr val="FFFFFF"/>
                </a:solidFill>
              </a:rPr>
              <a:t>Cyber-triggered kinetic actions can kill</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7" name="Shape 417"/>
        <p:cNvGrpSpPr/>
        <p:nvPr/>
      </p:nvGrpSpPr>
      <p:grpSpPr>
        <a:xfrm>
          <a:off x="0" y="0"/>
          <a:ext cx="0" cy="0"/>
          <a:chOff x="0" y="0"/>
          <a:chExt cx="0" cy="0"/>
        </a:xfrm>
      </p:grpSpPr>
      <p:sp>
        <p:nvSpPr>
          <p:cNvPr id="418" name="Shape 41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Collateral Damage</a:t>
            </a:r>
          </a:p>
        </p:txBody>
      </p:sp>
      <p:sp>
        <p:nvSpPr>
          <p:cNvPr id="419" name="Shape 419"/>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5"/>
                </a:solidFill>
              </a:rPr>
              <a:t>Chevron hit by Stuxnet in 2010</a:t>
            </a:r>
          </a:p>
          <a:p>
            <a:pPr indent="-228600" lvl="1" marL="914400" rtl="0">
              <a:spcBef>
                <a:spcPts val="0"/>
              </a:spcBef>
              <a:buFont typeface="Courier New"/>
              <a:buChar char="o"/>
            </a:pPr>
            <a:r>
              <a:rPr lang="en">
                <a:solidFill>
                  <a:srgbClr val="FFFFFF"/>
                </a:solidFill>
              </a:rPr>
              <a:t>are the Stuxnet authors responsible??</a:t>
            </a:r>
          </a:p>
          <a:p>
            <a:pPr indent="-228600" lvl="1" marL="914400" rtl="0">
              <a:spcBef>
                <a:spcPts val="0"/>
              </a:spcBef>
              <a:buFont typeface="Courier New"/>
              <a:buChar char="o"/>
            </a:pPr>
            <a:r>
              <a:rPr lang="en">
                <a:solidFill>
                  <a:srgbClr val="FFFFFF"/>
                </a:solidFill>
              </a:rPr>
              <a:t>Anyone can repurpose and retarget (i.e. via http://www.shodanhq.com/) state-malware</a:t>
            </a:r>
          </a:p>
          <a:p>
            <a:pPr indent="-228600" lvl="0" marL="457200" rtl="0">
              <a:spcBef>
                <a:spcPts val="0"/>
              </a:spcBef>
              <a:buFont typeface="Arial"/>
              <a:buChar char="●"/>
            </a:pPr>
            <a:r>
              <a:rPr lang="en">
                <a:solidFill>
                  <a:schemeClr val="accent5"/>
                </a:solidFill>
              </a:rPr>
              <a:t>Anti-terrorist informants/intel-assets are located and murdered</a:t>
            </a:r>
          </a:p>
          <a:p>
            <a:pPr indent="-228600" lvl="1" marL="914400" rtl="0">
              <a:spcBef>
                <a:spcPts val="0"/>
              </a:spcBef>
              <a:buFont typeface="Courier New"/>
              <a:buChar char="o"/>
            </a:pPr>
            <a:r>
              <a:rPr lang="en">
                <a:solidFill>
                  <a:srgbClr val="FFFFFF"/>
                </a:solidFill>
              </a:rPr>
              <a:t>following identities compromised by Wikileaks</a:t>
            </a:r>
          </a:p>
          <a:p>
            <a:pPr indent="-228600" lvl="1" marL="914400" rtl="0">
              <a:spcBef>
                <a:spcPts val="0"/>
              </a:spcBef>
              <a:buFont typeface="Courier New"/>
              <a:buChar char="o"/>
            </a:pPr>
            <a:r>
              <a:rPr lang="en">
                <a:solidFill>
                  <a:srgbClr val="FFFFFF"/>
                </a:solidFill>
              </a:rPr>
              <a:t>[</a:t>
            </a:r>
            <a:r>
              <a:rPr lang="en" u="sng">
                <a:solidFill>
                  <a:schemeClr val="hlink"/>
                </a:solidFill>
                <a:hlinkClick r:id="rId4"/>
              </a:rPr>
              <a:t>source</a:t>
            </a:r>
            <a:r>
              <a:rPr lang="en">
                <a:solidFill>
                  <a:srgbClr val="FFFFFF"/>
                </a:solidFill>
              </a:rPr>
              <a:t>]</a:t>
            </a:r>
          </a:p>
          <a:p>
            <a:pPr indent="-228600" lvl="0" marL="457200" rtl="0">
              <a:spcBef>
                <a:spcPts val="0"/>
              </a:spcBef>
              <a:buFont typeface="Arial"/>
              <a:buChar char="●"/>
            </a:pPr>
            <a:r>
              <a:rPr lang="en">
                <a:solidFill>
                  <a:schemeClr val="accent5"/>
                </a:solidFill>
              </a:rPr>
              <a:t>DigiNotar hacked, and went bankrupt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Shape 6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p>
        </p:txBody>
      </p:sp>
      <p:sp>
        <p:nvSpPr>
          <p:cNvPr id="61" name="Shape 61"/>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pPr>
            <a:r>
              <a:rPr i="1" lang="en" sz="3000">
                <a:solidFill>
                  <a:schemeClr val="accent5"/>
                </a:solidFill>
              </a:rPr>
              <a:t>Cyber warfare</a:t>
            </a:r>
            <a:r>
              <a:rPr i="1" lang="en" sz="3000">
                <a:solidFill>
                  <a:srgbClr val="FFFFFF"/>
                </a:solidFill>
              </a:rPr>
              <a:t> = politically motivated hacking to conduct sabotage / espionage</a:t>
            </a:r>
          </a:p>
          <a:p>
            <a:pPr indent="-228600" lvl="1" marL="914400" rtl="0">
              <a:spcBef>
                <a:spcPts val="0"/>
              </a:spcBef>
            </a:pPr>
            <a:r>
              <a:rPr lang="en">
                <a:solidFill>
                  <a:schemeClr val="accent5"/>
                </a:solidFill>
              </a:rPr>
              <a:t>Sabotage - </a:t>
            </a:r>
          </a:p>
          <a:p>
            <a:pPr indent="-228600" lvl="2" marL="1371600" rtl="0">
              <a:spcBef>
                <a:spcPts val="0"/>
              </a:spcBef>
            </a:pPr>
            <a:r>
              <a:rPr lang="en"/>
              <a:t>disruptive activities (DDoS)</a:t>
            </a:r>
          </a:p>
          <a:p>
            <a:pPr indent="-228600" lvl="2" marL="1371600" rtl="0">
              <a:spcBef>
                <a:spcPts val="0"/>
              </a:spcBef>
            </a:pPr>
            <a:r>
              <a:rPr lang="en"/>
              <a:t>deletion of IP</a:t>
            </a:r>
          </a:p>
          <a:p>
            <a:pPr indent="-228600" lvl="2" marL="1371600" rtl="0">
              <a:spcBef>
                <a:spcPts val="0"/>
              </a:spcBef>
            </a:pPr>
            <a:r>
              <a:rPr lang="en"/>
              <a:t>dissenting opinions (Censorship)</a:t>
            </a:r>
          </a:p>
          <a:p>
            <a:pPr indent="-228600" lvl="2" marL="1371600" rtl="0">
              <a:spcBef>
                <a:spcPts val="0"/>
              </a:spcBef>
            </a:pPr>
            <a:r>
              <a:rPr lang="en"/>
              <a:t>destruction of property / industrial systems</a:t>
            </a:r>
          </a:p>
          <a:p>
            <a:pPr indent="-228600" lvl="1" marL="914400" rtl="0">
              <a:spcBef>
                <a:spcPts val="0"/>
              </a:spcBef>
            </a:pPr>
            <a:r>
              <a:rPr lang="en">
                <a:solidFill>
                  <a:schemeClr val="accent5"/>
                </a:solidFill>
              </a:rPr>
              <a:t>Espionage -</a:t>
            </a:r>
            <a:r>
              <a:rPr lang="en"/>
              <a:t> </a:t>
            </a:r>
          </a:p>
          <a:p>
            <a:pPr indent="-228600" lvl="2" marL="1371600" rtl="0">
              <a:spcBef>
                <a:spcPts val="0"/>
              </a:spcBef>
            </a:pPr>
            <a:r>
              <a:rPr lang="en"/>
              <a:t>"dox"ing targets</a:t>
            </a:r>
          </a:p>
          <a:p>
            <a:pPr indent="-228600" lvl="2" marL="1371600" rtl="0">
              <a:spcBef>
                <a:spcPts val="0"/>
              </a:spcBef>
            </a:pPr>
            <a:r>
              <a:rPr lang="en"/>
              <a:t>Stealing industrial IP</a:t>
            </a:r>
          </a:p>
          <a:p>
            <a:pPr indent="-228600" lvl="2" marL="1371600" rtl="0">
              <a:spcBef>
                <a:spcPts val="0"/>
              </a:spcBef>
            </a:pPr>
            <a:r>
              <a:rPr lang="en"/>
              <a:t>Spying on financial systems</a:t>
            </a:r>
          </a:p>
          <a:p>
            <a:pPr lvl="0" rtl="0">
              <a:spcBef>
                <a:spcPts val="0"/>
              </a:spcBef>
              <a:buNone/>
            </a:pPr>
            <a:r>
              <a:t/>
            </a:r>
            <a:endParaRPr i="1">
              <a:solidFill>
                <a:srgbClr val="FFFFFF"/>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23" name="Shape 423"/>
        <p:cNvGrpSpPr/>
        <p:nvPr/>
      </p:nvGrpSpPr>
      <p:grpSpPr>
        <a:xfrm>
          <a:off x="0" y="0"/>
          <a:ext cx="0" cy="0"/>
          <a:chOff x="0" y="0"/>
          <a:chExt cx="0" cy="0"/>
        </a:xfrm>
      </p:grpSpPr>
      <p:sp>
        <p:nvSpPr>
          <p:cNvPr id="424" name="Shape 42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Critical Infrastructure</a:t>
            </a:r>
          </a:p>
        </p:txBody>
      </p:sp>
      <p:sp>
        <p:nvSpPr>
          <p:cNvPr id="425" name="Shape 425"/>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chemeClr val="accent5"/>
                </a:solidFill>
              </a:rPr>
              <a:t>Cyber Physical Systems (CPS) control:</a:t>
            </a:r>
          </a:p>
          <a:p>
            <a:pPr indent="-381000" lvl="0" marL="457200" rtl="0">
              <a:spcBef>
                <a:spcPts val="0"/>
              </a:spcBef>
              <a:buSzPct val="100000"/>
              <a:buFont typeface="Arial"/>
              <a:buChar char="●"/>
            </a:pPr>
            <a:r>
              <a:rPr lang="en" sz="2400">
                <a:solidFill>
                  <a:srgbClr val="FFFFFF"/>
                </a:solidFill>
              </a:rPr>
              <a:t>Air traffic control systems</a:t>
            </a:r>
          </a:p>
          <a:p>
            <a:pPr indent="-381000" lvl="0" marL="457200" rtl="0">
              <a:spcBef>
                <a:spcPts val="0"/>
              </a:spcBef>
              <a:buSzPct val="100000"/>
              <a:buFont typeface="Arial"/>
              <a:buChar char="●"/>
            </a:pPr>
            <a:r>
              <a:rPr lang="en" sz="2400">
                <a:solidFill>
                  <a:srgbClr val="FFFFFF"/>
                </a:solidFill>
              </a:rPr>
              <a:t>Traffic light, rail road, and subway systems</a:t>
            </a:r>
          </a:p>
          <a:p>
            <a:pPr indent="-381000" lvl="0" marL="457200" rtl="0">
              <a:spcBef>
                <a:spcPts val="0"/>
              </a:spcBef>
              <a:buSzPct val="100000"/>
              <a:buFont typeface="Arial"/>
              <a:buChar char="●"/>
            </a:pPr>
            <a:r>
              <a:rPr lang="en" sz="2400">
                <a:solidFill>
                  <a:srgbClr val="FFFFFF"/>
                </a:solidFill>
              </a:rPr>
              <a:t>The power grid/Communication systems</a:t>
            </a:r>
          </a:p>
          <a:p>
            <a:pPr indent="-381000" lvl="0" marL="457200" rtl="0">
              <a:spcBef>
                <a:spcPts val="0"/>
              </a:spcBef>
              <a:buSzPct val="100000"/>
              <a:buFont typeface="Arial"/>
              <a:buChar char="●"/>
            </a:pPr>
            <a:r>
              <a:rPr lang="en" sz="2400">
                <a:solidFill>
                  <a:srgbClr val="FFFFFF"/>
                </a:solidFill>
              </a:rPr>
              <a:t>The manufacturing sector</a:t>
            </a:r>
          </a:p>
          <a:p>
            <a:pPr indent="-381000" lvl="0" marL="457200" rtl="0">
              <a:spcBef>
                <a:spcPts val="0"/>
              </a:spcBef>
              <a:buSzPct val="100000"/>
              <a:buFont typeface="Arial"/>
              <a:buChar char="●"/>
            </a:pPr>
            <a:r>
              <a:rPr lang="en" sz="2400">
                <a:solidFill>
                  <a:srgbClr val="FFFFFF"/>
                </a:solidFill>
              </a:rPr>
              <a:t>Water systems (purification)</a:t>
            </a:r>
          </a:p>
          <a:p>
            <a:pPr indent="-381000" lvl="0" marL="457200" rtl="0">
              <a:spcBef>
                <a:spcPts val="0"/>
              </a:spcBef>
              <a:buSzPct val="100000"/>
              <a:buFont typeface="Arial"/>
              <a:buChar char="●"/>
            </a:pPr>
            <a:r>
              <a:rPr lang="en" sz="2400">
                <a:solidFill>
                  <a:srgbClr val="FFFFFF"/>
                </a:solidFill>
              </a:rPr>
              <a:t>Centrifuges...</a:t>
            </a:r>
          </a:p>
          <a:p>
            <a:pPr lvl="0" rtl="0">
              <a:spcBef>
                <a:spcPts val="0"/>
              </a:spcBef>
              <a:buNone/>
            </a:pPr>
            <a:r>
              <a:rPr lang="en">
                <a:solidFill>
                  <a:schemeClr val="accent5"/>
                </a:solidFill>
              </a:rPr>
              <a:t>Here 0day's are called forever-day's</a:t>
            </a:r>
          </a:p>
          <a:p>
            <a:pPr lvl="0" rtl="0">
              <a:spcBef>
                <a:spcPts val="0"/>
              </a:spcBef>
              <a:buNone/>
            </a:pPr>
            <a:r>
              <a:rPr lang="en">
                <a:solidFill>
                  <a:srgbClr val="FFFFFF"/>
                </a:solidFill>
              </a:rPr>
              <a:t>	Cause they never get patched!</a:t>
            </a:r>
          </a:p>
          <a:p>
            <a:pPr lvl="0" rtl="0">
              <a:spcBef>
                <a:spcPts val="0"/>
              </a:spcBef>
              <a:buNone/>
            </a:pPr>
            <a:r>
              <a:rPr i="1" lang="en">
                <a:solidFill>
                  <a:srgbClr val="FFFFFF"/>
                </a:solidFill>
              </a:rPr>
              <a:t>Taking out these, makes a country easier to invade...</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29" name="Shape 429"/>
        <p:cNvGrpSpPr/>
        <p:nvPr/>
      </p:nvGrpSpPr>
      <p:grpSpPr>
        <a:xfrm>
          <a:off x="0" y="0"/>
          <a:ext cx="0" cy="0"/>
          <a:chOff x="0" y="0"/>
          <a:chExt cx="0" cy="0"/>
        </a:xfrm>
      </p:grpSpPr>
      <p:sp>
        <p:nvSpPr>
          <p:cNvPr id="430" name="Shape 43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The Attribution Problem</a:t>
            </a:r>
          </a:p>
        </p:txBody>
      </p:sp>
      <p:sp>
        <p:nvSpPr>
          <p:cNvPr id="431" name="Shape 431"/>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5"/>
                </a:solidFill>
              </a:rPr>
              <a:t>"Impossible" to accurately identify attackers (spoofing / proxies / TOR...)</a:t>
            </a:r>
          </a:p>
          <a:p>
            <a:pPr indent="-228600" lvl="1" marL="914400" rtl="0">
              <a:spcBef>
                <a:spcPts val="0"/>
              </a:spcBef>
              <a:buFont typeface="Courier New"/>
              <a:buChar char="o"/>
            </a:pPr>
            <a:r>
              <a:rPr lang="en">
                <a:solidFill>
                  <a:srgbClr val="FFFFFF"/>
                </a:solidFill>
              </a:rPr>
              <a:t>Need hard evidence!!!</a:t>
            </a:r>
          </a:p>
          <a:p>
            <a:pPr indent="-228600" lvl="1" marL="914400" rtl="0">
              <a:spcBef>
                <a:spcPts val="0"/>
              </a:spcBef>
              <a:buFont typeface="Courier New"/>
              <a:buChar char="o"/>
            </a:pPr>
            <a:r>
              <a:rPr lang="en">
                <a:solidFill>
                  <a:srgbClr val="FFFFFF"/>
                </a:solidFill>
              </a:rPr>
              <a:t>anonymous VPN [</a:t>
            </a:r>
            <a:r>
              <a:rPr lang="en" u="sng">
                <a:solidFill>
                  <a:schemeClr val="hlink"/>
                </a:solidFill>
                <a:hlinkClick r:id="rId4"/>
              </a:rPr>
              <a:t>source</a:t>
            </a:r>
            <a:r>
              <a:rPr lang="en">
                <a:solidFill>
                  <a:srgbClr val="FFFFFF"/>
                </a:solidFill>
              </a:rPr>
              <a:t>]</a:t>
            </a:r>
          </a:p>
          <a:p>
            <a:pPr indent="-228600" lvl="0" marL="457200" rtl="0">
              <a:spcBef>
                <a:spcPts val="0"/>
              </a:spcBef>
              <a:buFont typeface="Arial"/>
              <a:buChar char="●"/>
            </a:pPr>
            <a:r>
              <a:rPr lang="en">
                <a:solidFill>
                  <a:schemeClr val="accent4"/>
                </a:solidFill>
              </a:rPr>
              <a:t>Even so, if they are identified, think about the case of:</a:t>
            </a:r>
          </a:p>
          <a:p>
            <a:pPr indent="-228600" lvl="1" marL="914400" rtl="0">
              <a:spcBef>
                <a:spcPts val="0"/>
              </a:spcBef>
              <a:buFont typeface="Courier New"/>
              <a:buChar char="o"/>
            </a:pPr>
            <a:r>
              <a:rPr lang="en">
                <a:solidFill>
                  <a:srgbClr val="FFFFFF"/>
                </a:solidFill>
              </a:rPr>
              <a:t>Civilian groups attacking other states</a:t>
            </a:r>
          </a:p>
          <a:p>
            <a:pPr indent="-228600" lvl="2" marL="1371600" rtl="0">
              <a:spcBef>
                <a:spcPts val="0"/>
              </a:spcBef>
              <a:buFont typeface="Wingdings"/>
              <a:buChar char="§"/>
            </a:pPr>
            <a:r>
              <a:rPr lang="en">
                <a:solidFill>
                  <a:srgbClr val="FFFFFF"/>
                </a:solidFill>
              </a:rPr>
              <a:t>Can this even be considered an act of war?</a:t>
            </a:r>
          </a:p>
          <a:p>
            <a:pPr indent="-228600" lvl="1" marL="914400" rtl="0">
              <a:spcBef>
                <a:spcPts val="0"/>
              </a:spcBef>
              <a:buFont typeface="Courier New"/>
              <a:buChar char="o"/>
            </a:pPr>
            <a:r>
              <a:rPr lang="en">
                <a:solidFill>
                  <a:srgbClr val="FFFFFF"/>
                </a:solidFill>
              </a:rPr>
              <a:t>Multinational groups (anon) attacking states</a:t>
            </a:r>
          </a:p>
          <a:p>
            <a:pPr indent="-228600" lvl="1" marL="914400" rtl="0">
              <a:spcBef>
                <a:spcPts val="0"/>
              </a:spcBef>
              <a:buFont typeface="Courier New"/>
              <a:buChar char="o"/>
            </a:pPr>
            <a:r>
              <a:rPr lang="en">
                <a:solidFill>
                  <a:srgbClr val="FFFFFF"/>
                </a:solidFill>
              </a:rPr>
              <a:t>Cyber criminal havens (Russia / China) using criminal groups by proxy</a:t>
            </a:r>
          </a:p>
          <a:p>
            <a:pPr indent="-228600" lvl="2" marL="1371600" rtl="0">
              <a:spcBef>
                <a:spcPts val="0"/>
              </a:spcBef>
              <a:buFont typeface="Wingdings"/>
              <a:buChar char="§"/>
            </a:pPr>
            <a:r>
              <a:rPr i="1" lang="en">
                <a:solidFill>
                  <a:srgbClr val="FFFFFF"/>
                </a:solidFill>
              </a:rPr>
              <a:t>It happens but cannot be proven to be the bidding of the host nation</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35" name="Shape 435"/>
        <p:cNvGrpSpPr/>
        <p:nvPr/>
      </p:nvGrpSpPr>
      <p:grpSpPr>
        <a:xfrm>
          <a:off x="0" y="0"/>
          <a:ext cx="0" cy="0"/>
          <a:chOff x="0" y="0"/>
          <a:chExt cx="0" cy="0"/>
        </a:xfrm>
      </p:grpSpPr>
      <p:sp>
        <p:nvSpPr>
          <p:cNvPr id="436" name="Shape 43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The Attribution Problem</a:t>
            </a:r>
          </a:p>
        </p:txBody>
      </p:sp>
      <p:sp>
        <p:nvSpPr>
          <p:cNvPr id="437" name="Shape 437"/>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5"/>
                </a:solidFill>
              </a:rPr>
              <a:t>Black flag operations</a:t>
            </a:r>
          </a:p>
          <a:p>
            <a:pPr indent="-228600" lvl="1" marL="914400" rtl="0">
              <a:spcBef>
                <a:spcPts val="0"/>
              </a:spcBef>
              <a:buFont typeface="Courier New"/>
              <a:buChar char="o"/>
            </a:pPr>
            <a:r>
              <a:rPr lang="en">
                <a:solidFill>
                  <a:srgbClr val="FFFFFF"/>
                </a:solidFill>
              </a:rPr>
              <a:t>Leaving comments in foreign languages in your attack code (Frame other nations / groups)</a:t>
            </a:r>
          </a:p>
          <a:p>
            <a:pPr indent="-228600" lvl="1" marL="914400" rtl="0">
              <a:spcBef>
                <a:spcPts val="0"/>
              </a:spcBef>
              <a:buFont typeface="Courier New"/>
              <a:buChar char="o"/>
            </a:pPr>
            <a:r>
              <a:rPr lang="en">
                <a:solidFill>
                  <a:srgbClr val="FFFFFF"/>
                </a:solidFill>
              </a:rPr>
              <a:t>Using proxies in other countries</a:t>
            </a:r>
          </a:p>
          <a:p>
            <a:pPr indent="-228600" lvl="1" marL="914400" rtl="0">
              <a:spcBef>
                <a:spcPts val="0"/>
              </a:spcBef>
              <a:buFont typeface="Courier New"/>
              <a:buChar char="o"/>
            </a:pPr>
            <a:r>
              <a:rPr lang="en">
                <a:solidFill>
                  <a:srgbClr val="FFFFFF"/>
                </a:solidFill>
              </a:rPr>
              <a:t>combine with "old-school" spies / spy assets</a:t>
            </a:r>
          </a:p>
          <a:p>
            <a:pPr indent="-228600" lvl="2" marL="1371600" rtl="0">
              <a:spcBef>
                <a:spcPts val="0"/>
              </a:spcBef>
              <a:buFont typeface="Wingdings"/>
              <a:buChar char="§"/>
            </a:pPr>
            <a:r>
              <a:rPr lang="en">
                <a:solidFill>
                  <a:srgbClr val="FFFFFF"/>
                </a:solidFill>
              </a:rPr>
              <a:t>A true rabbit hole</a:t>
            </a:r>
          </a:p>
          <a:p>
            <a:pPr indent="-228600" lvl="0" marL="457200" rtl="0">
              <a:spcBef>
                <a:spcPts val="0"/>
              </a:spcBef>
              <a:buFont typeface="Arial"/>
              <a:buChar char="●"/>
            </a:pPr>
            <a:r>
              <a:rPr lang="en">
                <a:solidFill>
                  <a:schemeClr val="accent5"/>
                </a:solidFill>
              </a:rPr>
              <a:t>Double Black Flag, Triple Black flag?!</a:t>
            </a:r>
          </a:p>
          <a:p>
            <a:pPr indent="-228600" lvl="0" marL="457200" rtl="0">
              <a:spcBef>
                <a:spcPts val="0"/>
              </a:spcBef>
              <a:buFont typeface="Arial"/>
              <a:buChar char="●"/>
            </a:pPr>
            <a:r>
              <a:rPr lang="en">
                <a:solidFill>
                  <a:schemeClr val="accent5"/>
                </a:solidFill>
              </a:rPr>
              <a:t>Botnets / DDoS</a:t>
            </a:r>
          </a:p>
          <a:p>
            <a:pPr indent="-228600" lvl="0" marL="457200" rtl="0">
              <a:spcBef>
                <a:spcPts val="0"/>
              </a:spcBef>
              <a:buFont typeface="Arial"/>
              <a:buChar char="●"/>
            </a:pPr>
            <a:r>
              <a:rPr lang="en">
                <a:solidFill>
                  <a:schemeClr val="accent5"/>
                </a:solidFill>
              </a:rPr>
              <a:t>UAV / Autonomous </a:t>
            </a:r>
            <a:br>
              <a:rPr lang="en">
                <a:solidFill>
                  <a:schemeClr val="accent5"/>
                </a:solidFill>
              </a:rPr>
            </a:br>
            <a:r>
              <a:rPr lang="en">
                <a:solidFill>
                  <a:schemeClr val="accent5"/>
                </a:solidFill>
              </a:rPr>
              <a:t>Cyber Warfare?</a:t>
            </a:r>
          </a:p>
          <a:p>
            <a:pPr lvl="0" rtl="0">
              <a:spcBef>
                <a:spcPts val="0"/>
              </a:spcBef>
              <a:buNone/>
            </a:pPr>
            <a:r>
              <a:t/>
            </a:r>
            <a:endParaRPr>
              <a:solidFill>
                <a:srgbClr val="FFFFFF"/>
              </a:solidFill>
            </a:endParaRPr>
          </a:p>
        </p:txBody>
      </p:sp>
      <p:pic>
        <p:nvPicPr>
          <p:cNvPr id="438" name="Shape 438"/>
          <p:cNvPicPr preferRelativeResize="0"/>
          <p:nvPr/>
        </p:nvPicPr>
        <p:blipFill>
          <a:blip r:embed="rId4">
            <a:alphaModFix/>
          </a:blip>
          <a:stretch>
            <a:fillRect/>
          </a:stretch>
        </p:blipFill>
        <p:spPr>
          <a:xfrm>
            <a:off x="6146800" y="4598525"/>
            <a:ext cx="2540000" cy="15240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42" name="Shape 442"/>
        <p:cNvGrpSpPr/>
        <p:nvPr/>
      </p:nvGrpSpPr>
      <p:grpSpPr>
        <a:xfrm>
          <a:off x="0" y="0"/>
          <a:ext cx="0" cy="0"/>
          <a:chOff x="0" y="0"/>
          <a:chExt cx="0" cy="0"/>
        </a:xfrm>
      </p:grpSpPr>
      <p:sp>
        <p:nvSpPr>
          <p:cNvPr id="443" name="Shape 44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The Attribution Problem</a:t>
            </a:r>
          </a:p>
        </p:txBody>
      </p:sp>
      <p:sp>
        <p:nvSpPr>
          <p:cNvPr id="444" name="Shape 444"/>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5"/>
                </a:solidFill>
              </a:rPr>
              <a:t>Repurposed Stuxnets?</a:t>
            </a:r>
          </a:p>
          <a:p>
            <a:pPr indent="-228600" lvl="1" marL="914400" rtl="0">
              <a:spcBef>
                <a:spcPts val="0"/>
              </a:spcBef>
              <a:buFont typeface="Courier New"/>
              <a:buChar char="o"/>
            </a:pPr>
            <a:r>
              <a:rPr lang="en">
                <a:solidFill>
                  <a:srgbClr val="FFFFFF"/>
                </a:solidFill>
              </a:rPr>
              <a:t>by other nations</a:t>
            </a:r>
          </a:p>
          <a:p>
            <a:pPr indent="-228600" lvl="1" marL="914400" rtl="0">
              <a:spcBef>
                <a:spcPts val="0"/>
              </a:spcBef>
              <a:buFont typeface="Courier New"/>
              <a:buChar char="o"/>
            </a:pPr>
            <a:r>
              <a:rPr lang="en">
                <a:solidFill>
                  <a:srgbClr val="FFFFFF"/>
                </a:solidFill>
              </a:rPr>
              <a:t>by cyber criminals</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rPr i="1" lang="en">
                <a:solidFill>
                  <a:srgbClr val="FFFFFF"/>
                </a:solidFill>
              </a:rPr>
              <a:t>A tornado of possibilities...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48" name="Shape 448"/>
        <p:cNvGrpSpPr/>
        <p:nvPr/>
      </p:nvGrpSpPr>
      <p:grpSpPr>
        <a:xfrm>
          <a:off x="0" y="0"/>
          <a:ext cx="0" cy="0"/>
          <a:chOff x="0" y="0"/>
          <a:chExt cx="0" cy="0"/>
        </a:xfrm>
      </p:grpSpPr>
      <p:sp>
        <p:nvSpPr>
          <p:cNvPr id="449" name="Shape 44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Scary?</a:t>
            </a:r>
          </a:p>
        </p:txBody>
      </p:sp>
      <p:sp>
        <p:nvSpPr>
          <p:cNvPr id="450" name="Shape 450"/>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5"/>
                </a:solidFill>
              </a:rPr>
              <a:t>How do we begin to make any policies with all this uncertainty?</a:t>
            </a:r>
          </a:p>
          <a:p>
            <a:pPr indent="-228600" lvl="1" marL="914400" rtl="0">
              <a:spcBef>
                <a:spcPts val="0"/>
              </a:spcBef>
              <a:buFont typeface="Courier New"/>
              <a:buChar char="o"/>
            </a:pPr>
            <a:r>
              <a:rPr lang="en">
                <a:solidFill>
                  <a:srgbClr val="FFFFFF"/>
                </a:solidFill>
              </a:rPr>
              <a:t>FUD = Fear, Uncertainty, and Doubt.</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54" name="Shape 454"/>
        <p:cNvGrpSpPr/>
        <p:nvPr/>
      </p:nvGrpSpPr>
      <p:grpSpPr>
        <a:xfrm>
          <a:off x="0" y="0"/>
          <a:ext cx="0" cy="0"/>
          <a:chOff x="0" y="0"/>
          <a:chExt cx="0" cy="0"/>
        </a:xfrm>
      </p:grpSpPr>
      <p:sp>
        <p:nvSpPr>
          <p:cNvPr id="455" name="Shape 455"/>
          <p:cNvSpPr txBox="1"/>
          <p:nvPr>
            <p:ph type="ctrTitle"/>
          </p:nvPr>
        </p:nvSpPr>
        <p:spPr>
          <a:xfrm>
            <a:off x="685800" y="2111123"/>
            <a:ext cx="7772400" cy="1546500"/>
          </a:xfrm>
          <a:prstGeom prst="rect">
            <a:avLst/>
          </a:prstGeom>
        </p:spPr>
        <p:txBody>
          <a:bodyPr anchorCtr="0" anchor="b" bIns="91425" lIns="91425" rIns="91425" wrap="square" tIns="91425">
            <a:noAutofit/>
          </a:bodyPr>
          <a:lstStyle/>
          <a:p>
            <a:pPr lvl="0" rtl="0">
              <a:spcBef>
                <a:spcPts val="0"/>
              </a:spcBef>
              <a:buNone/>
            </a:pPr>
            <a:r>
              <a:rPr lang="en">
                <a:solidFill>
                  <a:schemeClr val="accent4"/>
                </a:solidFill>
                <a:latin typeface="Trebuchet MS"/>
                <a:ea typeface="Trebuchet MS"/>
                <a:cs typeface="Trebuchet MS"/>
                <a:sym typeface="Trebuchet MS"/>
              </a:rPr>
              <a:t>"Policy"</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59" name="Shape 459"/>
        <p:cNvGrpSpPr/>
        <p:nvPr/>
      </p:nvGrpSpPr>
      <p:grpSpPr>
        <a:xfrm>
          <a:off x="0" y="0"/>
          <a:ext cx="0" cy="0"/>
          <a:chOff x="0" y="0"/>
          <a:chExt cx="0" cy="0"/>
        </a:xfrm>
      </p:grpSpPr>
      <p:sp>
        <p:nvSpPr>
          <p:cNvPr id="460" name="Shape 460"/>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US Cyber Warfare Legislation / Policies</a:t>
            </a:r>
          </a:p>
        </p:txBody>
      </p:sp>
      <p:sp>
        <p:nvSpPr>
          <p:cNvPr id="461" name="Shape 461"/>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5"/>
                </a:solidFill>
              </a:rPr>
              <a:t>Cyber technology / the internet has forced congress to update almost every aspect of law</a:t>
            </a:r>
          </a:p>
          <a:p>
            <a:pPr indent="-228600" lvl="1" marL="914400" rtl="0">
              <a:spcBef>
                <a:spcPts val="0"/>
              </a:spcBef>
              <a:buFont typeface="Courier New"/>
              <a:buChar char="o"/>
            </a:pPr>
            <a:r>
              <a:rPr lang="en">
                <a:solidFill>
                  <a:srgbClr val="FFFFFF"/>
                </a:solidFill>
              </a:rPr>
              <a:t>Taxing the internet?</a:t>
            </a:r>
          </a:p>
          <a:p>
            <a:pPr indent="-228600" lvl="1" marL="914400" rtl="0">
              <a:spcBef>
                <a:spcPts val="0"/>
              </a:spcBef>
              <a:buFont typeface="Courier New"/>
              <a:buChar char="o"/>
            </a:pPr>
            <a:r>
              <a:rPr lang="en">
                <a:solidFill>
                  <a:srgbClr val="FFFFFF"/>
                </a:solidFill>
              </a:rPr>
              <a:t>Protecting children</a:t>
            </a:r>
          </a:p>
          <a:p>
            <a:pPr indent="-228600" lvl="1" marL="914400" rtl="0">
              <a:spcBef>
                <a:spcPts val="0"/>
              </a:spcBef>
              <a:buFont typeface="Courier New"/>
              <a:buChar char="o"/>
            </a:pPr>
            <a:r>
              <a:rPr lang="en">
                <a:solidFill>
                  <a:srgbClr val="FFFFFF"/>
                </a:solidFill>
              </a:rPr>
              <a:t>Piracy vs theft vs copying?</a:t>
            </a:r>
          </a:p>
          <a:p>
            <a:pPr indent="-228600" lvl="1" marL="914400" rtl="0">
              <a:spcBef>
                <a:spcPts val="0"/>
              </a:spcBef>
              <a:buFont typeface="Courier New"/>
              <a:buChar char="o"/>
            </a:pPr>
            <a:r>
              <a:rPr lang="en">
                <a:solidFill>
                  <a:srgbClr val="FFFFFF"/>
                </a:solidFill>
              </a:rPr>
              <a:t>Robbery</a:t>
            </a:r>
          </a:p>
          <a:p>
            <a:pPr indent="-228600" lvl="1" marL="914400" rtl="0">
              <a:spcBef>
                <a:spcPts val="0"/>
              </a:spcBef>
              <a:buFont typeface="Courier New"/>
              <a:buChar char="o"/>
            </a:pPr>
            <a:r>
              <a:rPr lang="en">
                <a:solidFill>
                  <a:srgbClr val="FFFFFF"/>
                </a:solidFill>
              </a:rPr>
              <a:t>Privacy (or total lack-thereof)</a:t>
            </a:r>
          </a:p>
          <a:p>
            <a:pPr indent="-228600" lvl="0" marL="457200" rtl="0">
              <a:spcBef>
                <a:spcPts val="0"/>
              </a:spcBef>
              <a:buFont typeface="Arial"/>
              <a:buChar char="●"/>
            </a:pPr>
            <a:r>
              <a:rPr lang="en">
                <a:solidFill>
                  <a:schemeClr val="accent5"/>
                </a:solidFill>
              </a:rPr>
              <a:t>But what about War-declaring policies?</a:t>
            </a:r>
          </a:p>
          <a:p>
            <a:pPr indent="-228600" lvl="0" marL="457200" rtl="0">
              <a:spcBef>
                <a:spcPts val="0"/>
              </a:spcBef>
              <a:buFont typeface="Arial"/>
              <a:buChar char="●"/>
            </a:pPr>
            <a:r>
              <a:rPr lang="en">
                <a:solidFill>
                  <a:schemeClr val="accent5"/>
                </a:solidFill>
              </a:rPr>
              <a:t>Significant challenges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65" name="Shape 465"/>
        <p:cNvGrpSpPr/>
        <p:nvPr/>
      </p:nvGrpSpPr>
      <p:grpSpPr>
        <a:xfrm>
          <a:off x="0" y="0"/>
          <a:ext cx="0" cy="0"/>
          <a:chOff x="0" y="0"/>
          <a:chExt cx="0" cy="0"/>
        </a:xfrm>
      </p:grpSpPr>
      <p:sp>
        <p:nvSpPr>
          <p:cNvPr id="466" name="Shape 466"/>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THE</a:t>
            </a:r>
            <a:br>
              <a:rPr lang="en" sz="4800">
                <a:solidFill>
                  <a:srgbClr val="ECE47C"/>
                </a:solidFill>
                <a:latin typeface="Trebuchet MS"/>
                <a:ea typeface="Trebuchet MS"/>
                <a:cs typeface="Trebuchet MS"/>
                <a:sym typeface="Trebuchet MS"/>
              </a:rPr>
            </a:br>
            <a:r>
              <a:rPr lang="en" sz="4800">
                <a:solidFill>
                  <a:srgbClr val="ECE47C"/>
                </a:solidFill>
                <a:latin typeface="Trebuchet MS"/>
                <a:ea typeface="Trebuchet MS"/>
                <a:cs typeface="Trebuchet MS"/>
                <a:sym typeface="Trebuchet MS"/>
              </a:rPr>
              <a:t>Convention on Cybercrime</a:t>
            </a:r>
          </a:p>
        </p:txBody>
      </p:sp>
      <p:sp>
        <p:nvSpPr>
          <p:cNvPr id="467" name="Shape 467"/>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rgbClr val="FFFFFF"/>
                </a:solidFill>
              </a:rPr>
              <a:t>The 2001 </a:t>
            </a:r>
            <a:r>
              <a:rPr b="1" lang="en" u="sng">
                <a:solidFill>
                  <a:schemeClr val="accent5"/>
                </a:solidFill>
              </a:rPr>
              <a:t>Budapest Convention on Cybercrime</a:t>
            </a:r>
            <a:r>
              <a:rPr b="1" lang="en">
                <a:solidFill>
                  <a:srgbClr val="FFFFFF"/>
                </a:solidFill>
              </a:rPr>
              <a:t> [</a:t>
            </a:r>
            <a:r>
              <a:rPr b="1" lang="en" u="sng">
                <a:solidFill>
                  <a:schemeClr val="hlink"/>
                </a:solidFill>
                <a:hlinkClick r:id="rId4"/>
              </a:rPr>
              <a:t>source</a:t>
            </a:r>
            <a:r>
              <a:rPr lang="en">
                <a:solidFill>
                  <a:srgbClr val="FFFFFF"/>
                </a:solidFill>
              </a:rPr>
              <a:t>]</a:t>
            </a:r>
          </a:p>
          <a:p>
            <a:pPr indent="-228600" lvl="1" marL="914400" rtl="0">
              <a:spcBef>
                <a:spcPts val="0"/>
              </a:spcBef>
              <a:buFont typeface="Courier New"/>
              <a:buChar char="o"/>
            </a:pPr>
            <a:r>
              <a:rPr lang="en">
                <a:solidFill>
                  <a:srgbClr val="FFFFFF"/>
                </a:solidFill>
              </a:rPr>
              <a:t>first international treaty seeking to address computer crime and internet crimes by </a:t>
            </a:r>
            <a:r>
              <a:rPr lang="en" u="sng">
                <a:solidFill>
                  <a:srgbClr val="FFFFFF"/>
                </a:solidFill>
              </a:rPr>
              <a:t>harmonizing laws</a:t>
            </a:r>
            <a:r>
              <a:rPr lang="en">
                <a:solidFill>
                  <a:srgbClr val="FFFFFF"/>
                </a:solidFill>
              </a:rPr>
              <a:t>, and</a:t>
            </a:r>
          </a:p>
          <a:p>
            <a:pPr indent="-228600" lvl="2" marL="1371600" rtl="0">
              <a:spcBef>
                <a:spcPts val="0"/>
              </a:spcBef>
              <a:buFont typeface="Wingdings"/>
              <a:buChar char="§"/>
            </a:pPr>
            <a:r>
              <a:rPr lang="en">
                <a:solidFill>
                  <a:srgbClr val="FFFFFF"/>
                </a:solidFill>
              </a:rPr>
              <a:t>improving investigative techniques</a:t>
            </a:r>
          </a:p>
          <a:p>
            <a:pPr indent="-228600" lvl="3" marL="1828800" rtl="0">
              <a:spcBef>
                <a:spcPts val="0"/>
              </a:spcBef>
              <a:buFont typeface="Arial"/>
              <a:buChar char="●"/>
            </a:pPr>
            <a:r>
              <a:rPr lang="en">
                <a:solidFill>
                  <a:srgbClr val="FFFFFF"/>
                </a:solidFill>
              </a:rPr>
              <a:t>was a failure</a:t>
            </a:r>
          </a:p>
          <a:p>
            <a:pPr indent="-228600" lvl="3" marL="1828800" rtl="0">
              <a:spcBef>
                <a:spcPts val="0"/>
              </a:spcBef>
              <a:buFont typeface="Arial"/>
              <a:buChar char="●"/>
            </a:pPr>
            <a:r>
              <a:rPr lang="en">
                <a:solidFill>
                  <a:srgbClr val="FFFFFF"/>
                </a:solidFill>
              </a:rPr>
              <a:t>many believe TPM (Trusted Computing) is the way forward</a:t>
            </a:r>
          </a:p>
          <a:p>
            <a:pPr indent="-228600" lvl="2" marL="1371600" rtl="0">
              <a:spcBef>
                <a:spcPts val="0"/>
              </a:spcBef>
              <a:buFont typeface="Wingdings"/>
              <a:buChar char="§"/>
            </a:pPr>
            <a:r>
              <a:rPr lang="en">
                <a:solidFill>
                  <a:srgbClr val="FFFFFF"/>
                </a:solidFill>
              </a:rPr>
              <a:t>cooperation among nations</a:t>
            </a:r>
          </a:p>
          <a:p>
            <a:pPr indent="-228600" lvl="1" marL="914400" rtl="0">
              <a:spcBef>
                <a:spcPts val="0"/>
              </a:spcBef>
              <a:buFont typeface="Courier New"/>
              <a:buChar char="o"/>
            </a:pPr>
            <a:r>
              <a:rPr lang="en">
                <a:solidFill>
                  <a:srgbClr val="FFFFFF"/>
                </a:solidFill>
              </a:rPr>
              <a:t>As of Oct 28, 2010- 30 states had signed AND ratified</a:t>
            </a:r>
          </a:p>
          <a:p>
            <a:pPr indent="-228600" lvl="2" marL="1371600" rtl="0">
              <a:spcBef>
                <a:spcPts val="0"/>
              </a:spcBef>
              <a:buFont typeface="Wingdings"/>
              <a:buChar char="§"/>
            </a:pPr>
            <a:r>
              <a:rPr lang="en">
                <a:solidFill>
                  <a:srgbClr val="FFFFFF"/>
                </a:solidFill>
              </a:rPr>
              <a:t>USA, </a:t>
            </a:r>
          </a:p>
          <a:p>
            <a:pPr indent="-228600" lvl="1" marL="914400" rtl="0">
              <a:spcBef>
                <a:spcPts val="0"/>
              </a:spcBef>
              <a:buFont typeface="Courier New"/>
              <a:buChar char="o"/>
            </a:pPr>
            <a:r>
              <a:rPr lang="en">
                <a:solidFill>
                  <a:srgbClr val="FFFFFF"/>
                </a:solidFill>
              </a:rPr>
              <a:t>16 states had signed signed but NOT ratified</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1" name="Shape 471"/>
        <p:cNvGrpSpPr/>
        <p:nvPr/>
      </p:nvGrpSpPr>
      <p:grpSpPr>
        <a:xfrm>
          <a:off x="0" y="0"/>
          <a:ext cx="0" cy="0"/>
          <a:chOff x="0" y="0"/>
          <a:chExt cx="0" cy="0"/>
        </a:xfrm>
      </p:grpSpPr>
      <p:sp>
        <p:nvSpPr>
          <p:cNvPr id="472" name="Shape 47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a:solidFill>
                  <a:srgbClr val="ECE47C"/>
                </a:solidFill>
                <a:latin typeface="Trebuchet MS"/>
                <a:ea typeface="Trebuchet MS"/>
                <a:cs typeface="Trebuchet MS"/>
                <a:sym typeface="Trebuchet MS"/>
              </a:rPr>
              <a:t>US Govt Internet Responsibility</a:t>
            </a:r>
          </a:p>
        </p:txBody>
      </p:sp>
      <p:sp>
        <p:nvSpPr>
          <p:cNvPr id="473" name="Shape 473"/>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3"/>
                </a:solidFill>
              </a:rPr>
              <a:t>DoD is responsible for .mil</a:t>
            </a:r>
          </a:p>
          <a:p>
            <a:pPr indent="-228600" lvl="1" marL="914400" rtl="0">
              <a:spcBef>
                <a:spcPts val="0"/>
              </a:spcBef>
              <a:buFont typeface="Courier New"/>
              <a:buChar char="o"/>
            </a:pPr>
            <a:r>
              <a:rPr lang="en">
                <a:solidFill>
                  <a:srgbClr val="FFFFFF"/>
                </a:solidFill>
              </a:rPr>
              <a:t>NSA / CYBERCOM</a:t>
            </a:r>
          </a:p>
          <a:p>
            <a:pPr indent="-228600" lvl="0" marL="457200" rtl="0">
              <a:spcBef>
                <a:spcPts val="0"/>
              </a:spcBef>
              <a:buFont typeface="Arial"/>
              <a:buChar char="●"/>
            </a:pPr>
            <a:r>
              <a:rPr lang="en">
                <a:solidFill>
                  <a:schemeClr val="accent1"/>
                </a:solidFill>
              </a:rPr>
              <a:t>DHS is responsible for .gov</a:t>
            </a:r>
          </a:p>
          <a:p>
            <a:pPr indent="-228600" lvl="1" marL="914400" rtl="0">
              <a:spcBef>
                <a:spcPts val="0"/>
              </a:spcBef>
              <a:buFont typeface="Courier New"/>
              <a:buChar char="o"/>
            </a:pPr>
            <a:r>
              <a:rPr lang="en">
                <a:solidFill>
                  <a:srgbClr val="FFFFFF"/>
                </a:solidFill>
              </a:rPr>
              <a:t>DoD &amp; DHS expected to cooperate</a:t>
            </a:r>
          </a:p>
          <a:p>
            <a:pPr indent="-228600" lvl="2" marL="1371600" rtl="0">
              <a:spcBef>
                <a:spcPts val="0"/>
              </a:spcBef>
              <a:buFont typeface="Wingdings"/>
              <a:buChar char="§"/>
            </a:pPr>
            <a:r>
              <a:rPr lang="en">
                <a:solidFill>
                  <a:srgbClr val="FFFFFF"/>
                </a:solidFill>
              </a:rPr>
              <a:t>a formidable task</a:t>
            </a:r>
          </a:p>
          <a:p>
            <a:pPr indent="-228600" lvl="0" marL="457200" rtl="0">
              <a:spcBef>
                <a:spcPts val="0"/>
              </a:spcBef>
              <a:buFont typeface="Arial"/>
              <a:buChar char="●"/>
            </a:pPr>
            <a:r>
              <a:rPr lang="en">
                <a:solidFill>
                  <a:schemeClr val="accent5"/>
                </a:solidFill>
              </a:rPr>
              <a:t>But who for .com? the 85-90%???</a:t>
            </a:r>
          </a:p>
          <a:p>
            <a:pPr indent="-228600" lvl="1" marL="914400" rtl="0">
              <a:spcBef>
                <a:spcPts val="0"/>
              </a:spcBef>
              <a:buFont typeface="Courier New"/>
              <a:buChar char="o"/>
            </a:pPr>
            <a:r>
              <a:rPr lang="en">
                <a:solidFill>
                  <a:srgbClr val="FFFFFF"/>
                </a:solidFill>
              </a:rPr>
              <a:t>Is the private sector expected to cooperate with DHS / NSA?</a:t>
            </a:r>
          </a:p>
          <a:p>
            <a:pPr indent="-228600" lvl="2" marL="1371600" rtl="0">
              <a:spcBef>
                <a:spcPts val="0"/>
              </a:spcBef>
              <a:buFont typeface="Wingdings"/>
              <a:buChar char="§"/>
            </a:pPr>
            <a:r>
              <a:rPr lang="en">
                <a:solidFill>
                  <a:srgbClr val="FFFFFF"/>
                </a:solidFill>
              </a:rPr>
              <a:t>Trust issues?</a:t>
            </a:r>
          </a:p>
          <a:p>
            <a:pPr indent="-228600" lvl="2" marL="1371600" rtl="0">
              <a:spcBef>
                <a:spcPts val="0"/>
              </a:spcBef>
              <a:buFont typeface="Wingdings"/>
              <a:buChar char="§"/>
            </a:pPr>
            <a:r>
              <a:rPr lang="en">
                <a:solidFill>
                  <a:srgbClr val="FFFFFF"/>
                </a:solidFill>
              </a:rPr>
              <a:t>What if compromised priv sector systems are used to attack .mil or .gov?</a:t>
            </a:r>
          </a:p>
          <a:p>
            <a:pPr indent="-228600" lvl="2" marL="1371600" rtl="0">
              <a:spcBef>
                <a:spcPts val="0"/>
              </a:spcBef>
              <a:buFont typeface="Wingdings"/>
              <a:buChar char="§"/>
            </a:pPr>
            <a:r>
              <a:rPr lang="en">
                <a:solidFill>
                  <a:srgbClr val="FFFFFF"/>
                </a:solidFill>
              </a:rPr>
              <a:t>Google *allegedly* went to the NSA for help after being attacked by China</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77" name="Shape 477"/>
        <p:cNvGrpSpPr/>
        <p:nvPr/>
      </p:nvGrpSpPr>
      <p:grpSpPr>
        <a:xfrm>
          <a:off x="0" y="0"/>
          <a:ext cx="0" cy="0"/>
          <a:chOff x="0" y="0"/>
          <a:chExt cx="0" cy="0"/>
        </a:xfrm>
      </p:grpSpPr>
      <p:sp>
        <p:nvSpPr>
          <p:cNvPr id="478" name="Shape 478"/>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Private Sector &amp; Government</a:t>
            </a:r>
          </a:p>
        </p:txBody>
      </p:sp>
      <p:sp>
        <p:nvSpPr>
          <p:cNvPr id="479" name="Shape 479"/>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Cooperation is hindered by corporations unwillingness to share with competitors or govt:</a:t>
            </a:r>
          </a:p>
          <a:p>
            <a:pPr indent="-228600" lvl="1" marL="914400" rtl="0">
              <a:spcBef>
                <a:spcPts val="0"/>
              </a:spcBef>
              <a:buFont typeface="Courier New"/>
              <a:buChar char="o"/>
            </a:pPr>
            <a:r>
              <a:rPr lang="en">
                <a:solidFill>
                  <a:srgbClr val="FFFFFF"/>
                </a:solidFill>
              </a:rPr>
              <a:t>proprietary information (about their systems, tech, etc..)</a:t>
            </a:r>
          </a:p>
          <a:p>
            <a:pPr indent="-228600" lvl="0" marL="457200" rtl="0">
              <a:spcBef>
                <a:spcPts val="0"/>
              </a:spcBef>
              <a:buFont typeface="Arial"/>
              <a:buChar char="●"/>
            </a:pPr>
            <a:r>
              <a:rPr lang="en">
                <a:solidFill>
                  <a:schemeClr val="accent4"/>
                </a:solidFill>
              </a:rPr>
              <a:t>Government is unable to disclose:</a:t>
            </a:r>
          </a:p>
          <a:p>
            <a:pPr indent="-228600" lvl="1" marL="914400" rtl="0">
              <a:spcBef>
                <a:spcPts val="0"/>
              </a:spcBef>
              <a:buFont typeface="Courier New"/>
              <a:buChar char="o"/>
            </a:pPr>
            <a:r>
              <a:rPr lang="en">
                <a:solidFill>
                  <a:srgbClr val="FFFFFF"/>
                </a:solidFill>
              </a:rPr>
              <a:t>classified data</a:t>
            </a:r>
          </a:p>
          <a:p>
            <a:pPr indent="-228600" lvl="1" marL="914400" rtl="0">
              <a:spcBef>
                <a:spcPts val="0"/>
              </a:spcBef>
              <a:buFont typeface="Courier New"/>
              <a:buChar char="o"/>
            </a:pPr>
            <a:r>
              <a:rPr lang="en">
                <a:solidFill>
                  <a:srgbClr val="FFFFFF"/>
                </a:solidFill>
              </a:rPr>
              <a:t>sensitive data</a:t>
            </a:r>
          </a:p>
          <a:p>
            <a:pPr indent="-228600" lvl="0" marL="457200" rtl="0">
              <a:spcBef>
                <a:spcPts val="0"/>
              </a:spcBef>
              <a:buFont typeface="Arial"/>
              <a:buChar char="●"/>
            </a:pPr>
            <a:r>
              <a:rPr lang="en">
                <a:solidFill>
                  <a:srgbClr val="FFFFFF"/>
                </a:solidFill>
              </a:rPr>
              <a:t>Then the </a:t>
            </a:r>
            <a:r>
              <a:rPr lang="en">
                <a:solidFill>
                  <a:schemeClr val="accent5"/>
                </a:solidFill>
              </a:rPr>
              <a:t>inherent trust issues.</a:t>
            </a:r>
          </a:p>
          <a:p>
            <a:pPr indent="-228600" lvl="0" marL="457200" rtl="0">
              <a:spcBef>
                <a:spcPts val="0"/>
              </a:spcBef>
              <a:buFont typeface="Arial"/>
              <a:buChar char="●"/>
            </a:pPr>
            <a:r>
              <a:rPr lang="en">
                <a:solidFill>
                  <a:schemeClr val="accent4"/>
                </a:solidFill>
              </a:rPr>
              <a:t>Some companies fear backlash from customers for cooperating with the NSA/DHS/etc...</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Shape 6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p>
        </p:txBody>
      </p:sp>
      <p:sp>
        <p:nvSpPr>
          <p:cNvPr id="67" name="Shape 67"/>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chemeClr val="accent4"/>
                </a:solidFill>
              </a:rPr>
              <a:t>The Trans-Siberian Soviet Pipeline Sabotage, 1982</a:t>
            </a:r>
          </a:p>
          <a:p>
            <a:pPr indent="-228600" lvl="0" marL="457200" rtl="0">
              <a:spcBef>
                <a:spcPts val="0"/>
              </a:spcBef>
              <a:buFont typeface="Arial"/>
              <a:buChar char="●"/>
            </a:pPr>
            <a:r>
              <a:rPr lang="en">
                <a:solidFill>
                  <a:srgbClr val="FFFFFF"/>
                </a:solidFill>
              </a:rPr>
              <a:t>The pipeline used SCADA plans stolen from a Canadian firm by the KGB</a:t>
            </a:r>
          </a:p>
          <a:p>
            <a:pPr indent="-228600" lvl="1" marL="914400" rtl="0">
              <a:spcBef>
                <a:spcPts val="0"/>
              </a:spcBef>
              <a:buFont typeface="Courier New"/>
              <a:buChar char="o"/>
            </a:pPr>
            <a:r>
              <a:rPr lang="en">
                <a:solidFill>
                  <a:srgbClr val="FFFFFF"/>
                </a:solidFill>
              </a:rPr>
              <a:t>See </a:t>
            </a:r>
            <a:r>
              <a:rPr lang="en" u="sng">
                <a:solidFill>
                  <a:schemeClr val="hlink"/>
                </a:solidFill>
                <a:hlinkClick r:id="rId4"/>
              </a:rPr>
              <a:t>KGB operation "Line X"</a:t>
            </a:r>
            <a:r>
              <a:rPr lang="en">
                <a:solidFill>
                  <a:srgbClr val="FFFFFF"/>
                </a:solidFill>
              </a:rPr>
              <a:t> </a:t>
            </a:r>
          </a:p>
          <a:p>
            <a:pPr indent="-228600" lvl="0" marL="457200" rtl="0">
              <a:spcBef>
                <a:spcPts val="0"/>
              </a:spcBef>
              <a:buFont typeface="Arial"/>
              <a:buChar char="●"/>
            </a:pPr>
            <a:r>
              <a:rPr lang="en">
                <a:solidFill>
                  <a:srgbClr val="FFFFFF"/>
                </a:solidFill>
              </a:rPr>
              <a:t>CIA was tipped off before the theft</a:t>
            </a:r>
          </a:p>
          <a:p>
            <a:pPr indent="-228600" lvl="0" marL="457200" rtl="0">
              <a:spcBef>
                <a:spcPts val="0"/>
              </a:spcBef>
              <a:buFont typeface="Arial"/>
              <a:buChar char="●"/>
            </a:pPr>
            <a:r>
              <a:rPr lang="en">
                <a:solidFill>
                  <a:srgbClr val="FFFFFF"/>
                </a:solidFill>
              </a:rPr>
              <a:t>CIA had the company insert a logic bomb into their software for sabotage.</a:t>
            </a:r>
          </a:p>
          <a:p>
            <a:pPr indent="-228600" lvl="1" marL="914400" rtl="0">
              <a:spcBef>
                <a:spcPts val="0"/>
              </a:spcBef>
              <a:buFont typeface="Courier New"/>
              <a:buChar char="o"/>
            </a:pPr>
            <a:r>
              <a:rPr lang="en">
                <a:solidFill>
                  <a:srgbClr val="FF0000"/>
                </a:solidFill>
              </a:rPr>
              <a:t>Resulting explosion was 1/3 the size of Hiroshima, showed up on NORAD's nuclear missile launch warning systems!</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83" name="Shape 483"/>
        <p:cNvGrpSpPr/>
        <p:nvPr/>
      </p:nvGrpSpPr>
      <p:grpSpPr>
        <a:xfrm>
          <a:off x="0" y="0"/>
          <a:ext cx="0" cy="0"/>
          <a:chOff x="0" y="0"/>
          <a:chExt cx="0" cy="0"/>
        </a:xfrm>
      </p:grpSpPr>
      <p:sp>
        <p:nvSpPr>
          <p:cNvPr id="484" name="Shape 484"/>
          <p:cNvSpPr txBox="1"/>
          <p:nvPr>
            <p:ph type="title"/>
          </p:nvPr>
        </p:nvSpPr>
        <p:spPr>
          <a:xfrm>
            <a:off x="457200" y="5794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Related US Legislature</a:t>
            </a:r>
            <a:br>
              <a:rPr lang="en" sz="4800">
                <a:solidFill>
                  <a:srgbClr val="ECE47C"/>
                </a:solidFill>
                <a:latin typeface="Trebuchet MS"/>
                <a:ea typeface="Trebuchet MS"/>
                <a:cs typeface="Trebuchet MS"/>
                <a:sym typeface="Trebuchet MS"/>
              </a:rPr>
            </a:br>
            <a:r>
              <a:rPr lang="en" sz="4800" u="sng">
                <a:solidFill>
                  <a:srgbClr val="ECE47C"/>
                </a:solidFill>
                <a:latin typeface="Trebuchet MS"/>
                <a:ea typeface="Trebuchet MS"/>
                <a:cs typeface="Trebuchet MS"/>
                <a:sym typeface="Trebuchet MS"/>
              </a:rPr>
              <a:t>A history of failure</a:t>
            </a:r>
          </a:p>
        </p:txBody>
      </p:sp>
      <p:sp>
        <p:nvSpPr>
          <p:cNvPr id="485" name="Shape 485"/>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1980's  Several laws were proposed to weaponize cryptography</a:t>
            </a:r>
          </a:p>
          <a:p>
            <a:pPr indent="-228600" lvl="1" marL="914400" rtl="0">
              <a:spcBef>
                <a:spcPts val="0"/>
              </a:spcBef>
              <a:buFont typeface="Courier New"/>
              <a:buChar char="o"/>
            </a:pPr>
            <a:r>
              <a:rPr lang="en">
                <a:solidFill>
                  <a:srgbClr val="FFFFFF"/>
                </a:solidFill>
              </a:rPr>
              <a:t>to perhaps make even the use of it result in classified material</a:t>
            </a:r>
          </a:p>
          <a:p>
            <a:pPr indent="-228600" lvl="2" marL="1371600" rtl="0">
              <a:spcBef>
                <a:spcPts val="0"/>
              </a:spcBef>
              <a:buFont typeface="Wingdings"/>
              <a:buChar char="§"/>
            </a:pPr>
            <a:r>
              <a:rPr lang="en">
                <a:solidFill>
                  <a:srgbClr val="FFFFFF"/>
                </a:solidFill>
              </a:rPr>
              <a:t>Any function that renders encrypted data, makes that data classified</a:t>
            </a:r>
          </a:p>
          <a:p>
            <a:pPr indent="-228600" lvl="3" marL="1828800" rtl="0">
              <a:spcBef>
                <a:spcPts val="0"/>
              </a:spcBef>
              <a:buFont typeface="Arial"/>
              <a:buChar char="●"/>
            </a:pPr>
            <a:r>
              <a:rPr lang="en">
                <a:solidFill>
                  <a:srgbClr val="FFFFFF"/>
                </a:solidFill>
              </a:rPr>
              <a:t>madness!</a:t>
            </a:r>
          </a:p>
          <a:p>
            <a:pPr indent="-228600" lvl="1" marL="914400" rtl="0">
              <a:spcBef>
                <a:spcPts val="0"/>
              </a:spcBef>
              <a:buFont typeface="Courier New"/>
              <a:buChar char="o"/>
            </a:pPr>
            <a:r>
              <a:rPr lang="en">
                <a:solidFill>
                  <a:srgbClr val="FFFFFF"/>
                </a:solidFill>
              </a:rPr>
              <a:t>Luckily this did not pass</a:t>
            </a:r>
          </a:p>
          <a:p>
            <a:pPr indent="-228600" lvl="0" marL="457200" rtl="0">
              <a:spcBef>
                <a:spcPts val="0"/>
              </a:spcBef>
              <a:buFont typeface="Arial"/>
              <a:buChar char="●"/>
            </a:pPr>
            <a:r>
              <a:rPr lang="en">
                <a:solidFill>
                  <a:srgbClr val="FF9900"/>
                </a:solidFill>
              </a:rPr>
              <a:t>Still cryptography is affected by import/export laws in all nations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89" name="Shape 489"/>
        <p:cNvGrpSpPr/>
        <p:nvPr/>
      </p:nvGrpSpPr>
      <p:grpSpPr>
        <a:xfrm>
          <a:off x="0" y="0"/>
          <a:ext cx="0" cy="0"/>
          <a:chOff x="0" y="0"/>
          <a:chExt cx="0" cy="0"/>
        </a:xfrm>
      </p:grpSpPr>
      <p:sp>
        <p:nvSpPr>
          <p:cNvPr id="490" name="Shape 490"/>
          <p:cNvSpPr txBox="1"/>
          <p:nvPr>
            <p:ph type="title"/>
          </p:nvPr>
        </p:nvSpPr>
        <p:spPr>
          <a:xfrm>
            <a:off x="457200" y="5794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Related US Legislature</a:t>
            </a:r>
            <a:br>
              <a:rPr lang="en" sz="4800">
                <a:solidFill>
                  <a:srgbClr val="ECE47C"/>
                </a:solidFill>
                <a:latin typeface="Trebuchet MS"/>
                <a:ea typeface="Trebuchet MS"/>
                <a:cs typeface="Trebuchet MS"/>
                <a:sym typeface="Trebuchet MS"/>
              </a:rPr>
            </a:br>
            <a:r>
              <a:rPr lang="en" sz="4800" u="sng">
                <a:solidFill>
                  <a:srgbClr val="ECE47C"/>
                </a:solidFill>
                <a:latin typeface="Trebuchet MS"/>
                <a:ea typeface="Trebuchet MS"/>
                <a:cs typeface="Trebuchet MS"/>
                <a:sym typeface="Trebuchet MS"/>
              </a:rPr>
              <a:t>A history of failure</a:t>
            </a:r>
          </a:p>
        </p:txBody>
      </p:sp>
      <p:sp>
        <p:nvSpPr>
          <p:cNvPr id="491" name="Shape 491"/>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rgbClr val="FF9900"/>
                </a:solidFill>
              </a:rPr>
              <a:t>2011 Stop Online Piracy Act (aka SOPA, "E-PARASITE Act") &amp; Protect IP Act (PIPA)</a:t>
            </a:r>
          </a:p>
          <a:p>
            <a:pPr indent="-228600" lvl="1" marL="914400" rtl="0">
              <a:spcBef>
                <a:spcPts val="0"/>
              </a:spcBef>
              <a:buFont typeface="Courier New"/>
              <a:buChar char="o"/>
            </a:pPr>
            <a:r>
              <a:rPr lang="en">
                <a:solidFill>
                  <a:srgbClr val="FFFFFF"/>
                </a:solidFill>
              </a:rPr>
              <a:t>Draconian approach to regulate the DNS system to black-list unapproved websites</a:t>
            </a:r>
          </a:p>
          <a:p>
            <a:pPr indent="-228600" lvl="2" marL="1371600" rtl="0">
              <a:spcBef>
                <a:spcPts val="0"/>
              </a:spcBef>
              <a:buFont typeface="Wingdings"/>
              <a:buChar char="§"/>
            </a:pPr>
            <a:r>
              <a:rPr lang="en">
                <a:solidFill>
                  <a:srgbClr val="FFFFFF"/>
                </a:solidFill>
              </a:rPr>
              <a:t>for the purpose of stopping piracy</a:t>
            </a:r>
          </a:p>
          <a:p>
            <a:pPr indent="-228600" lvl="3" marL="1828800" rtl="0">
              <a:spcBef>
                <a:spcPts val="0"/>
              </a:spcBef>
              <a:buFont typeface="Arial"/>
              <a:buChar char="●"/>
            </a:pPr>
            <a:r>
              <a:rPr lang="en">
                <a:solidFill>
                  <a:srgbClr val="FFFFFF"/>
                </a:solidFill>
              </a:rPr>
              <a:t>piracy poorly defined, and manipulatable</a:t>
            </a:r>
          </a:p>
          <a:p>
            <a:pPr indent="-228600" lvl="3" marL="1828800" rtl="0">
              <a:spcBef>
                <a:spcPts val="0"/>
              </a:spcBef>
              <a:buFont typeface="Arial"/>
              <a:buChar char="●"/>
            </a:pPr>
            <a:r>
              <a:rPr lang="en">
                <a:solidFill>
                  <a:srgbClr val="FFFFFF"/>
                </a:solidFill>
              </a:rPr>
              <a:t>Would have allowed for political and corporate censorship of the internet</a:t>
            </a:r>
          </a:p>
          <a:p>
            <a:pPr indent="-228600" lvl="3" marL="1828800" rtl="0">
              <a:spcBef>
                <a:spcPts val="0"/>
              </a:spcBef>
              <a:buFont typeface="Arial"/>
              <a:buChar char="●"/>
            </a:pPr>
            <a:r>
              <a:rPr lang="en">
                <a:solidFill>
                  <a:srgbClr val="FFFFFF"/>
                </a:solidFill>
              </a:rPr>
              <a:t>madness!</a:t>
            </a:r>
          </a:p>
          <a:p>
            <a:pPr indent="-228600" lvl="1" marL="914400" rtl="0">
              <a:spcBef>
                <a:spcPts val="0"/>
              </a:spcBef>
              <a:buFont typeface="Courier New"/>
              <a:buChar char="o"/>
            </a:pPr>
            <a:r>
              <a:rPr lang="en">
                <a:solidFill>
                  <a:srgbClr val="FFFFFF"/>
                </a:solidFill>
              </a:rPr>
              <a:t>Luckily this did not pass</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95" name="Shape 495"/>
        <p:cNvGrpSpPr/>
        <p:nvPr/>
      </p:nvGrpSpPr>
      <p:grpSpPr>
        <a:xfrm>
          <a:off x="0" y="0"/>
          <a:ext cx="0" cy="0"/>
          <a:chOff x="0" y="0"/>
          <a:chExt cx="0" cy="0"/>
        </a:xfrm>
      </p:grpSpPr>
      <p:sp>
        <p:nvSpPr>
          <p:cNvPr id="496" name="Shape 49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Related US Legislature</a:t>
            </a:r>
          </a:p>
        </p:txBody>
      </p:sp>
      <p:sp>
        <p:nvSpPr>
          <p:cNvPr id="497" name="Shape 497"/>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"Kill Switch Bill" aka "Protecting Cyberspace as a National Asset Act of 2010"</a:t>
            </a:r>
          </a:p>
          <a:p>
            <a:pPr indent="-228600" lvl="1" marL="914400" rtl="0">
              <a:spcBef>
                <a:spcPts val="0"/>
              </a:spcBef>
              <a:buFont typeface="Courier New"/>
              <a:buChar char="o"/>
            </a:pPr>
            <a:r>
              <a:rPr lang="en">
                <a:solidFill>
                  <a:srgbClr val="FFFFFF"/>
                </a:solidFill>
              </a:rPr>
              <a:t>Sen Lieberman (I), Collins (R), and Carper (D)</a:t>
            </a:r>
          </a:p>
          <a:p>
            <a:pPr indent="-228600" lvl="1" marL="914400" rtl="0">
              <a:spcBef>
                <a:spcPts val="0"/>
              </a:spcBef>
              <a:buFont typeface="Courier New"/>
              <a:buChar char="o"/>
            </a:pPr>
            <a:r>
              <a:rPr lang="en">
                <a:solidFill>
                  <a:srgbClr val="FFFFFF"/>
                </a:solidFill>
              </a:rPr>
              <a:t>Executive branch could shut down parts of the internet</a:t>
            </a:r>
          </a:p>
          <a:p>
            <a:pPr indent="-228600" lvl="1" marL="914400" rtl="0">
              <a:spcBef>
                <a:spcPts val="0"/>
              </a:spcBef>
              <a:buFont typeface="Courier New"/>
              <a:buChar char="o"/>
            </a:pPr>
            <a:r>
              <a:rPr lang="en">
                <a:solidFill>
                  <a:srgbClr val="FFFFFF"/>
                </a:solidFill>
              </a:rPr>
              <a:t>Not signed into law (yet)</a:t>
            </a:r>
          </a:p>
          <a:p>
            <a:pPr lvl="0" rtl="0">
              <a:spcBef>
                <a:spcPts val="0"/>
              </a:spcBef>
              <a:buNone/>
            </a:pPr>
            <a:r>
              <a:t/>
            </a:r>
            <a:endParaRPr>
              <a:solidFill>
                <a:srgbClr val="FFFFFF"/>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01" name="Shape 501"/>
        <p:cNvGrpSpPr/>
        <p:nvPr/>
      </p:nvGrpSpPr>
      <p:grpSpPr>
        <a:xfrm>
          <a:off x="0" y="0"/>
          <a:ext cx="0" cy="0"/>
          <a:chOff x="0" y="0"/>
          <a:chExt cx="0" cy="0"/>
        </a:xfrm>
      </p:grpSpPr>
      <p:sp>
        <p:nvSpPr>
          <p:cNvPr id="502" name="Shape 50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Related US Legislature</a:t>
            </a:r>
          </a:p>
        </p:txBody>
      </p:sp>
      <p:sp>
        <p:nvSpPr>
          <p:cNvPr id="503" name="Shape 503"/>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The Cybersecurity Act of 2012</a:t>
            </a:r>
          </a:p>
          <a:p>
            <a:pPr indent="-228600" lvl="1" marL="914400" rtl="0">
              <a:spcBef>
                <a:spcPts val="0"/>
              </a:spcBef>
              <a:buFont typeface="Courier New"/>
              <a:buChar char="o"/>
            </a:pPr>
            <a:r>
              <a:rPr lang="en"/>
              <a:t>set cybersecurity standards for critical infrastructure operators and would have encouraged companies and the government to share information about cyber threats.</a:t>
            </a:r>
          </a:p>
          <a:p>
            <a:pPr indent="-228600" lvl="2" marL="1371600" rtl="0">
              <a:spcBef>
                <a:spcPts val="0"/>
              </a:spcBef>
              <a:buFont typeface="Wingdings"/>
              <a:buChar char="§"/>
            </a:pPr>
            <a:r>
              <a:rPr lang="en"/>
              <a:t>to</a:t>
            </a:r>
            <a:r>
              <a:rPr lang="en">
                <a:solidFill>
                  <a:schemeClr val="accent4"/>
                </a:solidFill>
              </a:rPr>
              <a:t> raise situational awareness </a:t>
            </a:r>
            <a:r>
              <a:rPr lang="en"/>
              <a:t>for critical infrastructure</a:t>
            </a:r>
          </a:p>
          <a:p>
            <a:pPr indent="-228600" lvl="3" marL="1828800" rtl="0">
              <a:spcBef>
                <a:spcPts val="0"/>
              </a:spcBef>
              <a:buFont typeface="Arial"/>
              <a:buChar char="●"/>
            </a:pPr>
            <a:r>
              <a:rPr lang="en"/>
              <a:t>water, power, sanitization, traffic, etc...</a:t>
            </a:r>
          </a:p>
          <a:p>
            <a:pPr indent="-228600" lvl="2" marL="1371600" rtl="0">
              <a:spcBef>
                <a:spcPts val="0"/>
              </a:spcBef>
              <a:buFont typeface="Wingdings"/>
              <a:buChar char="§"/>
            </a:pPr>
            <a:r>
              <a:rPr lang="en">
                <a:solidFill>
                  <a:schemeClr val="accent4"/>
                </a:solidFill>
              </a:rPr>
              <a:t>Opposing groups cited privacy concerns</a:t>
            </a:r>
          </a:p>
          <a:p>
            <a:pPr indent="-228600" lvl="3" marL="1828800" rtl="0">
              <a:spcBef>
                <a:spcPts val="0"/>
              </a:spcBef>
              <a:buFont typeface="Arial"/>
              <a:buChar char="●"/>
            </a:pPr>
            <a:r>
              <a:rPr lang="en"/>
              <a:t>Similar to CISPA....</a:t>
            </a:r>
          </a:p>
          <a:p>
            <a:pPr indent="-228600" lvl="3" marL="1828800" rtl="0">
              <a:spcBef>
                <a:spcPts val="0"/>
              </a:spcBef>
              <a:buFont typeface="Arial"/>
              <a:buChar char="●"/>
            </a:pPr>
            <a:r>
              <a:rPr lang="en"/>
              <a:t>but bill prohibits sharing citizen data with military and intelligence community groups (NSA)</a:t>
            </a:r>
          </a:p>
          <a:p>
            <a:pPr indent="-228600" lvl="1" marL="914400" rtl="0">
              <a:spcBef>
                <a:spcPts val="0"/>
              </a:spcBef>
              <a:buFont typeface="Courier New"/>
              <a:buChar char="o"/>
            </a:pPr>
            <a:r>
              <a:rPr lang="en"/>
              <a:t>Did not pass</a:t>
            </a:r>
          </a:p>
          <a:p>
            <a:pPr lvl="0" rtl="0">
              <a:spcBef>
                <a:spcPts val="0"/>
              </a:spcBef>
              <a:buNone/>
            </a:pPr>
            <a:r>
              <a:t/>
            </a:r>
            <a:endParaRPr>
              <a:solidFill>
                <a:srgbClr val="FFFFF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07" name="Shape 507"/>
        <p:cNvGrpSpPr/>
        <p:nvPr/>
      </p:nvGrpSpPr>
      <p:grpSpPr>
        <a:xfrm>
          <a:off x="0" y="0"/>
          <a:ext cx="0" cy="0"/>
          <a:chOff x="0" y="0"/>
          <a:chExt cx="0" cy="0"/>
        </a:xfrm>
      </p:grpSpPr>
      <p:sp>
        <p:nvSpPr>
          <p:cNvPr id="508" name="Shape 508"/>
          <p:cNvSpPr txBox="1"/>
          <p:nvPr>
            <p:ph type="title"/>
          </p:nvPr>
        </p:nvSpPr>
        <p:spPr>
          <a:xfrm>
            <a:off x="457200" y="3508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Related US Legislature</a:t>
            </a:r>
          </a:p>
        </p:txBody>
      </p:sp>
      <p:sp>
        <p:nvSpPr>
          <p:cNvPr id="509" name="Shape 509"/>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6"/>
                </a:solidFill>
              </a:rPr>
              <a:t>CISPA </a:t>
            </a:r>
            <a:r>
              <a:rPr lang="en">
                <a:solidFill>
                  <a:schemeClr val="accent4"/>
                </a:solidFill>
              </a:rPr>
              <a:t>- Cyber Intelligence Sharing and Protection Act - 2011-</a:t>
            </a:r>
            <a:r>
              <a:rPr lang="en">
                <a:solidFill>
                  <a:schemeClr val="accent5"/>
                </a:solidFill>
              </a:rPr>
              <a:t>2013</a:t>
            </a:r>
          </a:p>
          <a:p>
            <a:pPr indent="-228600" lvl="1" marL="914400" rtl="0">
              <a:spcBef>
                <a:spcPts val="0"/>
              </a:spcBef>
              <a:buFont typeface="Courier New"/>
              <a:buChar char="o"/>
            </a:pPr>
            <a:r>
              <a:rPr lang="en"/>
              <a:t>"To provide for the sharing of certain cyber threat intelligence and cyber threat information between the intelligence community and cybersecurity entities, and for other purposes."</a:t>
            </a:r>
          </a:p>
          <a:p>
            <a:pPr indent="-228600" lvl="2" marL="1371600" rtl="0">
              <a:spcBef>
                <a:spcPts val="0"/>
              </a:spcBef>
              <a:buFont typeface="Wingdings"/>
              <a:buChar char="§"/>
            </a:pPr>
            <a:r>
              <a:rPr lang="en"/>
              <a:t>"</a:t>
            </a:r>
            <a:r>
              <a:rPr lang="en">
                <a:solidFill>
                  <a:schemeClr val="lt2"/>
                </a:solidFill>
              </a:rPr>
              <a:t>carves a loophole in all known privacy laws and grants legal immunity for companies to share your private information</a:t>
            </a:r>
            <a:r>
              <a:rPr lang="en"/>
              <a:t>" - The EFF https://www.eff.org/cybersecurity-bill-faq</a:t>
            </a:r>
          </a:p>
          <a:p>
            <a:pPr indent="-228600" lvl="2" marL="1371600" rtl="0">
              <a:spcBef>
                <a:spcPts val="0"/>
              </a:spcBef>
              <a:buFont typeface="Wingdings"/>
              <a:buChar char="§"/>
            </a:pPr>
            <a:r>
              <a:rPr lang="en"/>
              <a:t>passed the house in April 2012</a:t>
            </a:r>
          </a:p>
          <a:p>
            <a:pPr indent="-228600" lvl="3" marL="1828800" rtl="0">
              <a:spcBef>
                <a:spcPts val="0"/>
              </a:spcBef>
              <a:buFont typeface="Arial"/>
              <a:buChar char="●"/>
            </a:pPr>
            <a:r>
              <a:rPr lang="en"/>
              <a:t>Not passed in Senate</a:t>
            </a:r>
          </a:p>
          <a:p>
            <a:pPr indent="-228600" lvl="2" marL="1371600" rtl="0">
              <a:spcBef>
                <a:spcPts val="0"/>
              </a:spcBef>
              <a:buFont typeface="Wingdings"/>
              <a:buChar char="§"/>
            </a:pPr>
            <a:r>
              <a:rPr lang="en"/>
              <a:t>Reintroduced Feb 2013</a:t>
            </a:r>
          </a:p>
          <a:p>
            <a:pPr indent="-228600" lvl="3" marL="1828800" rtl="0">
              <a:spcBef>
                <a:spcPts val="0"/>
              </a:spcBef>
              <a:buFont typeface="Arial"/>
              <a:buChar char="●"/>
            </a:pPr>
            <a:r>
              <a:rPr lang="en"/>
              <a:t>Being considered </a:t>
            </a:r>
            <a:r>
              <a:rPr lang="en">
                <a:solidFill>
                  <a:schemeClr val="accent4"/>
                </a:solidFill>
              </a:rPr>
              <a:t>now</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13" name="Shape 513"/>
        <p:cNvGrpSpPr/>
        <p:nvPr/>
      </p:nvGrpSpPr>
      <p:grpSpPr>
        <a:xfrm>
          <a:off x="0" y="0"/>
          <a:ext cx="0" cy="0"/>
          <a:chOff x="0" y="0"/>
          <a:chExt cx="0" cy="0"/>
        </a:xfrm>
      </p:grpSpPr>
      <p:sp>
        <p:nvSpPr>
          <p:cNvPr id="514" name="Shape 514"/>
          <p:cNvSpPr txBox="1"/>
          <p:nvPr>
            <p:ph type="title"/>
          </p:nvPr>
        </p:nvSpPr>
        <p:spPr>
          <a:xfrm>
            <a:off x="457200" y="3508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Related US Legislature</a:t>
            </a:r>
          </a:p>
        </p:txBody>
      </p:sp>
      <p:sp>
        <p:nvSpPr>
          <p:cNvPr id="515" name="Shape 515"/>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6"/>
                </a:solidFill>
              </a:rPr>
              <a:t>CISPA </a:t>
            </a:r>
            <a:r>
              <a:rPr lang="en">
                <a:solidFill>
                  <a:schemeClr val="accent4"/>
                </a:solidFill>
              </a:rPr>
              <a:t>- Cyber Intelligence Sharing and Protection Act - 2011-</a:t>
            </a:r>
            <a:r>
              <a:rPr lang="en">
                <a:solidFill>
                  <a:schemeClr val="accent5"/>
                </a:solidFill>
              </a:rPr>
              <a:t>2013</a:t>
            </a:r>
          </a:p>
          <a:p>
            <a:pPr indent="-228600" lvl="1" marL="914400" rtl="0">
              <a:spcBef>
                <a:spcPts val="0"/>
              </a:spcBef>
              <a:buFont typeface="Courier New"/>
              <a:buChar char="o"/>
            </a:pPr>
            <a:r>
              <a:rPr lang="en"/>
              <a:t>Requires ISPs and websites to track a vast amount of info on their users, for the purposes of sharing with the govt</a:t>
            </a:r>
          </a:p>
          <a:p>
            <a:pPr indent="-228600" lvl="2" marL="1371600" rtl="0">
              <a:spcBef>
                <a:spcPts val="0"/>
              </a:spcBef>
              <a:buFont typeface="Wingdings"/>
              <a:buChar char="§"/>
            </a:pPr>
            <a:r>
              <a:rPr lang="en"/>
              <a:t>This costs ISPs money</a:t>
            </a:r>
          </a:p>
          <a:p>
            <a:pPr indent="-228600" lvl="3" marL="1828800" rtl="0">
              <a:spcBef>
                <a:spcPts val="0"/>
              </a:spcBef>
              <a:buFont typeface="Arial"/>
              <a:buChar char="●"/>
            </a:pPr>
            <a:r>
              <a:rPr lang="en"/>
              <a:t>Diskspace + time = $$$cost</a:t>
            </a:r>
          </a:p>
          <a:p>
            <a:pPr indent="-228600" lvl="3" marL="1828800" rtl="0">
              <a:spcBef>
                <a:spcPts val="0"/>
              </a:spcBef>
              <a:buFont typeface="Arial"/>
              <a:buChar char="●"/>
            </a:pPr>
            <a:r>
              <a:rPr lang="en"/>
              <a:t>Act allows resale of info to anyone</a:t>
            </a:r>
          </a:p>
          <a:p>
            <a:pPr indent="-228600" lvl="4" marL="2286000" rtl="0">
              <a:spcBef>
                <a:spcPts val="0"/>
              </a:spcBef>
              <a:buFont typeface="Courier New"/>
              <a:buChar char="o"/>
            </a:pPr>
            <a:r>
              <a:rPr lang="en"/>
              <a:t>as long as it can be termed "</a:t>
            </a:r>
            <a:r>
              <a:rPr lang="en">
                <a:solidFill>
                  <a:schemeClr val="accent5"/>
                </a:solidFill>
              </a:rPr>
              <a:t>for cybersecurity purposes</a:t>
            </a:r>
            <a:r>
              <a:rPr lang="en"/>
              <a:t>"</a:t>
            </a:r>
          </a:p>
          <a:p>
            <a:pPr indent="-228600" lvl="5" marL="2743200" rtl="0">
              <a:spcBef>
                <a:spcPts val="0"/>
              </a:spcBef>
              <a:buFont typeface="Wingdings"/>
              <a:buChar char="§"/>
            </a:pPr>
            <a:r>
              <a:rPr lang="en">
                <a:solidFill>
                  <a:schemeClr val="accent1"/>
                </a:solidFill>
              </a:rPr>
              <a:t>... But wait!     this viagra spam email has nothing to do with cybersecurity!</a:t>
            </a:r>
          </a:p>
          <a:p>
            <a:pPr indent="0" lvl="0" marL="0" rtl="0">
              <a:spcBef>
                <a:spcPts val="0"/>
              </a:spcBef>
              <a:buNone/>
            </a:pPr>
            <a:r>
              <a:t/>
            </a:r>
            <a:endParaRPr>
              <a:solidFill>
                <a:srgbClr val="FF99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19" name="Shape 519"/>
        <p:cNvGrpSpPr/>
        <p:nvPr/>
      </p:nvGrpSpPr>
      <p:grpSpPr>
        <a:xfrm>
          <a:off x="0" y="0"/>
          <a:ext cx="0" cy="0"/>
          <a:chOff x="0" y="0"/>
          <a:chExt cx="0" cy="0"/>
        </a:xfrm>
      </p:grpSpPr>
      <p:sp>
        <p:nvSpPr>
          <p:cNvPr id="520" name="Shape 520"/>
          <p:cNvSpPr txBox="1"/>
          <p:nvPr>
            <p:ph type="title"/>
          </p:nvPr>
        </p:nvSpPr>
        <p:spPr>
          <a:xfrm>
            <a:off x="457200" y="3508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Related US Legislature</a:t>
            </a:r>
          </a:p>
        </p:txBody>
      </p:sp>
      <p:sp>
        <p:nvSpPr>
          <p:cNvPr id="521" name="Shape 521"/>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6"/>
                </a:solidFill>
              </a:rPr>
              <a:t>CISPA </a:t>
            </a:r>
            <a:r>
              <a:rPr lang="en">
                <a:solidFill>
                  <a:schemeClr val="accent4"/>
                </a:solidFill>
              </a:rPr>
              <a:t>- Cyber Intelligence Sharing and Protection Act - 2011-</a:t>
            </a:r>
            <a:r>
              <a:rPr lang="en">
                <a:solidFill>
                  <a:schemeClr val="accent5"/>
                </a:solidFill>
              </a:rPr>
              <a:t>2013</a:t>
            </a:r>
          </a:p>
          <a:p>
            <a:pPr indent="-228600" lvl="1" marL="914400" rtl="0">
              <a:spcBef>
                <a:spcPts val="0"/>
              </a:spcBef>
              <a:buFont typeface="Courier New"/>
              <a:buChar char="o"/>
            </a:pPr>
            <a:r>
              <a:rPr lang="en">
                <a:solidFill>
                  <a:srgbClr val="FF9900"/>
                </a:solidFill>
              </a:rPr>
              <a:t>Circumvents</a:t>
            </a:r>
          </a:p>
          <a:p>
            <a:pPr indent="-228600" lvl="2" marL="1371600" rtl="0">
              <a:spcBef>
                <a:spcPts val="0"/>
              </a:spcBef>
              <a:buFont typeface="Wingdings"/>
              <a:buChar char="§"/>
            </a:pPr>
            <a:r>
              <a:rPr lang="en">
                <a:solidFill>
                  <a:srgbClr val="FF9900"/>
                </a:solidFill>
              </a:rPr>
              <a:t>the Cable Communications Policy Act, </a:t>
            </a:r>
          </a:p>
          <a:p>
            <a:pPr indent="-228600" lvl="2" marL="1371600" rtl="0">
              <a:spcBef>
                <a:spcPts val="0"/>
              </a:spcBef>
              <a:buFont typeface="Wingdings"/>
              <a:buChar char="§"/>
            </a:pPr>
            <a:r>
              <a:rPr lang="en">
                <a:solidFill>
                  <a:srgbClr val="FF9900"/>
                </a:solidFill>
              </a:rPr>
              <a:t>the Wiretap Act, </a:t>
            </a:r>
          </a:p>
          <a:p>
            <a:pPr indent="-228600" lvl="2" marL="1371600" rtl="0">
              <a:spcBef>
                <a:spcPts val="0"/>
              </a:spcBef>
              <a:buFont typeface="Wingdings"/>
              <a:buChar char="§"/>
            </a:pPr>
            <a:r>
              <a:rPr lang="en">
                <a:solidFill>
                  <a:srgbClr val="FF9900"/>
                </a:solidFill>
              </a:rPr>
              <a:t>the Video Privacy Protection Act, </a:t>
            </a:r>
          </a:p>
          <a:p>
            <a:pPr indent="-228600" lvl="2" marL="1371600" rtl="0">
              <a:spcBef>
                <a:spcPts val="0"/>
              </a:spcBef>
              <a:buFont typeface="Wingdings"/>
              <a:buChar char="§"/>
            </a:pPr>
            <a:r>
              <a:rPr lang="en">
                <a:solidFill>
                  <a:srgbClr val="FF9900"/>
                </a:solidFill>
              </a:rPr>
              <a:t>and the Electronic Communications Privacy Act</a:t>
            </a:r>
          </a:p>
          <a:p>
            <a:pPr indent="-228600" lvl="3" marL="1828800" rtl="0">
              <a:spcBef>
                <a:spcPts val="0"/>
              </a:spcBef>
              <a:buFont typeface="Arial"/>
              <a:buChar char="●"/>
            </a:pPr>
            <a:r>
              <a:rPr lang="en"/>
              <a:t>these laws expressly allow lawsuits against companies that go too far in divulging your private information</a:t>
            </a:r>
          </a:p>
          <a:p>
            <a:pPr indent="-228600" lvl="1" marL="914400" rtl="0">
              <a:spcBef>
                <a:spcPts val="0"/>
              </a:spcBef>
              <a:buFont typeface="Courier New"/>
              <a:buChar char="o"/>
            </a:pPr>
            <a:r>
              <a:rPr lang="en">
                <a:solidFill>
                  <a:srgbClr val="FF0000"/>
                </a:solidFill>
              </a:rPr>
              <a:t>CISPA does not require any notification of a user for mishandled /disclosed data</a:t>
            </a:r>
          </a:p>
          <a:p>
            <a:pPr indent="-228600" lvl="1" marL="914400" rtl="0">
              <a:spcBef>
                <a:spcPts val="0"/>
              </a:spcBef>
              <a:buFont typeface="Courier New"/>
              <a:buChar char="o"/>
            </a:pPr>
            <a:r>
              <a:rPr lang="en">
                <a:solidFill>
                  <a:schemeClr val="accent4"/>
                </a:solidFill>
              </a:rPr>
              <a:t>Remember, not yet passed but being voted on now</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25" name="Shape 525"/>
        <p:cNvGrpSpPr/>
        <p:nvPr/>
      </p:nvGrpSpPr>
      <p:grpSpPr>
        <a:xfrm>
          <a:off x="0" y="0"/>
          <a:ext cx="0" cy="0"/>
          <a:chOff x="0" y="0"/>
          <a:chExt cx="0" cy="0"/>
        </a:xfrm>
      </p:grpSpPr>
      <p:sp>
        <p:nvSpPr>
          <p:cNvPr id="526" name="Shape 52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Policy Hurdles</a:t>
            </a:r>
          </a:p>
        </p:txBody>
      </p:sp>
      <p:sp>
        <p:nvSpPr>
          <p:cNvPr id="527" name="Shape 527"/>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rgbClr val="FFFFFF"/>
                </a:solidFill>
              </a:rPr>
              <a:t>The following discussion is largely inspired and taken from Professor Michael Nacht's 2011 work: "The Cyber Security Challenge"</a:t>
            </a:r>
          </a:p>
          <a:p>
            <a:pPr indent="-228600" lvl="0" marL="457200" rtl="0">
              <a:spcBef>
                <a:spcPts val="0"/>
              </a:spcBef>
              <a:buFont typeface="Arial"/>
              <a:buChar char="●"/>
            </a:pPr>
            <a:r>
              <a:rPr lang="en">
                <a:solidFill>
                  <a:srgbClr val="FFFFFF"/>
                </a:solidFill>
              </a:rPr>
              <a:t>He has invaluable insight into the inner workings of government, the executive branch, and foreign policy</a:t>
            </a:r>
          </a:p>
          <a:p>
            <a:pPr indent="-228600" lvl="0" marL="457200" rtl="0">
              <a:spcBef>
                <a:spcPts val="0"/>
              </a:spcBef>
              <a:buFont typeface="Arial"/>
              <a:buChar char="●"/>
            </a:pPr>
            <a:r>
              <a:rPr lang="en">
                <a:solidFill>
                  <a:srgbClr val="FFFFFF"/>
                </a:solidFill>
              </a:rPr>
              <a:t>Many consider him a living "National Treasure"</a:t>
            </a:r>
          </a:p>
          <a:p>
            <a:pPr indent="-228600" lvl="0" marL="457200" rtl="0">
              <a:spcBef>
                <a:spcPts val="0"/>
              </a:spcBef>
              <a:buFont typeface="Arial"/>
              <a:buChar char="●"/>
            </a:pPr>
            <a:r>
              <a:rPr lang="en">
                <a:solidFill>
                  <a:srgbClr val="FFFFFF"/>
                </a:solidFill>
              </a:rPr>
              <a:t>His framing of the policy hurdles to secure cyber space are what we will consider</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1" name="Shape 531"/>
        <p:cNvGrpSpPr/>
        <p:nvPr/>
      </p:nvGrpSpPr>
      <p:grpSpPr>
        <a:xfrm>
          <a:off x="0" y="0"/>
          <a:ext cx="0" cy="0"/>
          <a:chOff x="0" y="0"/>
          <a:chExt cx="0" cy="0"/>
        </a:xfrm>
      </p:grpSpPr>
      <p:sp>
        <p:nvSpPr>
          <p:cNvPr id="532" name="Shape 53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Policy</a:t>
            </a:r>
          </a:p>
        </p:txBody>
      </p:sp>
      <p:sp>
        <p:nvSpPr>
          <p:cNvPr id="533" name="Shape 533"/>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chemeClr val="accent5"/>
                </a:solidFill>
              </a:rPr>
              <a:t>1) Declaratory Policy:</a:t>
            </a:r>
          </a:p>
          <a:p>
            <a:pPr indent="-228600" lvl="1" marL="914400" rtl="0">
              <a:spcBef>
                <a:spcPts val="0"/>
              </a:spcBef>
              <a:buFont typeface="Courier New"/>
              <a:buChar char="o"/>
            </a:pPr>
            <a:r>
              <a:rPr lang="en">
                <a:solidFill>
                  <a:srgbClr val="FFFFFF"/>
                </a:solidFill>
              </a:rPr>
              <a:t>While we do reserve the right to respond to cyber attacks with kinetic force,</a:t>
            </a:r>
          </a:p>
          <a:p>
            <a:pPr indent="-228600" lvl="1" marL="914400" rtl="0">
              <a:spcBef>
                <a:spcPts val="0"/>
              </a:spcBef>
              <a:buFont typeface="Courier New"/>
              <a:buChar char="o"/>
            </a:pPr>
            <a:r>
              <a:rPr lang="en">
                <a:solidFill>
                  <a:srgbClr val="FFFFFF"/>
                </a:solidFill>
              </a:rPr>
              <a:t>The US govt has no official policy publicly communicating what it would do or not do in the event of a major cyber attack against:</a:t>
            </a:r>
          </a:p>
          <a:p>
            <a:pPr indent="-228600" lvl="2" marL="1371600" rtl="0">
              <a:spcBef>
                <a:spcPts val="0"/>
              </a:spcBef>
              <a:buFont typeface="Wingdings"/>
              <a:buChar char="§"/>
            </a:pPr>
            <a:r>
              <a:rPr lang="en">
                <a:solidFill>
                  <a:srgbClr val="FFFFFF"/>
                </a:solidFill>
              </a:rPr>
              <a:t>military forces,</a:t>
            </a:r>
          </a:p>
          <a:p>
            <a:pPr indent="-228600" lvl="2" marL="1371600" rtl="0">
              <a:spcBef>
                <a:spcPts val="0"/>
              </a:spcBef>
              <a:buFont typeface="Wingdings"/>
              <a:buChar char="§"/>
            </a:pPr>
            <a:r>
              <a:rPr lang="en">
                <a:solidFill>
                  <a:srgbClr val="FFFFFF"/>
                </a:solidFill>
              </a:rPr>
              <a:t>command and control systems,</a:t>
            </a:r>
          </a:p>
          <a:p>
            <a:pPr indent="-228600" lvl="2" marL="1371600" rtl="0">
              <a:spcBef>
                <a:spcPts val="0"/>
              </a:spcBef>
              <a:buFont typeface="Wingdings"/>
              <a:buChar char="§"/>
            </a:pPr>
            <a:r>
              <a:rPr lang="en">
                <a:solidFill>
                  <a:srgbClr val="FFFFFF"/>
                </a:solidFill>
              </a:rPr>
              <a:t>electrical power grid</a:t>
            </a:r>
          </a:p>
          <a:p>
            <a:pPr indent="-228600" lvl="2" marL="1371600" rtl="0">
              <a:spcBef>
                <a:spcPts val="0"/>
              </a:spcBef>
              <a:buFont typeface="Wingdings"/>
              <a:buChar char="§"/>
            </a:pPr>
            <a:r>
              <a:rPr lang="en">
                <a:solidFill>
                  <a:srgbClr val="FFFFFF"/>
                </a:solidFill>
              </a:rPr>
              <a:t>financial networks,</a:t>
            </a:r>
          </a:p>
          <a:p>
            <a:pPr indent="-228600" lvl="2" marL="1371600" rtl="0">
              <a:spcBef>
                <a:spcPts val="0"/>
              </a:spcBef>
              <a:buFont typeface="Wingdings"/>
              <a:buChar char="§"/>
            </a:pPr>
            <a:r>
              <a:rPr lang="en">
                <a:solidFill>
                  <a:srgbClr val="FFFFFF"/>
                </a:solidFill>
              </a:rPr>
              <a:t>or other elements of military power or critical infrastructure</a:t>
            </a:r>
          </a:p>
          <a:p>
            <a:pPr lvl="0" rtl="0">
              <a:spcBef>
                <a:spcPts val="0"/>
              </a:spcBef>
              <a:buNone/>
            </a:pPr>
            <a:r>
              <a:rPr lang="en">
                <a:solidFill>
                  <a:srgbClr val="FFFFFF"/>
                </a:solidFill>
              </a:rPr>
              <a:t>source [1]</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7" name="Shape 537"/>
        <p:cNvGrpSpPr/>
        <p:nvPr/>
      </p:nvGrpSpPr>
      <p:grpSpPr>
        <a:xfrm>
          <a:off x="0" y="0"/>
          <a:ext cx="0" cy="0"/>
          <a:chOff x="0" y="0"/>
          <a:chExt cx="0" cy="0"/>
        </a:xfrm>
      </p:grpSpPr>
      <p:sp>
        <p:nvSpPr>
          <p:cNvPr id="538" name="Shape 53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Policy</a:t>
            </a:r>
          </a:p>
        </p:txBody>
      </p:sp>
      <p:sp>
        <p:nvSpPr>
          <p:cNvPr id="539" name="Shape 539"/>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chemeClr val="accent5"/>
                </a:solidFill>
              </a:rPr>
              <a:t>2) Deterrence Policy:</a:t>
            </a:r>
          </a:p>
          <a:p>
            <a:pPr indent="-228600" lvl="1" marL="914400" rtl="0">
              <a:spcBef>
                <a:spcPts val="0"/>
              </a:spcBef>
              <a:buFont typeface="Courier New"/>
              <a:buChar char="o"/>
            </a:pPr>
            <a:r>
              <a:rPr lang="en">
                <a:solidFill>
                  <a:srgbClr val="FFFFFF"/>
                </a:solidFill>
              </a:rPr>
              <a:t>Are the nuclear age deterrence tactics applicable in cyber space?  They have been quite successful in averting global war.  </a:t>
            </a:r>
          </a:p>
          <a:p>
            <a:pPr indent="-228600" lvl="2" marL="1371600" rtl="0">
              <a:spcBef>
                <a:spcPts val="0"/>
              </a:spcBef>
              <a:buFont typeface="Wingdings"/>
              <a:buChar char="§"/>
            </a:pPr>
            <a:r>
              <a:rPr lang="en">
                <a:solidFill>
                  <a:srgbClr val="FFFFFF"/>
                </a:solidFill>
              </a:rPr>
              <a:t>No attribution like in the case of a ICBM launch</a:t>
            </a:r>
          </a:p>
          <a:p>
            <a:pPr indent="-228600" lvl="2" marL="1371600" rtl="0">
              <a:spcBef>
                <a:spcPts val="0"/>
              </a:spcBef>
              <a:buFont typeface="Wingdings"/>
              <a:buChar char="§"/>
            </a:pPr>
            <a:r>
              <a:rPr lang="en">
                <a:solidFill>
                  <a:srgbClr val="FFFFFF"/>
                </a:solidFill>
              </a:rPr>
              <a:t>Even if attacks are detected, damage is determined later</a:t>
            </a:r>
          </a:p>
          <a:p>
            <a:pPr indent="-228600" lvl="3" marL="1828800" rtl="0">
              <a:spcBef>
                <a:spcPts val="0"/>
              </a:spcBef>
              <a:buFont typeface="Arial"/>
              <a:buChar char="●"/>
            </a:pPr>
            <a:r>
              <a:rPr lang="en">
                <a:solidFill>
                  <a:srgbClr val="FFFFFF"/>
                </a:solidFill>
              </a:rPr>
              <a:t>trivial damage vs profound damage?</a:t>
            </a:r>
          </a:p>
          <a:p>
            <a:pPr indent="-228600" lvl="3" marL="1828800" rtl="0">
              <a:spcBef>
                <a:spcPts val="0"/>
              </a:spcBef>
              <a:buFont typeface="Arial"/>
              <a:buChar char="●"/>
            </a:pPr>
            <a:r>
              <a:rPr lang="en">
                <a:solidFill>
                  <a:srgbClr val="FFFFFF"/>
                </a:solidFill>
              </a:rPr>
              <a:t>what if the detection systems are attacked???</a:t>
            </a:r>
          </a:p>
          <a:p>
            <a:pPr lvl="0" rtl="0">
              <a:spcBef>
                <a:spcPts val="0"/>
              </a:spcBef>
              <a:buNone/>
            </a:pPr>
            <a:r>
              <a:t/>
            </a:r>
            <a:endParaRPr>
              <a:solidFill>
                <a:srgbClr val="FFFFFF"/>
              </a:solidFill>
            </a:endParaRPr>
          </a:p>
          <a:p>
            <a:pPr lvl="0" rtl="0">
              <a:spcBef>
                <a:spcPts val="0"/>
              </a:spcBef>
              <a:buNone/>
            </a:pPr>
            <a:r>
              <a:rPr lang="en">
                <a:solidFill>
                  <a:srgbClr val="FFFFFF"/>
                </a:solidFill>
              </a:rPr>
              <a:t>source [1]</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Shape 7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p>
        </p:txBody>
      </p:sp>
      <p:sp>
        <p:nvSpPr>
          <p:cNvPr id="73" name="Shape 73"/>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Kosovo War, May 7 1999</a:t>
            </a:r>
          </a:p>
          <a:p>
            <a:pPr indent="-228600" lvl="1" marL="914400" rtl="0">
              <a:spcBef>
                <a:spcPts val="0"/>
              </a:spcBef>
              <a:buFont typeface="Courier New"/>
              <a:buChar char="o"/>
            </a:pPr>
            <a:r>
              <a:rPr lang="en">
                <a:solidFill>
                  <a:srgbClr val="FFFFFF"/>
                </a:solidFill>
              </a:rPr>
              <a:t>a NATO jet bombed the Chinese Embassy in Belgrade, because it was providing communications support for the Yugoslav Army.</a:t>
            </a:r>
          </a:p>
          <a:p>
            <a:pPr indent="-228600" lvl="1" marL="914400" rtl="0">
              <a:spcBef>
                <a:spcPts val="0"/>
              </a:spcBef>
              <a:buFont typeface="Courier New"/>
              <a:buChar char="o"/>
            </a:pPr>
            <a:r>
              <a:rPr lang="en">
                <a:solidFill>
                  <a:srgbClr val="FFFFFF"/>
                </a:solidFill>
              </a:rPr>
              <a:t>12 hours later the </a:t>
            </a:r>
            <a:r>
              <a:rPr lang="en">
                <a:solidFill>
                  <a:srgbClr val="FF0000"/>
                </a:solidFill>
              </a:rPr>
              <a:t>Chinese Red Hacker Alliance</a:t>
            </a:r>
            <a:r>
              <a:rPr lang="en">
                <a:solidFill>
                  <a:srgbClr val="FFFFFF"/>
                </a:solidFill>
              </a:rPr>
              <a:t> formed, and retaliated with thousands of cyber attacks against US govt websites.</a:t>
            </a:r>
          </a:p>
          <a:p>
            <a:pPr indent="-228600" lvl="1" marL="914400" rtl="0">
              <a:spcBef>
                <a:spcPts val="0"/>
              </a:spcBef>
              <a:buFont typeface="Courier New"/>
              <a:buChar char="o"/>
            </a:pPr>
            <a:r>
              <a:rPr lang="en">
                <a:solidFill>
                  <a:srgbClr val="FFFFFF"/>
                </a:solidFill>
              </a:rPr>
              <a:t>Several other "patriotic" hacking groups have risen in China since</a:t>
            </a:r>
          </a:p>
          <a:p>
            <a:pPr indent="-228600" lvl="2" marL="1371600" rtl="0">
              <a:spcBef>
                <a:spcPts val="0"/>
              </a:spcBef>
              <a:buFont typeface="Wingdings"/>
              <a:buChar char="§"/>
            </a:pPr>
            <a:r>
              <a:rPr lang="en">
                <a:solidFill>
                  <a:srgbClr val="FFFFFF"/>
                </a:solidFill>
              </a:rPr>
              <a:t>Culturally seen much differently than in the US</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43" name="Shape 543"/>
        <p:cNvGrpSpPr/>
        <p:nvPr/>
      </p:nvGrpSpPr>
      <p:grpSpPr>
        <a:xfrm>
          <a:off x="0" y="0"/>
          <a:ext cx="0" cy="0"/>
          <a:chOff x="0" y="0"/>
          <a:chExt cx="0" cy="0"/>
        </a:xfrm>
      </p:grpSpPr>
      <p:sp>
        <p:nvSpPr>
          <p:cNvPr id="544" name="Shape 54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Policy</a:t>
            </a:r>
          </a:p>
        </p:txBody>
      </p:sp>
      <p:sp>
        <p:nvSpPr>
          <p:cNvPr id="545" name="Shape 545"/>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chemeClr val="accent5"/>
                </a:solidFill>
              </a:rPr>
              <a:t>3) Policies on Authorities and Responsibilities:</a:t>
            </a:r>
          </a:p>
          <a:p>
            <a:pPr indent="-228600" lvl="1" marL="914400" rtl="0">
              <a:spcBef>
                <a:spcPts val="0"/>
              </a:spcBef>
              <a:buFont typeface="Courier New"/>
              <a:buChar char="o"/>
            </a:pPr>
            <a:r>
              <a:rPr lang="en">
                <a:solidFill>
                  <a:srgbClr val="FFFFFF"/>
                </a:solidFill>
              </a:rPr>
              <a:t>Any response to a foreign cyber attack would surely involve some violation of that nation's sovereignty </a:t>
            </a:r>
          </a:p>
          <a:p>
            <a:pPr indent="-228600" lvl="2" marL="1371600" rtl="0">
              <a:spcBef>
                <a:spcPts val="0"/>
              </a:spcBef>
              <a:buFont typeface="Wingdings"/>
              <a:buChar char="§"/>
            </a:pPr>
            <a:r>
              <a:rPr lang="en">
                <a:solidFill>
                  <a:srgbClr val="FFFFFF"/>
                </a:solidFill>
              </a:rPr>
              <a:t>What legal basis does the US have to conduct such operations?</a:t>
            </a:r>
          </a:p>
          <a:p>
            <a:pPr indent="-228600" lvl="2" marL="1371600" rtl="0">
              <a:spcBef>
                <a:spcPts val="0"/>
              </a:spcBef>
              <a:buFont typeface="Wingdings"/>
              <a:buChar char="§"/>
            </a:pPr>
            <a:r>
              <a:rPr lang="en">
                <a:solidFill>
                  <a:srgbClr val="FFFFFF"/>
                </a:solidFill>
              </a:rPr>
              <a:t>Establishing this basis for </a:t>
            </a:r>
            <a:r>
              <a:rPr lang="en" u="sng">
                <a:solidFill>
                  <a:srgbClr val="FFFFFF"/>
                </a:solidFill>
              </a:rPr>
              <a:t>traditional</a:t>
            </a:r>
            <a:r>
              <a:rPr lang="en">
                <a:solidFill>
                  <a:srgbClr val="FFFFFF"/>
                </a:solidFill>
              </a:rPr>
              <a:t> kinetic actions takes weeks or months!!!</a:t>
            </a:r>
          </a:p>
          <a:p>
            <a:pPr indent="-228600" lvl="3" marL="1828800" rtl="0">
              <a:spcBef>
                <a:spcPts val="0"/>
              </a:spcBef>
              <a:buFont typeface="Arial"/>
              <a:buChar char="●"/>
            </a:pPr>
            <a:r>
              <a:rPr lang="en">
                <a:solidFill>
                  <a:srgbClr val="FFFFFF"/>
                </a:solidFill>
              </a:rPr>
              <a:t>How can we bridge this time lag??</a:t>
            </a:r>
          </a:p>
          <a:p>
            <a:pPr lvl="0" rtl="0">
              <a:spcBef>
                <a:spcPts val="0"/>
              </a:spcBef>
              <a:buNone/>
            </a:pPr>
            <a:r>
              <a:t/>
            </a:r>
            <a:endParaRPr>
              <a:solidFill>
                <a:srgbClr val="FFFFFF"/>
              </a:solidFill>
            </a:endParaRPr>
          </a:p>
          <a:p>
            <a:pPr lvl="0" rtl="0">
              <a:spcBef>
                <a:spcPts val="0"/>
              </a:spcBef>
              <a:buNone/>
            </a:pPr>
            <a:r>
              <a:rPr lang="en">
                <a:solidFill>
                  <a:srgbClr val="FFFFFF"/>
                </a:solidFill>
              </a:rPr>
              <a:t>source [1]</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49" name="Shape 549"/>
        <p:cNvGrpSpPr/>
        <p:nvPr/>
      </p:nvGrpSpPr>
      <p:grpSpPr>
        <a:xfrm>
          <a:off x="0" y="0"/>
          <a:ext cx="0" cy="0"/>
          <a:chOff x="0" y="0"/>
          <a:chExt cx="0" cy="0"/>
        </a:xfrm>
      </p:grpSpPr>
      <p:sp>
        <p:nvSpPr>
          <p:cNvPr id="550" name="Shape 55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Policy</a:t>
            </a:r>
          </a:p>
        </p:txBody>
      </p:sp>
      <p:sp>
        <p:nvSpPr>
          <p:cNvPr id="551" name="Shape 551"/>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chemeClr val="accent5"/>
                </a:solidFill>
              </a:rPr>
              <a:t>4) Policy Guarantees of Civil Liberties</a:t>
            </a:r>
          </a:p>
          <a:p>
            <a:pPr indent="-228600" lvl="1" marL="914400" rtl="0">
              <a:spcBef>
                <a:spcPts val="0"/>
              </a:spcBef>
              <a:buFont typeface="Courier New"/>
              <a:buChar char="o"/>
            </a:pPr>
            <a:r>
              <a:rPr lang="en">
                <a:solidFill>
                  <a:srgbClr val="FFFFFF"/>
                </a:solidFill>
              </a:rPr>
              <a:t>Given the attribution problem, how do we formulate policies that still guarantee the civil liberties of our citizens?</a:t>
            </a:r>
          </a:p>
          <a:p>
            <a:pPr indent="-228600" lvl="2" marL="1371600" rtl="0">
              <a:spcBef>
                <a:spcPts val="0"/>
              </a:spcBef>
              <a:buFont typeface="Wingdings"/>
              <a:buChar char="§"/>
            </a:pPr>
            <a:r>
              <a:rPr lang="en">
                <a:solidFill>
                  <a:srgbClr val="FFFFFF"/>
                </a:solidFill>
              </a:rPr>
              <a:t>The problem with the "Kill Switch" bill</a:t>
            </a:r>
          </a:p>
          <a:p>
            <a:pPr indent="0" lvl="0" marL="0" rtl="0">
              <a:spcBef>
                <a:spcPts val="0"/>
              </a:spcBef>
              <a:buNone/>
            </a:pPr>
            <a:r>
              <a:rPr lang="en">
                <a:solidFill>
                  <a:schemeClr val="accent5"/>
                </a:solidFill>
              </a:rPr>
              <a:t>5) Oversight policies</a:t>
            </a:r>
          </a:p>
          <a:p>
            <a:pPr indent="-228600" lvl="1" marL="914400" rtl="0">
              <a:spcBef>
                <a:spcPts val="0"/>
              </a:spcBef>
              <a:buFont typeface="Courier New"/>
              <a:buChar char="o"/>
            </a:pPr>
            <a:r>
              <a:rPr lang="en">
                <a:solidFill>
                  <a:srgbClr val="FFFFFF"/>
                </a:solidFill>
              </a:rPr>
              <a:t>What role does congress have in overseeing US cyber activities taken by the Executive branch?</a:t>
            </a:r>
          </a:p>
          <a:p>
            <a:pPr indent="-228600" lvl="2" marL="1371600" rtl="0">
              <a:spcBef>
                <a:spcPts val="0"/>
              </a:spcBef>
              <a:buFont typeface="Wingdings"/>
              <a:buChar char="§"/>
            </a:pPr>
            <a:r>
              <a:rPr lang="en">
                <a:solidFill>
                  <a:srgbClr val="FFFFFF"/>
                </a:solidFill>
              </a:rPr>
              <a:t>Time lag concerns &amp; hinderance of sec.</a:t>
            </a:r>
          </a:p>
          <a:p>
            <a:pPr indent="-228600" lvl="2" marL="1371600" rtl="0">
              <a:spcBef>
                <a:spcPts val="0"/>
              </a:spcBef>
              <a:buFont typeface="Wingdings"/>
              <a:buChar char="§"/>
            </a:pPr>
            <a:r>
              <a:rPr lang="en">
                <a:solidFill>
                  <a:srgbClr val="FFFFFF"/>
                </a:solidFill>
              </a:rPr>
              <a:t>Senate select subcommittee?</a:t>
            </a:r>
          </a:p>
          <a:p>
            <a:pPr lvl="0" rtl="0">
              <a:spcBef>
                <a:spcPts val="0"/>
              </a:spcBef>
              <a:buNone/>
            </a:pPr>
            <a:r>
              <a:rPr lang="en">
                <a:solidFill>
                  <a:srgbClr val="FFFFFF"/>
                </a:solidFill>
              </a:rPr>
              <a:t>source [1]</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55" name="Shape 555"/>
        <p:cNvGrpSpPr/>
        <p:nvPr/>
      </p:nvGrpSpPr>
      <p:grpSpPr>
        <a:xfrm>
          <a:off x="0" y="0"/>
          <a:ext cx="0" cy="0"/>
          <a:chOff x="0" y="0"/>
          <a:chExt cx="0" cy="0"/>
        </a:xfrm>
      </p:grpSpPr>
      <p:sp>
        <p:nvSpPr>
          <p:cNvPr id="556" name="Shape 55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Policy</a:t>
            </a:r>
          </a:p>
        </p:txBody>
      </p:sp>
      <p:sp>
        <p:nvSpPr>
          <p:cNvPr id="557" name="Shape 557"/>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chemeClr val="accent5"/>
                </a:solidFill>
              </a:rPr>
              <a:t>6) Policies for international consultations, negotiations, and agreements</a:t>
            </a:r>
          </a:p>
          <a:p>
            <a:pPr indent="-228600" lvl="1" marL="914400" rtl="0">
              <a:spcBef>
                <a:spcPts val="0"/>
              </a:spcBef>
              <a:buFont typeface="Courier New"/>
              <a:buChar char="o"/>
            </a:pPr>
            <a:r>
              <a:rPr lang="en">
                <a:solidFill>
                  <a:srgbClr val="FFFFFF"/>
                </a:solidFill>
              </a:rPr>
              <a:t>The US shares select info on cyber security with key allies</a:t>
            </a:r>
          </a:p>
          <a:p>
            <a:pPr indent="-228600" lvl="2" marL="1371600" rtl="0">
              <a:spcBef>
                <a:spcPts val="0"/>
              </a:spcBef>
              <a:buFont typeface="Wingdings"/>
              <a:buChar char="§"/>
            </a:pPr>
            <a:r>
              <a:rPr lang="en">
                <a:solidFill>
                  <a:srgbClr val="FFFFFF"/>
                </a:solidFill>
              </a:rPr>
              <a:t>Should it broaden the audience?</a:t>
            </a:r>
          </a:p>
          <a:p>
            <a:pPr indent="-228600" lvl="2" marL="1371600" rtl="0">
              <a:spcBef>
                <a:spcPts val="0"/>
              </a:spcBef>
              <a:buFont typeface="Wingdings"/>
              <a:buChar char="§"/>
            </a:pPr>
            <a:r>
              <a:rPr lang="en">
                <a:solidFill>
                  <a:srgbClr val="FFFFFF"/>
                </a:solidFill>
              </a:rPr>
              <a:t>What *should* we gain from cooperation?</a:t>
            </a:r>
          </a:p>
          <a:p>
            <a:pPr indent="-228600" lvl="1" marL="914400" rtl="0">
              <a:spcBef>
                <a:spcPts val="0"/>
              </a:spcBef>
              <a:buFont typeface="Courier New"/>
              <a:buChar char="o"/>
            </a:pPr>
            <a:r>
              <a:rPr lang="en">
                <a:solidFill>
                  <a:srgbClr val="FFFFFF"/>
                </a:solidFill>
              </a:rPr>
              <a:t>Formal treaties </a:t>
            </a:r>
          </a:p>
          <a:p>
            <a:pPr indent="-228600" lvl="2" marL="1371600" rtl="0">
              <a:spcBef>
                <a:spcPts val="0"/>
              </a:spcBef>
              <a:buFont typeface="Wingdings"/>
              <a:buChar char="§"/>
            </a:pPr>
            <a:r>
              <a:rPr lang="en">
                <a:solidFill>
                  <a:srgbClr val="FFFFFF"/>
                </a:solidFill>
              </a:rPr>
              <a:t>are there any advantages? or bad idea?</a:t>
            </a:r>
          </a:p>
          <a:p>
            <a:pPr indent="-228600" lvl="2" marL="1371600" rtl="0">
              <a:spcBef>
                <a:spcPts val="0"/>
              </a:spcBef>
              <a:buFont typeface="Wingdings"/>
              <a:buChar char="§"/>
            </a:pPr>
            <a:r>
              <a:rPr lang="en">
                <a:solidFill>
                  <a:srgbClr val="FFFFFF"/>
                </a:solidFill>
              </a:rPr>
              <a:t>Constraining?</a:t>
            </a:r>
          </a:p>
          <a:p>
            <a:pPr lvl="0" rtl="0">
              <a:spcBef>
                <a:spcPts val="0"/>
              </a:spcBef>
              <a:buNone/>
            </a:pPr>
            <a:r>
              <a:t/>
            </a:r>
            <a:endParaRPr>
              <a:solidFill>
                <a:srgbClr val="FFFFFF"/>
              </a:solidFill>
            </a:endParaRPr>
          </a:p>
          <a:p>
            <a:pPr lvl="0" rtl="0">
              <a:spcBef>
                <a:spcPts val="0"/>
              </a:spcBef>
              <a:buNone/>
            </a:pPr>
            <a:r>
              <a:rPr lang="en">
                <a:solidFill>
                  <a:srgbClr val="FFFFFF"/>
                </a:solidFill>
              </a:rPr>
              <a:t>source [1]</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61" name="Shape 561"/>
        <p:cNvGrpSpPr/>
        <p:nvPr/>
      </p:nvGrpSpPr>
      <p:grpSpPr>
        <a:xfrm>
          <a:off x="0" y="0"/>
          <a:ext cx="0" cy="0"/>
          <a:chOff x="0" y="0"/>
          <a:chExt cx="0" cy="0"/>
        </a:xfrm>
      </p:grpSpPr>
      <p:sp>
        <p:nvSpPr>
          <p:cNvPr id="562" name="Shape 56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Policy</a:t>
            </a:r>
          </a:p>
        </p:txBody>
      </p:sp>
      <p:sp>
        <p:nvSpPr>
          <p:cNvPr id="563" name="Shape 563"/>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chemeClr val="accent5"/>
                </a:solidFill>
              </a:rPr>
              <a:t>7) Cross domain deterrence and response policies</a:t>
            </a:r>
          </a:p>
          <a:p>
            <a:pPr indent="-228600" lvl="1" marL="914400" rtl="0">
              <a:spcBef>
                <a:spcPts val="0"/>
              </a:spcBef>
              <a:buFont typeface="Courier New"/>
              <a:buChar char="o"/>
            </a:pPr>
            <a:r>
              <a:rPr lang="en">
                <a:solidFill>
                  <a:srgbClr val="FFFFFF"/>
                </a:solidFill>
              </a:rPr>
              <a:t>If the US experienced a major cyber attack, the response need not be in cyber space.</a:t>
            </a:r>
          </a:p>
          <a:p>
            <a:pPr indent="-228600" lvl="2" marL="1371600" rtl="0">
              <a:spcBef>
                <a:spcPts val="0"/>
              </a:spcBef>
              <a:buFont typeface="Wingdings"/>
              <a:buChar char="§"/>
            </a:pPr>
            <a:r>
              <a:rPr lang="en">
                <a:solidFill>
                  <a:srgbClr val="FFFFFF"/>
                </a:solidFill>
              </a:rPr>
              <a:t>What types of rules should govern the response?</a:t>
            </a:r>
          </a:p>
          <a:p>
            <a:pPr indent="-228600" lvl="3" marL="1828800" rtl="0">
              <a:spcBef>
                <a:spcPts val="0"/>
              </a:spcBef>
              <a:buFont typeface="Arial"/>
              <a:buChar char="●"/>
            </a:pPr>
            <a:r>
              <a:rPr lang="en">
                <a:solidFill>
                  <a:srgbClr val="FFFFFF"/>
                </a:solidFill>
              </a:rPr>
              <a:t>political rules, economic rules (sanctions?), diplomatic, military?</a:t>
            </a:r>
          </a:p>
          <a:p>
            <a:pPr indent="-228600" lvl="2" marL="1371600" rtl="0">
              <a:spcBef>
                <a:spcPts val="0"/>
              </a:spcBef>
              <a:buFont typeface="Wingdings"/>
              <a:buChar char="§"/>
            </a:pPr>
            <a:r>
              <a:rPr lang="en">
                <a:solidFill>
                  <a:srgbClr val="FFFFFF"/>
                </a:solidFill>
              </a:rPr>
              <a:t>Must consider proportional or escalatory response</a:t>
            </a:r>
          </a:p>
          <a:p>
            <a:pPr indent="-228600" lvl="3" marL="1828800" rtl="0">
              <a:spcBef>
                <a:spcPts val="0"/>
              </a:spcBef>
              <a:buFont typeface="Arial"/>
              <a:buChar char="●"/>
            </a:pPr>
            <a:r>
              <a:rPr lang="en">
                <a:solidFill>
                  <a:srgbClr val="FFFFFF"/>
                </a:solidFill>
              </a:rPr>
              <a:t>And the world perception of the response</a:t>
            </a:r>
          </a:p>
          <a:p>
            <a:pPr lvl="0" rtl="0">
              <a:spcBef>
                <a:spcPts val="0"/>
              </a:spcBef>
              <a:buNone/>
            </a:pPr>
            <a:r>
              <a:rPr lang="en">
                <a:solidFill>
                  <a:srgbClr val="FFFFFF"/>
                </a:solidFill>
              </a:rPr>
              <a:t>source [1]</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67" name="Shape 567"/>
        <p:cNvGrpSpPr/>
        <p:nvPr/>
      </p:nvGrpSpPr>
      <p:grpSpPr>
        <a:xfrm>
          <a:off x="0" y="0"/>
          <a:ext cx="0" cy="0"/>
          <a:chOff x="0" y="0"/>
          <a:chExt cx="0" cy="0"/>
        </a:xfrm>
      </p:grpSpPr>
      <p:sp>
        <p:nvSpPr>
          <p:cNvPr id="568" name="Shape 56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Policy</a:t>
            </a:r>
          </a:p>
        </p:txBody>
      </p:sp>
      <p:sp>
        <p:nvSpPr>
          <p:cNvPr id="569" name="Shape 569"/>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chemeClr val="accent5"/>
                </a:solidFill>
              </a:rPr>
              <a:t>8) Policies to strengthen private sector &amp; government cooperation</a:t>
            </a:r>
          </a:p>
          <a:p>
            <a:pPr indent="-228600" lvl="1" marL="914400" rtl="0">
              <a:spcBef>
                <a:spcPts val="0"/>
              </a:spcBef>
              <a:buFont typeface="Courier New"/>
              <a:buChar char="o"/>
            </a:pPr>
            <a:r>
              <a:rPr lang="en">
                <a:solidFill>
                  <a:srgbClr val="FFFFFF"/>
                </a:solidFill>
              </a:rPr>
              <a:t>How can this best be achieved?</a:t>
            </a:r>
          </a:p>
          <a:p>
            <a:pPr indent="-228600" lvl="2" marL="1371600" rtl="0">
              <a:spcBef>
                <a:spcPts val="0"/>
              </a:spcBef>
              <a:buFont typeface="Wingdings"/>
              <a:buChar char="§"/>
            </a:pPr>
            <a:r>
              <a:rPr lang="en">
                <a:solidFill>
                  <a:srgbClr val="FFFFFF"/>
                </a:solidFill>
              </a:rPr>
              <a:t>to protect critical infrastructure, financial sector, etc..</a:t>
            </a:r>
          </a:p>
          <a:p>
            <a:pPr indent="-228600" lvl="1" marL="914400" rtl="0">
              <a:spcBef>
                <a:spcPts val="0"/>
              </a:spcBef>
              <a:buFont typeface="Courier New"/>
              <a:buChar char="o"/>
            </a:pPr>
            <a:r>
              <a:rPr lang="en">
                <a:solidFill>
                  <a:srgbClr val="FFFFFF"/>
                </a:solidFill>
              </a:rPr>
              <a:t>Who would lead this initiative?</a:t>
            </a:r>
          </a:p>
          <a:p>
            <a:pPr indent="-228600" lvl="2" marL="1371600" rtl="0">
              <a:spcBef>
                <a:spcPts val="0"/>
              </a:spcBef>
              <a:buFont typeface="Wingdings"/>
              <a:buChar char="§"/>
            </a:pPr>
            <a:r>
              <a:rPr lang="en">
                <a:solidFill>
                  <a:srgbClr val="FFFFFF"/>
                </a:solidFill>
              </a:rPr>
              <a:t>Executive branch?</a:t>
            </a:r>
          </a:p>
          <a:p>
            <a:pPr indent="-228600" lvl="2" marL="1371600" rtl="0">
              <a:spcBef>
                <a:spcPts val="0"/>
              </a:spcBef>
              <a:buFont typeface="Wingdings"/>
              <a:buChar char="§"/>
            </a:pPr>
            <a:r>
              <a:rPr lang="en">
                <a:solidFill>
                  <a:srgbClr val="FFFFFF"/>
                </a:solidFill>
              </a:rPr>
              <a:t>Department of Commerce?</a:t>
            </a:r>
          </a:p>
          <a:p>
            <a:pPr indent="-228600" lvl="2" marL="1371600" rtl="0">
              <a:spcBef>
                <a:spcPts val="0"/>
              </a:spcBef>
              <a:buFont typeface="Wingdings"/>
              <a:buChar char="§"/>
            </a:pPr>
            <a:r>
              <a:rPr lang="en">
                <a:solidFill>
                  <a:srgbClr val="FFFFFF"/>
                </a:solidFill>
              </a:rPr>
              <a:t>FBI/DHS?</a:t>
            </a:r>
          </a:p>
          <a:p>
            <a:pPr lvl="0" rtl="0">
              <a:spcBef>
                <a:spcPts val="0"/>
              </a:spcBef>
              <a:buNone/>
            </a:pPr>
            <a:r>
              <a:t/>
            </a:r>
            <a:endParaRPr>
              <a:solidFill>
                <a:srgbClr val="FFFFFF"/>
              </a:solidFill>
            </a:endParaRPr>
          </a:p>
          <a:p>
            <a:pPr lvl="0" rtl="0">
              <a:spcBef>
                <a:spcPts val="0"/>
              </a:spcBef>
              <a:buNone/>
            </a:pPr>
            <a:r>
              <a:rPr lang="en">
                <a:solidFill>
                  <a:srgbClr val="FFFFFF"/>
                </a:solidFill>
              </a:rPr>
              <a:t>source [1]</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73" name="Shape 573"/>
        <p:cNvGrpSpPr/>
        <p:nvPr/>
      </p:nvGrpSpPr>
      <p:grpSpPr>
        <a:xfrm>
          <a:off x="0" y="0"/>
          <a:ext cx="0" cy="0"/>
          <a:chOff x="0" y="0"/>
          <a:chExt cx="0" cy="0"/>
        </a:xfrm>
      </p:grpSpPr>
      <p:sp>
        <p:nvSpPr>
          <p:cNvPr id="574" name="Shape 57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The Now</a:t>
            </a:r>
          </a:p>
        </p:txBody>
      </p:sp>
      <p:sp>
        <p:nvSpPr>
          <p:cNvPr id="575" name="Shape 575"/>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chemeClr val="accent5"/>
                </a:solidFill>
              </a:rPr>
              <a:t>"We are still in the infancy of understanding cyber security"</a:t>
            </a:r>
          </a:p>
          <a:p>
            <a:pPr indent="-228600" lvl="0" marL="457200" rtl="0">
              <a:spcBef>
                <a:spcPts val="0"/>
              </a:spcBef>
              <a:buFont typeface="Arial"/>
              <a:buChar char="●"/>
            </a:pPr>
            <a:r>
              <a:rPr lang="en">
                <a:solidFill>
                  <a:schemeClr val="accent4"/>
                </a:solidFill>
              </a:rPr>
              <a:t>..."analogous to the late 1940s in the nuclear age."</a:t>
            </a:r>
          </a:p>
          <a:p>
            <a:pPr indent="-228600" lvl="1" marL="914400" rtl="0">
              <a:spcBef>
                <a:spcPts val="0"/>
              </a:spcBef>
              <a:buFont typeface="Courier New"/>
              <a:buChar char="o"/>
            </a:pPr>
            <a:r>
              <a:rPr lang="en">
                <a:solidFill>
                  <a:srgbClr val="FFFFFF"/>
                </a:solidFill>
              </a:rPr>
              <a:t>We hardly understood the rules, and the game back then.</a:t>
            </a:r>
          </a:p>
          <a:p>
            <a:pPr indent="-228600" lvl="1" marL="914400" rtl="0">
              <a:spcBef>
                <a:spcPts val="0"/>
              </a:spcBef>
              <a:buFont typeface="Courier New"/>
              <a:buChar char="o"/>
            </a:pPr>
            <a:r>
              <a:rPr lang="en">
                <a:solidFill>
                  <a:srgbClr val="FFFFFF"/>
                </a:solidFill>
              </a:rPr>
              <a:t>Will it take us more than a decade as well this time?</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rPr lang="en">
                <a:solidFill>
                  <a:srgbClr val="FFFFFF"/>
                </a:solidFill>
              </a:rPr>
              <a:t>source [1]</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79" name="Shape 579"/>
        <p:cNvGrpSpPr/>
        <p:nvPr/>
      </p:nvGrpSpPr>
      <p:grpSpPr>
        <a:xfrm>
          <a:off x="0" y="0"/>
          <a:ext cx="0" cy="0"/>
          <a:chOff x="0" y="0"/>
          <a:chExt cx="0" cy="0"/>
        </a:xfrm>
      </p:grpSpPr>
      <p:sp>
        <p:nvSpPr>
          <p:cNvPr id="580" name="Shape 58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The Future</a:t>
            </a:r>
          </a:p>
        </p:txBody>
      </p:sp>
      <p:sp>
        <p:nvSpPr>
          <p:cNvPr id="581" name="Shape 581"/>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Much more state-sponsored cyber attacks / malware??</a:t>
            </a:r>
          </a:p>
          <a:p>
            <a:pPr indent="-228600" lvl="1" marL="914400" rtl="0">
              <a:spcBef>
                <a:spcPts val="0"/>
              </a:spcBef>
              <a:buFont typeface="Courier New"/>
              <a:buChar char="o"/>
            </a:pPr>
            <a:r>
              <a:rPr lang="en">
                <a:solidFill>
                  <a:srgbClr val="FFFFFF"/>
                </a:solidFill>
              </a:rPr>
              <a:t>Then repurposed by cyber criminals!</a:t>
            </a:r>
          </a:p>
          <a:p>
            <a:pPr indent="-228600" lvl="0" marL="457200" rtl="0">
              <a:spcBef>
                <a:spcPts val="0"/>
              </a:spcBef>
              <a:buFont typeface="Arial"/>
              <a:buChar char="●"/>
            </a:pPr>
            <a:r>
              <a:rPr lang="en">
                <a:solidFill>
                  <a:schemeClr val="accent5"/>
                </a:solidFill>
              </a:rPr>
              <a:t>Cyber Counterintelligence!</a:t>
            </a:r>
          </a:p>
          <a:p>
            <a:pPr indent="-228600" lvl="1" marL="914400" rtl="0">
              <a:spcBef>
                <a:spcPts val="0"/>
              </a:spcBef>
              <a:buFont typeface="Courier New"/>
              <a:buChar char="o"/>
            </a:pPr>
            <a:r>
              <a:rPr lang="en">
                <a:solidFill>
                  <a:srgbClr val="FFFFFF"/>
                </a:solidFill>
              </a:rPr>
              <a:t>Think how this might affect public trust</a:t>
            </a:r>
          </a:p>
          <a:p>
            <a:pPr indent="-228600" lvl="1" marL="914400" rtl="0">
              <a:spcBef>
                <a:spcPts val="0"/>
              </a:spcBef>
              <a:buFont typeface="Courier New"/>
              <a:buChar char="o"/>
            </a:pPr>
            <a:r>
              <a:rPr lang="en">
                <a:solidFill>
                  <a:srgbClr val="FFFFFF"/>
                </a:solidFill>
              </a:rPr>
              <a:t>Can we automate it?</a:t>
            </a:r>
          </a:p>
          <a:p>
            <a:pPr indent="-228600" lvl="2" marL="1371600" rtl="0">
              <a:spcBef>
                <a:spcPts val="0"/>
              </a:spcBef>
              <a:buFont typeface="Wingdings"/>
              <a:buChar char="§"/>
            </a:pPr>
            <a:r>
              <a:rPr lang="en">
                <a:solidFill>
                  <a:srgbClr val="FFFFFF"/>
                </a:solidFill>
              </a:rPr>
              <a:t>similar to honeypots</a:t>
            </a:r>
          </a:p>
          <a:p>
            <a:pPr indent="-228600" lvl="3" marL="1828800" rtl="0">
              <a:spcBef>
                <a:spcPts val="0"/>
              </a:spcBef>
              <a:buFont typeface="Arial"/>
              <a:buChar char="●"/>
            </a:pPr>
            <a:r>
              <a:rPr lang="en">
                <a:solidFill>
                  <a:srgbClr val="FFFFFF"/>
                </a:solidFill>
              </a:rPr>
              <a:t>but can it be </a:t>
            </a:r>
            <a:r>
              <a:rPr b="1" i="1" lang="en" u="sng">
                <a:solidFill>
                  <a:srgbClr val="FFFFFF"/>
                </a:solidFill>
              </a:rPr>
              <a:t>actionable</a:t>
            </a:r>
            <a:r>
              <a:rPr lang="en">
                <a:solidFill>
                  <a:srgbClr val="FFFFFF"/>
                </a:solidFill>
              </a:rPr>
              <a:t>??</a:t>
            </a:r>
          </a:p>
          <a:p>
            <a:pPr indent="-228600" lvl="0" marL="457200" rtl="0">
              <a:spcBef>
                <a:spcPts val="0"/>
              </a:spcBef>
              <a:buFont typeface="Arial"/>
              <a:buChar char="●"/>
            </a:pPr>
            <a:r>
              <a:rPr lang="en">
                <a:solidFill>
                  <a:schemeClr val="accent4"/>
                </a:solidFill>
              </a:rPr>
              <a:t>IPv6 and Attribution</a:t>
            </a:r>
          </a:p>
          <a:p>
            <a:pPr indent="-228600" lvl="1" marL="914400" rtl="0">
              <a:spcBef>
                <a:spcPts val="0"/>
              </a:spcBef>
              <a:buFont typeface="Courier New"/>
              <a:buChar char="o"/>
            </a:pPr>
            <a:r>
              <a:rPr lang="en">
                <a:solidFill>
                  <a:srgbClr val="FFFFFF"/>
                </a:solidFill>
              </a:rPr>
              <a:t>Think what IPv6 means for this</a:t>
            </a:r>
          </a:p>
          <a:p>
            <a:pPr indent="-228600" lvl="2" marL="1371600" rtl="0">
              <a:spcBef>
                <a:spcPts val="0"/>
              </a:spcBef>
              <a:buFont typeface="Wingdings"/>
              <a:buChar char="§"/>
            </a:pPr>
            <a:r>
              <a:rPr lang="en">
                <a:solidFill>
                  <a:srgbClr val="FFFFFF"/>
                </a:solidFill>
              </a:rPr>
              <a:t>Does it even help??</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85" name="Shape 585"/>
        <p:cNvGrpSpPr/>
        <p:nvPr/>
      </p:nvGrpSpPr>
      <p:grpSpPr>
        <a:xfrm>
          <a:off x="0" y="0"/>
          <a:ext cx="0" cy="0"/>
          <a:chOff x="0" y="0"/>
          <a:chExt cx="0" cy="0"/>
        </a:xfrm>
      </p:grpSpPr>
      <p:sp>
        <p:nvSpPr>
          <p:cNvPr id="586" name="Shape 58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Alice in Wonderland</a:t>
            </a:r>
          </a:p>
        </p:txBody>
      </p:sp>
      <p:sp>
        <p:nvSpPr>
          <p:cNvPr id="587" name="Shape 587"/>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rgbClr val="FFFFFF"/>
                </a:solidFill>
              </a:rPr>
              <a:t>Truly a crazy rabbit hole</a:t>
            </a:r>
          </a:p>
          <a:p>
            <a:pPr lvl="0" rtl="0">
              <a:spcBef>
                <a:spcPts val="0"/>
              </a:spcBef>
              <a:buNone/>
            </a:pPr>
            <a:r>
              <a:t/>
            </a:r>
            <a:endParaRPr>
              <a:solidFill>
                <a:srgbClr val="FFFFFF"/>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1" name="Shape 591"/>
        <p:cNvGrpSpPr/>
        <p:nvPr/>
      </p:nvGrpSpPr>
      <p:grpSpPr>
        <a:xfrm>
          <a:off x="0" y="0"/>
          <a:ext cx="0" cy="0"/>
          <a:chOff x="0" y="0"/>
          <a:chExt cx="0" cy="0"/>
        </a:xfrm>
      </p:grpSpPr>
      <p:sp>
        <p:nvSpPr>
          <p:cNvPr id="592" name="Shape 592"/>
          <p:cNvSpPr txBox="1"/>
          <p:nvPr>
            <p:ph type="title"/>
          </p:nvPr>
        </p:nvSpPr>
        <p:spPr>
          <a:xfrm>
            <a:off x="457200" y="5032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The needs of the Security World</a:t>
            </a:r>
          </a:p>
        </p:txBody>
      </p:sp>
      <p:sp>
        <p:nvSpPr>
          <p:cNvPr id="593" name="Shape 593"/>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5"/>
                </a:solidFill>
              </a:rPr>
              <a:t>More Situational Awareness</a:t>
            </a:r>
          </a:p>
          <a:p>
            <a:pPr indent="-228600" lvl="1" marL="914400" rtl="0">
              <a:spcBef>
                <a:spcPts val="0"/>
              </a:spcBef>
              <a:buFont typeface="Courier New"/>
              <a:buChar char="o"/>
            </a:pPr>
            <a:r>
              <a:rPr lang="en">
                <a:solidFill>
                  <a:srgbClr val="FFFFFF"/>
                </a:solidFill>
              </a:rPr>
              <a:t>Big data analytics</a:t>
            </a:r>
          </a:p>
          <a:p>
            <a:pPr indent="-228600" lvl="0" marL="457200" rtl="0">
              <a:spcBef>
                <a:spcPts val="0"/>
              </a:spcBef>
              <a:buFont typeface="Arial"/>
              <a:buChar char="●"/>
            </a:pPr>
            <a:r>
              <a:rPr lang="en" u="sng">
                <a:solidFill>
                  <a:schemeClr val="accent5"/>
                </a:solidFill>
              </a:rPr>
              <a:t>More Threat Intelligence</a:t>
            </a:r>
          </a:p>
          <a:p>
            <a:pPr indent="-228600" lvl="1" marL="914400" rtl="0">
              <a:spcBef>
                <a:spcPts val="0"/>
              </a:spcBef>
              <a:buFont typeface="Courier New"/>
              <a:buChar char="o"/>
            </a:pPr>
            <a:r>
              <a:rPr lang="en">
                <a:solidFill>
                  <a:srgbClr val="FFFFFF"/>
                </a:solidFill>
              </a:rPr>
              <a:t>Big data + threat analysts </a:t>
            </a:r>
          </a:p>
          <a:p>
            <a:pPr indent="-228600" lvl="0" marL="457200" rtl="0">
              <a:spcBef>
                <a:spcPts val="0"/>
              </a:spcBef>
              <a:buFont typeface="Arial"/>
              <a:buChar char="●"/>
            </a:pPr>
            <a:r>
              <a:rPr lang="en">
                <a:solidFill>
                  <a:schemeClr val="accent5"/>
                </a:solidFill>
              </a:rPr>
              <a:t>More harmony on cyber law</a:t>
            </a:r>
          </a:p>
          <a:p>
            <a:pPr indent="-228600" lvl="1" marL="914400" rtl="0">
              <a:spcBef>
                <a:spcPts val="0"/>
              </a:spcBef>
              <a:buFont typeface="Courier New"/>
              <a:buChar char="o"/>
            </a:pPr>
            <a:r>
              <a:rPr lang="en">
                <a:solidFill>
                  <a:srgbClr val="FFFFFF"/>
                </a:solidFill>
              </a:rPr>
              <a:t>Universal law on IP rights!</a:t>
            </a:r>
          </a:p>
          <a:p>
            <a:pPr indent="-228600" lvl="1" marL="914400" rtl="0">
              <a:spcBef>
                <a:spcPts val="0"/>
              </a:spcBef>
              <a:buFont typeface="Courier New"/>
              <a:buChar char="o"/>
            </a:pPr>
            <a:r>
              <a:rPr lang="en">
                <a:solidFill>
                  <a:srgbClr val="FFFFFF"/>
                </a:solidFill>
              </a:rPr>
              <a:t>Universal law on rules of engagement</a:t>
            </a:r>
          </a:p>
          <a:p>
            <a:pPr indent="-228600" lvl="0" marL="457200" rtl="0">
              <a:spcBef>
                <a:spcPts val="0"/>
              </a:spcBef>
              <a:buFont typeface="Arial"/>
              <a:buChar char="●"/>
            </a:pPr>
            <a:r>
              <a:rPr lang="en">
                <a:solidFill>
                  <a:schemeClr val="accent5"/>
                </a:solidFill>
              </a:rPr>
              <a:t>More awareness of assets</a:t>
            </a:r>
          </a:p>
          <a:p>
            <a:pPr indent="-228600" lvl="1" marL="914400" rtl="0">
              <a:spcBef>
                <a:spcPts val="0"/>
              </a:spcBef>
              <a:buFont typeface="Courier New"/>
              <a:buChar char="o"/>
            </a:pPr>
            <a:r>
              <a:rPr lang="en">
                <a:solidFill>
                  <a:srgbClr val="FFFFFF"/>
                </a:solidFill>
              </a:rPr>
              <a:t>Internet of things</a:t>
            </a:r>
          </a:p>
          <a:p>
            <a:pPr indent="-228600" lvl="0" marL="457200" rtl="0">
              <a:spcBef>
                <a:spcPts val="0"/>
              </a:spcBef>
              <a:buFont typeface="Arial"/>
              <a:buChar char="●"/>
            </a:pPr>
            <a:r>
              <a:rPr lang="en">
                <a:solidFill>
                  <a:schemeClr val="accent5"/>
                </a:solidFill>
              </a:rPr>
              <a:t>Better tools</a:t>
            </a:r>
          </a:p>
          <a:p>
            <a:pPr indent="-228600" lvl="1" marL="914400" rtl="0">
              <a:spcBef>
                <a:spcPts val="0"/>
              </a:spcBef>
              <a:buFont typeface="Courier New"/>
              <a:buChar char="o"/>
            </a:pPr>
            <a:r>
              <a:rPr lang="en">
                <a:solidFill>
                  <a:srgbClr val="FFFFFF"/>
                </a:solidFill>
              </a:rPr>
              <a:t>for understanding normal behavior</a:t>
            </a:r>
          </a:p>
          <a:p>
            <a:pPr indent="-228600" lvl="2" marL="1371600" rtl="0">
              <a:spcBef>
                <a:spcPts val="0"/>
              </a:spcBef>
              <a:buFont typeface="Wingdings"/>
              <a:buChar char="§"/>
            </a:pPr>
            <a:r>
              <a:rPr lang="en">
                <a:solidFill>
                  <a:srgbClr val="FFFFFF"/>
                </a:solidFill>
              </a:rPr>
              <a:t>of your enterprise</a:t>
            </a:r>
          </a:p>
          <a:p>
            <a:pPr indent="-228600" lvl="2" marL="1371600" rtl="0">
              <a:spcBef>
                <a:spcPts val="0"/>
              </a:spcBef>
              <a:buFont typeface="Wingdings"/>
              <a:buChar char="§"/>
            </a:pPr>
            <a:r>
              <a:rPr lang="en">
                <a:solidFill>
                  <a:srgbClr val="FFFFFF"/>
                </a:solidFill>
              </a:rPr>
              <a:t>of your enemies</a:t>
            </a:r>
          </a:p>
          <a:p>
            <a:pPr lvl="0" rtl="0">
              <a:spcBef>
                <a:spcPts val="0"/>
              </a:spcBef>
              <a:buNone/>
            </a:pPr>
            <a:r>
              <a:t/>
            </a:r>
            <a:endParaRPr>
              <a:solidFill>
                <a:srgbClr val="FFFFFF"/>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7" name="Shape 597"/>
        <p:cNvGrpSpPr/>
        <p:nvPr/>
      </p:nvGrpSpPr>
      <p:grpSpPr>
        <a:xfrm>
          <a:off x="0" y="0"/>
          <a:ext cx="0" cy="0"/>
          <a:chOff x="0" y="0"/>
          <a:chExt cx="0" cy="0"/>
        </a:xfrm>
      </p:grpSpPr>
      <p:sp>
        <p:nvSpPr>
          <p:cNvPr id="598" name="Shape 59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Sources</a:t>
            </a:r>
          </a:p>
        </p:txBody>
      </p:sp>
      <p:sp>
        <p:nvSpPr>
          <p:cNvPr id="599" name="Shape 599"/>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rgbClr val="FFFFFF"/>
                </a:solidFill>
              </a:rPr>
              <a:t>[1] Nacht, Michael.  "THE CYBER SECURITY CHALLENGE".  Goldman School of Public Policy - UC Berkley.  2011</a:t>
            </a:r>
          </a:p>
          <a:p>
            <a:pPr lvl="0" rtl="0">
              <a:spcBef>
                <a:spcPts val="0"/>
              </a:spcBef>
              <a:buNone/>
            </a:pPr>
            <a:r>
              <a:rPr lang="en">
                <a:solidFill>
                  <a:srgbClr val="FFFFFF"/>
                </a:solidFill>
              </a:rPr>
              <a:t>&lt;http://gspp.berkeley.edu/news-events/bpn_docs/PolicyNotes-2011Spring-web.pdf&gt;</a:t>
            </a:r>
          </a:p>
          <a:p>
            <a:pPr lvl="0" rtl="0">
              <a:spcBef>
                <a:spcPts val="0"/>
              </a:spcBef>
              <a:buNone/>
            </a:pPr>
            <a:r>
              <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Shape 7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sz="4800">
                <a:solidFill>
                  <a:srgbClr val="ECE47C"/>
                </a:solidFill>
                <a:latin typeface="Trebuchet MS"/>
                <a:ea typeface="Trebuchet MS"/>
                <a:cs typeface="Trebuchet MS"/>
                <a:sym typeface="Trebuchet MS"/>
              </a:rPr>
              <a:t>History of Cyber Warfare</a:t>
            </a:r>
          </a:p>
        </p:txBody>
      </p:sp>
      <p:sp>
        <p:nvSpPr>
          <p:cNvPr id="79" name="Shape 79"/>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solidFill>
                  <a:schemeClr val="accent4"/>
                </a:solidFill>
              </a:rPr>
              <a:t>Estonia, May 2007</a:t>
            </a:r>
          </a:p>
          <a:p>
            <a:pPr indent="-228600" lvl="1" marL="914400" rtl="0">
              <a:spcBef>
                <a:spcPts val="0"/>
              </a:spcBef>
              <a:buFont typeface="Courier New"/>
              <a:buChar char="o"/>
            </a:pPr>
            <a:r>
              <a:rPr lang="en">
                <a:solidFill>
                  <a:srgbClr val="FFFFFF"/>
                </a:solidFill>
              </a:rPr>
              <a:t>A famous </a:t>
            </a:r>
            <a:r>
              <a:rPr lang="en"/>
              <a:t>bronze statue of a World War II-era Soviet soldier </a:t>
            </a:r>
            <a:r>
              <a:rPr lang="en">
                <a:solidFill>
                  <a:srgbClr val="FFFFFF"/>
                </a:solidFill>
              </a:rPr>
              <a:t>was removed from a park</a:t>
            </a:r>
          </a:p>
          <a:p>
            <a:pPr indent="-228600" lvl="1" marL="914400" rtl="0">
              <a:spcBef>
                <a:spcPts val="0"/>
              </a:spcBef>
              <a:buFont typeface="Courier New"/>
              <a:buChar char="o"/>
            </a:pPr>
            <a:r>
              <a:rPr lang="en">
                <a:solidFill>
                  <a:srgbClr val="FFFFFF"/>
                </a:solidFill>
              </a:rPr>
              <a:t>*Allegedly* a combo of russian govt organizations and individuals took down the Estonian internet.</a:t>
            </a:r>
          </a:p>
          <a:p>
            <a:pPr indent="-228600" lvl="2" marL="1371600" rtl="0">
              <a:spcBef>
                <a:spcPts val="0"/>
              </a:spcBef>
              <a:buFont typeface="Wingdings"/>
              <a:buChar char="§"/>
            </a:pPr>
            <a:r>
              <a:rPr lang="en">
                <a:solidFill>
                  <a:srgbClr val="FFFFFF"/>
                </a:solidFill>
              </a:rPr>
              <a:t>Russian government denies any involvement</a:t>
            </a:r>
          </a:p>
          <a:p>
            <a:pPr indent="-228600" lvl="1" marL="914400" rtl="0">
              <a:spcBef>
                <a:spcPts val="0"/>
              </a:spcBef>
              <a:buFont typeface="Courier New"/>
              <a:buChar char="o"/>
            </a:pPr>
            <a:r>
              <a:rPr lang="en">
                <a:solidFill>
                  <a:schemeClr val="accent5"/>
                </a:solidFill>
              </a:rPr>
              <a:t>Some described it as the first war in cyber space</a:t>
            </a:r>
          </a:p>
          <a:p>
            <a:pPr indent="-228600" lvl="2" marL="1371600" rtl="0">
              <a:spcBef>
                <a:spcPts val="0"/>
              </a:spcBef>
              <a:buFont typeface="Wingdings"/>
              <a:buChar char="§"/>
            </a:pPr>
            <a:r>
              <a:rPr lang="en">
                <a:solidFill>
                  <a:srgbClr val="FFFFFF"/>
                </a:solidFill>
              </a:rPr>
              <a:t>A month long national-scale DDoS and targeted hacking</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Shape 60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605" name="Shape 605"/>
          <p:cNvPicPr preferRelativeResize="0"/>
          <p:nvPr/>
        </p:nvPicPr>
        <p:blipFill>
          <a:blip r:embed="rId3">
            <a:alphaModFix/>
          </a:blip>
          <a:stretch>
            <a:fillRect/>
          </a:stretch>
        </p:blipFill>
        <p:spPr>
          <a:xfrm>
            <a:off x="-768675" y="-50237"/>
            <a:ext cx="10242960" cy="6832037"/>
          </a:xfrm>
          <a:prstGeom prst="rect">
            <a:avLst/>
          </a:prstGeom>
          <a:noFill/>
          <a:ln>
            <a:noFill/>
          </a:ln>
        </p:spPr>
      </p:pic>
      <p:sp>
        <p:nvSpPr>
          <p:cNvPr id="606" name="Shape 60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algn="r">
              <a:spcBef>
                <a:spcPts val="0"/>
              </a:spcBef>
              <a:buNone/>
            </a:pPr>
            <a:r>
              <a:rPr lang="en"/>
              <a:t>Questions?</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0" name="Shape 610"/>
        <p:cNvGrpSpPr/>
        <p:nvPr/>
      </p:nvGrpSpPr>
      <p:grpSpPr>
        <a:xfrm>
          <a:off x="0" y="0"/>
          <a:ext cx="0" cy="0"/>
          <a:chOff x="0" y="0"/>
          <a:chExt cx="0" cy="0"/>
        </a:xfrm>
      </p:grpSpPr>
      <p:sp>
        <p:nvSpPr>
          <p:cNvPr id="611" name="Shape 61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a:solidFill>
                  <a:srgbClr val="ECE47C"/>
                </a:solidFill>
                <a:latin typeface="Trebuchet MS"/>
                <a:ea typeface="Trebuchet MS"/>
                <a:cs typeface="Trebuchet MS"/>
                <a:sym typeface="Trebuchet MS"/>
              </a:rPr>
              <a:t>Adversarial Execution Environments (A.X.E.)</a:t>
            </a:r>
          </a:p>
        </p:txBody>
      </p:sp>
      <p:sp>
        <p:nvSpPr>
          <p:cNvPr id="612" name="Shape 612"/>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lvl="0" rtl="0">
              <a:spcBef>
                <a:spcPts val="0"/>
              </a:spcBef>
              <a:buNone/>
            </a:pPr>
            <a:r>
              <a:rPr lang="en">
                <a:solidFill>
                  <a:srgbClr val="FFFFFF"/>
                </a:solidFill>
              </a:rPr>
              <a:t>A project I worked on previously... </a:t>
            </a:r>
          </a:p>
          <a:p>
            <a:pPr indent="457200" lvl="0" rtl="0">
              <a:spcBef>
                <a:spcPts val="0"/>
              </a:spcBef>
              <a:buNone/>
            </a:pPr>
            <a:r>
              <a:rPr lang="en">
                <a:solidFill>
                  <a:srgbClr val="FFFFFF"/>
                </a:solidFill>
              </a:rPr>
              <a:t>(Project F.I.R.E.A.X.E.)</a:t>
            </a:r>
          </a:p>
          <a:p>
            <a:pPr indent="0" lvl="0" marL="0" rtl="0">
              <a:spcBef>
                <a:spcPts val="0"/>
              </a:spcBef>
              <a:buNone/>
            </a:pPr>
            <a:r>
              <a:rPr lang="en">
                <a:solidFill>
                  <a:srgbClr val="FFFFFF"/>
                </a:solidFill>
              </a:rPr>
              <a:t>The goal is to develop OS and Software to perform a task on hardware that you MUST assume is not trustworthy</a:t>
            </a:r>
          </a:p>
          <a:p>
            <a:pPr indent="-228600" lvl="0" marL="457200" rtl="0">
              <a:spcBef>
                <a:spcPts val="0"/>
              </a:spcBef>
              <a:buFont typeface="Arial"/>
              <a:buChar char="●"/>
            </a:pPr>
            <a:r>
              <a:rPr lang="en">
                <a:solidFill>
                  <a:srgbClr val="FFFFFF"/>
                </a:solidFill>
              </a:rPr>
              <a:t>cannot trust hardware, you don't control 100% of the supply chain!!</a:t>
            </a:r>
          </a:p>
          <a:p>
            <a:pPr indent="-228600" lvl="1" marL="914400" rtl="0">
              <a:spcBef>
                <a:spcPts val="0"/>
              </a:spcBef>
              <a:buFont typeface="Courier New"/>
              <a:buChar char="o"/>
            </a:pPr>
            <a:r>
              <a:rPr lang="en" sz="3000">
                <a:solidFill>
                  <a:srgbClr val="FFFFFF"/>
                </a:solidFill>
              </a:rPr>
              <a:t>secret backdoors (root, user shells!!!)</a:t>
            </a:r>
          </a:p>
          <a:p>
            <a:pPr indent="-228600" lvl="0" marL="457200" rtl="0">
              <a:spcBef>
                <a:spcPts val="0"/>
              </a:spcBef>
              <a:buFont typeface="Arial"/>
              <a:buChar char="●"/>
            </a:pPr>
            <a:r>
              <a:rPr b="1" i="1" lang="en">
                <a:solidFill>
                  <a:srgbClr val="FFFFFF"/>
                </a:solidFill>
              </a:rPr>
              <a:t>Challenging!</a:t>
            </a:r>
          </a:p>
          <a:p>
            <a:pPr indent="-228600" lvl="1" marL="914400" rtl="0">
              <a:spcBef>
                <a:spcPts val="0"/>
              </a:spcBef>
              <a:buFont typeface="Courier New"/>
              <a:buChar char="o"/>
            </a:pPr>
            <a:r>
              <a:rPr b="1" i="1" lang="en" sz="3000">
                <a:solidFill>
                  <a:srgbClr val="FFFFFF"/>
                </a:solidFill>
              </a:rPr>
              <a:t>Impossible??</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6" name="Shape 616"/>
        <p:cNvGrpSpPr/>
        <p:nvPr/>
      </p:nvGrpSpPr>
      <p:grpSpPr>
        <a:xfrm>
          <a:off x="0" y="0"/>
          <a:ext cx="0" cy="0"/>
          <a:chOff x="0" y="0"/>
          <a:chExt cx="0" cy="0"/>
        </a:xfrm>
      </p:grpSpPr>
      <p:sp>
        <p:nvSpPr>
          <p:cNvPr id="617" name="Shape 61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lgn="ctr">
              <a:spcBef>
                <a:spcPts val="0"/>
              </a:spcBef>
              <a:buNone/>
            </a:pPr>
            <a:r>
              <a:rPr lang="en">
                <a:solidFill>
                  <a:srgbClr val="ECE47C"/>
                </a:solidFill>
                <a:latin typeface="Trebuchet MS"/>
                <a:ea typeface="Trebuchet MS"/>
                <a:cs typeface="Trebuchet MS"/>
                <a:sym typeface="Trebuchet MS"/>
              </a:rPr>
              <a:t>Adversarial Execution Environments (A.X.E.) Programming</a:t>
            </a:r>
          </a:p>
        </p:txBody>
      </p:sp>
      <p:sp>
        <p:nvSpPr>
          <p:cNvPr id="618" name="Shape 618"/>
          <p:cNvSpPr txBox="1"/>
          <p:nvPr>
            <p:ph idx="1" type="body"/>
          </p:nvPr>
        </p:nvSpPr>
        <p:spPr>
          <a:xfrm>
            <a:off x="1301068" y="1600200"/>
            <a:ext cx="7385700" cy="49677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b="1" i="1" lang="en">
                <a:solidFill>
                  <a:srgbClr val="FFFFFF"/>
                </a:solidFill>
              </a:rPr>
              <a:t>Useful tools/techniques:</a:t>
            </a:r>
          </a:p>
          <a:p>
            <a:pPr indent="-228600" lvl="1" marL="914400" rtl="0">
              <a:spcBef>
                <a:spcPts val="0"/>
              </a:spcBef>
              <a:buFont typeface="Courier New"/>
              <a:buChar char="o"/>
            </a:pPr>
            <a:r>
              <a:rPr b="1" i="1" lang="en" sz="3000">
                <a:solidFill>
                  <a:srgbClr val="FFFFFF"/>
                </a:solidFill>
              </a:rPr>
              <a:t>a crypto processor that you control (100% of its supply chain)</a:t>
            </a:r>
          </a:p>
          <a:p>
            <a:pPr indent="-228600" lvl="1" marL="914400" rtl="0">
              <a:spcBef>
                <a:spcPts val="0"/>
              </a:spcBef>
              <a:buFont typeface="Courier New"/>
              <a:buChar char="o"/>
            </a:pPr>
            <a:r>
              <a:rPr b="1" i="1" lang="en" sz="3000">
                <a:solidFill>
                  <a:srgbClr val="FFFFFF"/>
                </a:solidFill>
              </a:rPr>
              <a:t>signed code</a:t>
            </a:r>
          </a:p>
          <a:p>
            <a:pPr indent="-228600" lvl="1" marL="914400" rtl="0">
              <a:spcBef>
                <a:spcPts val="0"/>
              </a:spcBef>
              <a:buFont typeface="Courier New"/>
              <a:buChar char="o"/>
            </a:pPr>
            <a:r>
              <a:rPr b="1" i="1" lang="en" sz="3000">
                <a:solidFill>
                  <a:srgbClr val="FFFFFF"/>
                </a:solidFill>
              </a:rPr>
              <a:t>process white-listing</a:t>
            </a:r>
          </a:p>
          <a:p>
            <a:pPr indent="-228600" lvl="1" marL="914400" rtl="0">
              <a:spcBef>
                <a:spcPts val="0"/>
              </a:spcBef>
              <a:buFont typeface="Courier New"/>
              <a:buChar char="o"/>
            </a:pPr>
            <a:r>
              <a:rPr b="1" i="1" lang="en" sz="3000">
                <a:solidFill>
                  <a:srgbClr val="FFFFFF"/>
                </a:solidFill>
              </a:rPr>
              <a:t>hardcore least permissions model</a:t>
            </a:r>
          </a:p>
          <a:p>
            <a:pPr indent="-228600" lvl="1" marL="914400" rtl="0">
              <a:spcBef>
                <a:spcPts val="0"/>
              </a:spcBef>
              <a:buFont typeface="Courier New"/>
              <a:buChar char="o"/>
            </a:pPr>
            <a:r>
              <a:rPr b="1" i="1" lang="en" sz="3000">
                <a:solidFill>
                  <a:srgbClr val="FFFFFF"/>
                </a:solidFill>
              </a:rPr>
              <a:t>captchas</a:t>
            </a:r>
          </a:p>
          <a:p>
            <a:pPr indent="-228600" lvl="1" marL="914400" rtl="0">
              <a:spcBef>
                <a:spcPts val="0"/>
              </a:spcBef>
              <a:buFont typeface="Courier New"/>
              <a:buChar char="o"/>
            </a:pPr>
            <a:r>
              <a:rPr b="1" i="1" lang="en" sz="3000">
                <a:solidFill>
                  <a:srgbClr val="FFFFFF"/>
                </a:solidFill>
              </a:rPr>
              <a:t>strip out all bloatware</a:t>
            </a:r>
          </a:p>
          <a:p>
            <a:pPr indent="-228600" lvl="1" marL="914400" rtl="0">
              <a:spcBef>
                <a:spcPts val="0"/>
              </a:spcBef>
              <a:buFont typeface="Courier New"/>
              <a:buChar char="o"/>
            </a:pPr>
            <a:r>
              <a:rPr b="1" i="1" lang="en" sz="3000">
                <a:solidFill>
                  <a:srgbClr val="FFFFFF"/>
                </a:solidFill>
              </a:rPr>
              <a:t>anti-RE / anti-forensics / obfuscated all throughout</a:t>
            </a:r>
          </a:p>
          <a:p>
            <a:pPr lvl="0" rtl="0">
              <a:spcBef>
                <a:spcPts val="0"/>
              </a:spcBef>
              <a:buNone/>
            </a:pPr>
            <a:r>
              <a:rPr b="1" i="1" lang="en">
                <a:solidFill>
                  <a:srgbClr val="FFFFFF"/>
                </a:solidFill>
              </a:rPr>
              <a:t>Sounds crazy, because it somewhat is!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