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381000" y="4056001"/>
            <a:ext cx="2835275" cy="803275"/>
          </a:xfrm>
          <a:custGeom>
            <a:pathLst>
              <a:path extrusionOk="0" h="1012" w="3572">
                <a:moveTo>
                  <a:pt x="1427" y="303"/>
                </a:moveTo>
                <a:lnTo>
                  <a:pt x="1427" y="303"/>
                </a:lnTo>
                <a:lnTo>
                  <a:pt x="1427" y="0"/>
                </a:lnTo>
                <a:lnTo>
                  <a:pt x="0" y="0"/>
                </a:lnTo>
                <a:lnTo>
                  <a:pt x="0" y="594"/>
                </a:lnTo>
                <a:lnTo>
                  <a:pt x="0" y="594"/>
                </a:lnTo>
                <a:lnTo>
                  <a:pt x="0" y="615"/>
                </a:lnTo>
                <a:lnTo>
                  <a:pt x="1" y="636"/>
                </a:lnTo>
                <a:lnTo>
                  <a:pt x="5" y="658"/>
                </a:lnTo>
                <a:lnTo>
                  <a:pt x="10" y="679"/>
                </a:lnTo>
                <a:lnTo>
                  <a:pt x="16" y="698"/>
                </a:lnTo>
                <a:lnTo>
                  <a:pt x="23" y="718"/>
                </a:lnTo>
                <a:lnTo>
                  <a:pt x="31" y="738"/>
                </a:lnTo>
                <a:lnTo>
                  <a:pt x="39" y="757"/>
                </a:lnTo>
                <a:lnTo>
                  <a:pt x="49" y="775"/>
                </a:lnTo>
                <a:lnTo>
                  <a:pt x="60" y="793"/>
                </a:lnTo>
                <a:lnTo>
                  <a:pt x="73" y="811"/>
                </a:lnTo>
                <a:lnTo>
                  <a:pt x="86" y="827"/>
                </a:lnTo>
                <a:lnTo>
                  <a:pt x="99" y="844"/>
                </a:lnTo>
                <a:lnTo>
                  <a:pt x="114" y="860"/>
                </a:lnTo>
                <a:lnTo>
                  <a:pt x="130" y="875"/>
                </a:lnTo>
                <a:lnTo>
                  <a:pt x="147" y="889"/>
                </a:lnTo>
                <a:lnTo>
                  <a:pt x="165" y="902"/>
                </a:lnTo>
                <a:lnTo>
                  <a:pt x="183" y="917"/>
                </a:lnTo>
                <a:lnTo>
                  <a:pt x="202" y="929"/>
                </a:lnTo>
                <a:lnTo>
                  <a:pt x="222" y="940"/>
                </a:lnTo>
                <a:lnTo>
                  <a:pt x="243" y="951"/>
                </a:lnTo>
                <a:lnTo>
                  <a:pt x="264" y="961"/>
                </a:lnTo>
                <a:lnTo>
                  <a:pt x="285" y="971"/>
                </a:lnTo>
                <a:lnTo>
                  <a:pt x="308" y="979"/>
                </a:lnTo>
                <a:lnTo>
                  <a:pt x="331" y="986"/>
                </a:lnTo>
                <a:lnTo>
                  <a:pt x="354" y="992"/>
                </a:lnTo>
                <a:lnTo>
                  <a:pt x="378" y="999"/>
                </a:lnTo>
                <a:lnTo>
                  <a:pt x="403" y="1004"/>
                </a:lnTo>
                <a:lnTo>
                  <a:pt x="427" y="1007"/>
                </a:lnTo>
                <a:lnTo>
                  <a:pt x="454" y="1010"/>
                </a:lnTo>
                <a:lnTo>
                  <a:pt x="478" y="1012"/>
                </a:lnTo>
                <a:lnTo>
                  <a:pt x="504" y="1012"/>
                </a:lnTo>
                <a:lnTo>
                  <a:pt x="3572" y="1012"/>
                </a:lnTo>
                <a:lnTo>
                  <a:pt x="3572" y="760"/>
                </a:lnTo>
                <a:lnTo>
                  <a:pt x="1882" y="760"/>
                </a:lnTo>
                <a:lnTo>
                  <a:pt x="1882" y="760"/>
                </a:lnTo>
                <a:lnTo>
                  <a:pt x="1859" y="759"/>
                </a:lnTo>
                <a:lnTo>
                  <a:pt x="1836" y="757"/>
                </a:lnTo>
                <a:lnTo>
                  <a:pt x="1814" y="754"/>
                </a:lnTo>
                <a:lnTo>
                  <a:pt x="1791" y="751"/>
                </a:lnTo>
                <a:lnTo>
                  <a:pt x="1768" y="746"/>
                </a:lnTo>
                <a:lnTo>
                  <a:pt x="1747" y="739"/>
                </a:lnTo>
                <a:lnTo>
                  <a:pt x="1725" y="733"/>
                </a:lnTo>
                <a:lnTo>
                  <a:pt x="1704" y="724"/>
                </a:lnTo>
                <a:lnTo>
                  <a:pt x="1685" y="715"/>
                </a:lnTo>
                <a:lnTo>
                  <a:pt x="1665" y="705"/>
                </a:lnTo>
                <a:lnTo>
                  <a:pt x="1645" y="693"/>
                </a:lnTo>
                <a:lnTo>
                  <a:pt x="1627" y="682"/>
                </a:lnTo>
                <a:lnTo>
                  <a:pt x="1609" y="669"/>
                </a:lnTo>
                <a:lnTo>
                  <a:pt x="1592" y="656"/>
                </a:lnTo>
                <a:lnTo>
                  <a:pt x="1575" y="641"/>
                </a:lnTo>
                <a:lnTo>
                  <a:pt x="1560" y="627"/>
                </a:lnTo>
                <a:lnTo>
                  <a:pt x="1544" y="610"/>
                </a:lnTo>
                <a:lnTo>
                  <a:pt x="1529" y="594"/>
                </a:lnTo>
                <a:lnTo>
                  <a:pt x="1516" y="576"/>
                </a:lnTo>
                <a:lnTo>
                  <a:pt x="1503" y="558"/>
                </a:lnTo>
                <a:lnTo>
                  <a:pt x="1492" y="540"/>
                </a:lnTo>
                <a:lnTo>
                  <a:pt x="1480" y="520"/>
                </a:lnTo>
                <a:lnTo>
                  <a:pt x="1471" y="501"/>
                </a:lnTo>
                <a:lnTo>
                  <a:pt x="1463" y="481"/>
                </a:lnTo>
                <a:lnTo>
                  <a:pt x="1454" y="460"/>
                </a:lnTo>
                <a:lnTo>
                  <a:pt x="1446" y="439"/>
                </a:lnTo>
                <a:lnTo>
                  <a:pt x="1440" y="418"/>
                </a:lnTo>
                <a:lnTo>
                  <a:pt x="1435" y="395"/>
                </a:lnTo>
                <a:lnTo>
                  <a:pt x="1432" y="372"/>
                </a:lnTo>
                <a:lnTo>
                  <a:pt x="1428" y="349"/>
                </a:lnTo>
                <a:lnTo>
                  <a:pt x="1427" y="326"/>
                </a:lnTo>
                <a:lnTo>
                  <a:pt x="1427" y="303"/>
                </a:lnTo>
                <a:lnTo>
                  <a:pt x="1427" y="3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781800" y="4659251"/>
            <a:ext cx="1903413" cy="736601"/>
          </a:xfrm>
          <a:custGeom>
            <a:pathLst>
              <a:path extrusionOk="0" h="927" w="2398">
                <a:moveTo>
                  <a:pt x="971" y="708"/>
                </a:moveTo>
                <a:lnTo>
                  <a:pt x="971" y="708"/>
                </a:lnTo>
                <a:lnTo>
                  <a:pt x="971" y="927"/>
                </a:lnTo>
                <a:lnTo>
                  <a:pt x="2398" y="927"/>
                </a:lnTo>
                <a:lnTo>
                  <a:pt x="2398" y="418"/>
                </a:lnTo>
                <a:lnTo>
                  <a:pt x="2398" y="418"/>
                </a:lnTo>
                <a:lnTo>
                  <a:pt x="2398" y="395"/>
                </a:lnTo>
                <a:lnTo>
                  <a:pt x="2395" y="374"/>
                </a:lnTo>
                <a:lnTo>
                  <a:pt x="2392" y="354"/>
                </a:lnTo>
                <a:lnTo>
                  <a:pt x="2389" y="333"/>
                </a:lnTo>
                <a:lnTo>
                  <a:pt x="2382" y="313"/>
                </a:lnTo>
                <a:lnTo>
                  <a:pt x="2375" y="294"/>
                </a:lnTo>
                <a:lnTo>
                  <a:pt x="2367" y="274"/>
                </a:lnTo>
                <a:lnTo>
                  <a:pt x="2359" y="254"/>
                </a:lnTo>
                <a:lnTo>
                  <a:pt x="2348" y="236"/>
                </a:lnTo>
                <a:lnTo>
                  <a:pt x="2338" y="219"/>
                </a:lnTo>
                <a:lnTo>
                  <a:pt x="2325" y="201"/>
                </a:lnTo>
                <a:lnTo>
                  <a:pt x="2312" y="184"/>
                </a:lnTo>
                <a:lnTo>
                  <a:pt x="2299" y="168"/>
                </a:lnTo>
                <a:lnTo>
                  <a:pt x="2282" y="152"/>
                </a:lnTo>
                <a:lnTo>
                  <a:pt x="2268" y="137"/>
                </a:lnTo>
                <a:lnTo>
                  <a:pt x="2250" y="122"/>
                </a:lnTo>
                <a:lnTo>
                  <a:pt x="2233" y="108"/>
                </a:lnTo>
                <a:lnTo>
                  <a:pt x="2214" y="94"/>
                </a:lnTo>
                <a:lnTo>
                  <a:pt x="2196" y="83"/>
                </a:lnTo>
                <a:lnTo>
                  <a:pt x="2176" y="70"/>
                </a:lnTo>
                <a:lnTo>
                  <a:pt x="2155" y="60"/>
                </a:lnTo>
                <a:lnTo>
                  <a:pt x="2134" y="50"/>
                </a:lnTo>
                <a:lnTo>
                  <a:pt x="2113" y="41"/>
                </a:lnTo>
                <a:lnTo>
                  <a:pt x="2090" y="32"/>
                </a:lnTo>
                <a:lnTo>
                  <a:pt x="2067" y="24"/>
                </a:lnTo>
                <a:lnTo>
                  <a:pt x="2044" y="18"/>
                </a:lnTo>
                <a:lnTo>
                  <a:pt x="2020" y="13"/>
                </a:lnTo>
                <a:lnTo>
                  <a:pt x="1995" y="8"/>
                </a:lnTo>
                <a:lnTo>
                  <a:pt x="1971" y="5"/>
                </a:lnTo>
                <a:lnTo>
                  <a:pt x="1944" y="1"/>
                </a:lnTo>
                <a:lnTo>
                  <a:pt x="1920" y="0"/>
                </a:lnTo>
                <a:lnTo>
                  <a:pt x="1894" y="0"/>
                </a:lnTo>
                <a:lnTo>
                  <a:pt x="0" y="0"/>
                </a:lnTo>
                <a:lnTo>
                  <a:pt x="0" y="251"/>
                </a:lnTo>
                <a:lnTo>
                  <a:pt x="514" y="251"/>
                </a:lnTo>
                <a:lnTo>
                  <a:pt x="514" y="251"/>
                </a:lnTo>
                <a:lnTo>
                  <a:pt x="539" y="251"/>
                </a:lnTo>
                <a:lnTo>
                  <a:pt x="562" y="254"/>
                </a:lnTo>
                <a:lnTo>
                  <a:pt x="585" y="256"/>
                </a:lnTo>
                <a:lnTo>
                  <a:pt x="607" y="261"/>
                </a:lnTo>
                <a:lnTo>
                  <a:pt x="629" y="266"/>
                </a:lnTo>
                <a:lnTo>
                  <a:pt x="651" y="272"/>
                </a:lnTo>
                <a:lnTo>
                  <a:pt x="673" y="279"/>
                </a:lnTo>
                <a:lnTo>
                  <a:pt x="692" y="287"/>
                </a:lnTo>
                <a:lnTo>
                  <a:pt x="713" y="297"/>
                </a:lnTo>
                <a:lnTo>
                  <a:pt x="733" y="307"/>
                </a:lnTo>
                <a:lnTo>
                  <a:pt x="753" y="318"/>
                </a:lnTo>
                <a:lnTo>
                  <a:pt x="771" y="330"/>
                </a:lnTo>
                <a:lnTo>
                  <a:pt x="789" y="343"/>
                </a:lnTo>
                <a:lnTo>
                  <a:pt x="805" y="356"/>
                </a:lnTo>
                <a:lnTo>
                  <a:pt x="823" y="370"/>
                </a:lnTo>
                <a:lnTo>
                  <a:pt x="838" y="385"/>
                </a:lnTo>
                <a:lnTo>
                  <a:pt x="854" y="401"/>
                </a:lnTo>
                <a:lnTo>
                  <a:pt x="867" y="418"/>
                </a:lnTo>
                <a:lnTo>
                  <a:pt x="882" y="434"/>
                </a:lnTo>
                <a:lnTo>
                  <a:pt x="893" y="452"/>
                </a:lnTo>
                <a:lnTo>
                  <a:pt x="906" y="472"/>
                </a:lnTo>
                <a:lnTo>
                  <a:pt x="918" y="491"/>
                </a:lnTo>
                <a:lnTo>
                  <a:pt x="927" y="511"/>
                </a:lnTo>
                <a:lnTo>
                  <a:pt x="936" y="530"/>
                </a:lnTo>
                <a:lnTo>
                  <a:pt x="944" y="552"/>
                </a:lnTo>
                <a:lnTo>
                  <a:pt x="952" y="573"/>
                </a:lnTo>
                <a:lnTo>
                  <a:pt x="957" y="594"/>
                </a:lnTo>
                <a:lnTo>
                  <a:pt x="963" y="617"/>
                </a:lnTo>
                <a:lnTo>
                  <a:pt x="967" y="638"/>
                </a:lnTo>
                <a:lnTo>
                  <a:pt x="970" y="661"/>
                </a:lnTo>
                <a:lnTo>
                  <a:pt x="971" y="685"/>
                </a:lnTo>
                <a:lnTo>
                  <a:pt x="971" y="708"/>
                </a:lnTo>
                <a:lnTo>
                  <a:pt x="971" y="7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81000" y="0"/>
            <a:ext cx="1136700" cy="39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3268663" y="4659251"/>
            <a:ext cx="1700100" cy="200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5021263" y="4659251"/>
            <a:ext cx="1684200" cy="20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7546975" y="5449826"/>
            <a:ext cx="1139825" cy="1409700"/>
          </a:xfrm>
          <a:custGeom>
            <a:pathLst>
              <a:path extrusionOk="0" h="1776" w="1437">
                <a:moveTo>
                  <a:pt x="1435" y="1776"/>
                </a:moveTo>
                <a:lnTo>
                  <a:pt x="0" y="1776"/>
                </a:lnTo>
                <a:lnTo>
                  <a:pt x="2" y="0"/>
                </a:lnTo>
                <a:lnTo>
                  <a:pt x="1437" y="0"/>
                </a:lnTo>
                <a:lnTo>
                  <a:pt x="1435" y="177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ctrTitle"/>
          </p:nvPr>
        </p:nvSpPr>
        <p:spPr>
          <a:xfrm>
            <a:off x="2220061" y="2916234"/>
            <a:ext cx="4710000" cy="165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2220061" y="4974908"/>
            <a:ext cx="47100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152401" y="1371600"/>
            <a:ext cx="2208213" cy="3182938"/>
          </a:xfrm>
          <a:custGeom>
            <a:pathLst>
              <a:path extrusionOk="0" h="4010" w="2782">
                <a:moveTo>
                  <a:pt x="635" y="719"/>
                </a:moveTo>
                <a:lnTo>
                  <a:pt x="635" y="719"/>
                </a:lnTo>
                <a:lnTo>
                  <a:pt x="635" y="4010"/>
                </a:lnTo>
                <a:lnTo>
                  <a:pt x="0" y="4010"/>
                </a:lnTo>
                <a:lnTo>
                  <a:pt x="0" y="418"/>
                </a:lnTo>
                <a:lnTo>
                  <a:pt x="0" y="418"/>
                </a:lnTo>
                <a:lnTo>
                  <a:pt x="0" y="397"/>
                </a:lnTo>
                <a:lnTo>
                  <a:pt x="2" y="376"/>
                </a:lnTo>
                <a:lnTo>
                  <a:pt x="5" y="355"/>
                </a:lnTo>
                <a:lnTo>
                  <a:pt x="10" y="333"/>
                </a:lnTo>
                <a:lnTo>
                  <a:pt x="15" y="314"/>
                </a:lnTo>
                <a:lnTo>
                  <a:pt x="21" y="294"/>
                </a:lnTo>
                <a:lnTo>
                  <a:pt x="29" y="275"/>
                </a:lnTo>
                <a:lnTo>
                  <a:pt x="39" y="255"/>
                </a:lnTo>
                <a:lnTo>
                  <a:pt x="49" y="237"/>
                </a:lnTo>
                <a:lnTo>
                  <a:pt x="60" y="219"/>
                </a:lnTo>
                <a:lnTo>
                  <a:pt x="72" y="201"/>
                </a:lnTo>
                <a:lnTo>
                  <a:pt x="85" y="185"/>
                </a:lnTo>
                <a:lnTo>
                  <a:pt x="100" y="169"/>
                </a:lnTo>
                <a:lnTo>
                  <a:pt x="114" y="152"/>
                </a:lnTo>
                <a:lnTo>
                  <a:pt x="131" y="137"/>
                </a:lnTo>
                <a:lnTo>
                  <a:pt x="147" y="123"/>
                </a:lnTo>
                <a:lnTo>
                  <a:pt x="165" y="110"/>
                </a:lnTo>
                <a:lnTo>
                  <a:pt x="183" y="97"/>
                </a:lnTo>
                <a:lnTo>
                  <a:pt x="202" y="84"/>
                </a:lnTo>
                <a:lnTo>
                  <a:pt x="222" y="72"/>
                </a:lnTo>
                <a:lnTo>
                  <a:pt x="242" y="61"/>
                </a:lnTo>
                <a:lnTo>
                  <a:pt x="263" y="51"/>
                </a:lnTo>
                <a:lnTo>
                  <a:pt x="286" y="41"/>
                </a:lnTo>
                <a:lnTo>
                  <a:pt x="307" y="33"/>
                </a:lnTo>
                <a:lnTo>
                  <a:pt x="330" y="26"/>
                </a:lnTo>
                <a:lnTo>
                  <a:pt x="354" y="20"/>
                </a:lnTo>
                <a:lnTo>
                  <a:pt x="379" y="13"/>
                </a:lnTo>
                <a:lnTo>
                  <a:pt x="403" y="9"/>
                </a:lnTo>
                <a:lnTo>
                  <a:pt x="428" y="5"/>
                </a:lnTo>
                <a:lnTo>
                  <a:pt x="452" y="4"/>
                </a:lnTo>
                <a:lnTo>
                  <a:pt x="478" y="2"/>
                </a:lnTo>
                <a:lnTo>
                  <a:pt x="504" y="0"/>
                </a:lnTo>
                <a:lnTo>
                  <a:pt x="2782" y="0"/>
                </a:lnTo>
                <a:lnTo>
                  <a:pt x="2782" y="263"/>
                </a:lnTo>
                <a:lnTo>
                  <a:pt x="1092" y="263"/>
                </a:lnTo>
                <a:lnTo>
                  <a:pt x="1092" y="263"/>
                </a:lnTo>
                <a:lnTo>
                  <a:pt x="1069" y="263"/>
                </a:lnTo>
                <a:lnTo>
                  <a:pt x="1045" y="265"/>
                </a:lnTo>
                <a:lnTo>
                  <a:pt x="1022" y="268"/>
                </a:lnTo>
                <a:lnTo>
                  <a:pt x="1001" y="271"/>
                </a:lnTo>
                <a:lnTo>
                  <a:pt x="978" y="276"/>
                </a:lnTo>
                <a:lnTo>
                  <a:pt x="957" y="283"/>
                </a:lnTo>
                <a:lnTo>
                  <a:pt x="935" y="291"/>
                </a:lnTo>
                <a:lnTo>
                  <a:pt x="914" y="299"/>
                </a:lnTo>
                <a:lnTo>
                  <a:pt x="895" y="307"/>
                </a:lnTo>
                <a:lnTo>
                  <a:pt x="875" y="317"/>
                </a:lnTo>
                <a:lnTo>
                  <a:pt x="855" y="329"/>
                </a:lnTo>
                <a:lnTo>
                  <a:pt x="838" y="340"/>
                </a:lnTo>
                <a:lnTo>
                  <a:pt x="820" y="353"/>
                </a:lnTo>
                <a:lnTo>
                  <a:pt x="802" y="368"/>
                </a:lnTo>
                <a:lnTo>
                  <a:pt x="785" y="381"/>
                </a:lnTo>
                <a:lnTo>
                  <a:pt x="769" y="397"/>
                </a:lnTo>
                <a:lnTo>
                  <a:pt x="754" y="412"/>
                </a:lnTo>
                <a:lnTo>
                  <a:pt x="740" y="428"/>
                </a:lnTo>
                <a:lnTo>
                  <a:pt x="727" y="446"/>
                </a:lnTo>
                <a:lnTo>
                  <a:pt x="713" y="464"/>
                </a:lnTo>
                <a:lnTo>
                  <a:pt x="702" y="482"/>
                </a:lnTo>
                <a:lnTo>
                  <a:pt x="691" y="502"/>
                </a:lnTo>
                <a:lnTo>
                  <a:pt x="681" y="521"/>
                </a:lnTo>
                <a:lnTo>
                  <a:pt x="671" y="542"/>
                </a:lnTo>
                <a:lnTo>
                  <a:pt x="663" y="562"/>
                </a:lnTo>
                <a:lnTo>
                  <a:pt x="656" y="583"/>
                </a:lnTo>
                <a:lnTo>
                  <a:pt x="650" y="606"/>
                </a:lnTo>
                <a:lnTo>
                  <a:pt x="645" y="627"/>
                </a:lnTo>
                <a:lnTo>
                  <a:pt x="640" y="650"/>
                </a:lnTo>
                <a:lnTo>
                  <a:pt x="638" y="673"/>
                </a:lnTo>
                <a:lnTo>
                  <a:pt x="637" y="696"/>
                </a:lnTo>
                <a:lnTo>
                  <a:pt x="635" y="719"/>
                </a:lnTo>
                <a:lnTo>
                  <a:pt x="635" y="7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52401" y="4641850"/>
            <a:ext cx="498600" cy="22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413001" y="1371600"/>
            <a:ext cx="2432100" cy="20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4911726" y="1371600"/>
            <a:ext cx="1965300" cy="2079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6943725" y="1371600"/>
            <a:ext cx="2200200" cy="20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152401" y="1371600"/>
            <a:ext cx="2208213" cy="3182938"/>
          </a:xfrm>
          <a:custGeom>
            <a:pathLst>
              <a:path extrusionOk="0" h="4010" w="2782">
                <a:moveTo>
                  <a:pt x="635" y="719"/>
                </a:moveTo>
                <a:lnTo>
                  <a:pt x="635" y="719"/>
                </a:lnTo>
                <a:lnTo>
                  <a:pt x="635" y="4010"/>
                </a:lnTo>
                <a:lnTo>
                  <a:pt x="0" y="4010"/>
                </a:lnTo>
                <a:lnTo>
                  <a:pt x="0" y="418"/>
                </a:lnTo>
                <a:lnTo>
                  <a:pt x="0" y="418"/>
                </a:lnTo>
                <a:lnTo>
                  <a:pt x="0" y="397"/>
                </a:lnTo>
                <a:lnTo>
                  <a:pt x="2" y="376"/>
                </a:lnTo>
                <a:lnTo>
                  <a:pt x="5" y="355"/>
                </a:lnTo>
                <a:lnTo>
                  <a:pt x="10" y="333"/>
                </a:lnTo>
                <a:lnTo>
                  <a:pt x="15" y="314"/>
                </a:lnTo>
                <a:lnTo>
                  <a:pt x="21" y="294"/>
                </a:lnTo>
                <a:lnTo>
                  <a:pt x="29" y="275"/>
                </a:lnTo>
                <a:lnTo>
                  <a:pt x="39" y="255"/>
                </a:lnTo>
                <a:lnTo>
                  <a:pt x="49" y="237"/>
                </a:lnTo>
                <a:lnTo>
                  <a:pt x="60" y="219"/>
                </a:lnTo>
                <a:lnTo>
                  <a:pt x="72" y="201"/>
                </a:lnTo>
                <a:lnTo>
                  <a:pt x="85" y="185"/>
                </a:lnTo>
                <a:lnTo>
                  <a:pt x="100" y="169"/>
                </a:lnTo>
                <a:lnTo>
                  <a:pt x="114" y="152"/>
                </a:lnTo>
                <a:lnTo>
                  <a:pt x="131" y="137"/>
                </a:lnTo>
                <a:lnTo>
                  <a:pt x="147" y="123"/>
                </a:lnTo>
                <a:lnTo>
                  <a:pt x="165" y="110"/>
                </a:lnTo>
                <a:lnTo>
                  <a:pt x="183" y="97"/>
                </a:lnTo>
                <a:lnTo>
                  <a:pt x="202" y="84"/>
                </a:lnTo>
                <a:lnTo>
                  <a:pt x="222" y="72"/>
                </a:lnTo>
                <a:lnTo>
                  <a:pt x="242" y="61"/>
                </a:lnTo>
                <a:lnTo>
                  <a:pt x="263" y="51"/>
                </a:lnTo>
                <a:lnTo>
                  <a:pt x="286" y="41"/>
                </a:lnTo>
                <a:lnTo>
                  <a:pt x="307" y="33"/>
                </a:lnTo>
                <a:lnTo>
                  <a:pt x="330" y="26"/>
                </a:lnTo>
                <a:lnTo>
                  <a:pt x="354" y="20"/>
                </a:lnTo>
                <a:lnTo>
                  <a:pt x="379" y="13"/>
                </a:lnTo>
                <a:lnTo>
                  <a:pt x="403" y="9"/>
                </a:lnTo>
                <a:lnTo>
                  <a:pt x="428" y="5"/>
                </a:lnTo>
                <a:lnTo>
                  <a:pt x="452" y="4"/>
                </a:lnTo>
                <a:lnTo>
                  <a:pt x="478" y="2"/>
                </a:lnTo>
                <a:lnTo>
                  <a:pt x="504" y="0"/>
                </a:lnTo>
                <a:lnTo>
                  <a:pt x="2782" y="0"/>
                </a:lnTo>
                <a:lnTo>
                  <a:pt x="2782" y="263"/>
                </a:lnTo>
                <a:lnTo>
                  <a:pt x="1092" y="263"/>
                </a:lnTo>
                <a:lnTo>
                  <a:pt x="1092" y="263"/>
                </a:lnTo>
                <a:lnTo>
                  <a:pt x="1069" y="263"/>
                </a:lnTo>
                <a:lnTo>
                  <a:pt x="1045" y="265"/>
                </a:lnTo>
                <a:lnTo>
                  <a:pt x="1022" y="268"/>
                </a:lnTo>
                <a:lnTo>
                  <a:pt x="1001" y="271"/>
                </a:lnTo>
                <a:lnTo>
                  <a:pt x="978" y="276"/>
                </a:lnTo>
                <a:lnTo>
                  <a:pt x="957" y="283"/>
                </a:lnTo>
                <a:lnTo>
                  <a:pt x="935" y="291"/>
                </a:lnTo>
                <a:lnTo>
                  <a:pt x="914" y="299"/>
                </a:lnTo>
                <a:lnTo>
                  <a:pt x="895" y="307"/>
                </a:lnTo>
                <a:lnTo>
                  <a:pt x="875" y="317"/>
                </a:lnTo>
                <a:lnTo>
                  <a:pt x="855" y="329"/>
                </a:lnTo>
                <a:lnTo>
                  <a:pt x="838" y="340"/>
                </a:lnTo>
                <a:lnTo>
                  <a:pt x="820" y="353"/>
                </a:lnTo>
                <a:lnTo>
                  <a:pt x="802" y="368"/>
                </a:lnTo>
                <a:lnTo>
                  <a:pt x="785" y="381"/>
                </a:lnTo>
                <a:lnTo>
                  <a:pt x="769" y="397"/>
                </a:lnTo>
                <a:lnTo>
                  <a:pt x="754" y="412"/>
                </a:lnTo>
                <a:lnTo>
                  <a:pt x="740" y="428"/>
                </a:lnTo>
                <a:lnTo>
                  <a:pt x="727" y="446"/>
                </a:lnTo>
                <a:lnTo>
                  <a:pt x="713" y="464"/>
                </a:lnTo>
                <a:lnTo>
                  <a:pt x="702" y="482"/>
                </a:lnTo>
                <a:lnTo>
                  <a:pt x="691" y="502"/>
                </a:lnTo>
                <a:lnTo>
                  <a:pt x="681" y="521"/>
                </a:lnTo>
                <a:lnTo>
                  <a:pt x="671" y="542"/>
                </a:lnTo>
                <a:lnTo>
                  <a:pt x="663" y="562"/>
                </a:lnTo>
                <a:lnTo>
                  <a:pt x="656" y="583"/>
                </a:lnTo>
                <a:lnTo>
                  <a:pt x="650" y="606"/>
                </a:lnTo>
                <a:lnTo>
                  <a:pt x="645" y="627"/>
                </a:lnTo>
                <a:lnTo>
                  <a:pt x="640" y="650"/>
                </a:lnTo>
                <a:lnTo>
                  <a:pt x="638" y="673"/>
                </a:lnTo>
                <a:lnTo>
                  <a:pt x="637" y="696"/>
                </a:lnTo>
                <a:lnTo>
                  <a:pt x="635" y="719"/>
                </a:lnTo>
                <a:lnTo>
                  <a:pt x="635" y="7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52401" y="4641850"/>
            <a:ext cx="498600" cy="22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2413001" y="1371600"/>
            <a:ext cx="2432100" cy="20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911726" y="1371600"/>
            <a:ext cx="1965300" cy="2079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6943725" y="1371600"/>
            <a:ext cx="2200200" cy="20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54948" y="1579563"/>
            <a:ext cx="3859800" cy="49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827084" y="1579563"/>
            <a:ext cx="3859800" cy="49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152401" y="1371600"/>
            <a:ext cx="2208213" cy="3182938"/>
          </a:xfrm>
          <a:custGeom>
            <a:pathLst>
              <a:path extrusionOk="0" h="4010" w="2782">
                <a:moveTo>
                  <a:pt x="635" y="719"/>
                </a:moveTo>
                <a:lnTo>
                  <a:pt x="635" y="719"/>
                </a:lnTo>
                <a:lnTo>
                  <a:pt x="635" y="4010"/>
                </a:lnTo>
                <a:lnTo>
                  <a:pt x="0" y="4010"/>
                </a:lnTo>
                <a:lnTo>
                  <a:pt x="0" y="418"/>
                </a:lnTo>
                <a:lnTo>
                  <a:pt x="0" y="418"/>
                </a:lnTo>
                <a:lnTo>
                  <a:pt x="0" y="397"/>
                </a:lnTo>
                <a:lnTo>
                  <a:pt x="2" y="376"/>
                </a:lnTo>
                <a:lnTo>
                  <a:pt x="5" y="355"/>
                </a:lnTo>
                <a:lnTo>
                  <a:pt x="10" y="333"/>
                </a:lnTo>
                <a:lnTo>
                  <a:pt x="15" y="314"/>
                </a:lnTo>
                <a:lnTo>
                  <a:pt x="21" y="294"/>
                </a:lnTo>
                <a:lnTo>
                  <a:pt x="29" y="275"/>
                </a:lnTo>
                <a:lnTo>
                  <a:pt x="39" y="255"/>
                </a:lnTo>
                <a:lnTo>
                  <a:pt x="49" y="237"/>
                </a:lnTo>
                <a:lnTo>
                  <a:pt x="60" y="219"/>
                </a:lnTo>
                <a:lnTo>
                  <a:pt x="72" y="201"/>
                </a:lnTo>
                <a:lnTo>
                  <a:pt x="85" y="185"/>
                </a:lnTo>
                <a:lnTo>
                  <a:pt x="100" y="169"/>
                </a:lnTo>
                <a:lnTo>
                  <a:pt x="114" y="152"/>
                </a:lnTo>
                <a:lnTo>
                  <a:pt x="131" y="137"/>
                </a:lnTo>
                <a:lnTo>
                  <a:pt x="147" y="123"/>
                </a:lnTo>
                <a:lnTo>
                  <a:pt x="165" y="110"/>
                </a:lnTo>
                <a:lnTo>
                  <a:pt x="183" y="97"/>
                </a:lnTo>
                <a:lnTo>
                  <a:pt x="202" y="84"/>
                </a:lnTo>
                <a:lnTo>
                  <a:pt x="222" y="72"/>
                </a:lnTo>
                <a:lnTo>
                  <a:pt x="242" y="61"/>
                </a:lnTo>
                <a:lnTo>
                  <a:pt x="263" y="51"/>
                </a:lnTo>
                <a:lnTo>
                  <a:pt x="286" y="41"/>
                </a:lnTo>
                <a:lnTo>
                  <a:pt x="307" y="33"/>
                </a:lnTo>
                <a:lnTo>
                  <a:pt x="330" y="26"/>
                </a:lnTo>
                <a:lnTo>
                  <a:pt x="354" y="20"/>
                </a:lnTo>
                <a:lnTo>
                  <a:pt x="379" y="13"/>
                </a:lnTo>
                <a:lnTo>
                  <a:pt x="403" y="9"/>
                </a:lnTo>
                <a:lnTo>
                  <a:pt x="428" y="5"/>
                </a:lnTo>
                <a:lnTo>
                  <a:pt x="452" y="4"/>
                </a:lnTo>
                <a:lnTo>
                  <a:pt x="478" y="2"/>
                </a:lnTo>
                <a:lnTo>
                  <a:pt x="504" y="0"/>
                </a:lnTo>
                <a:lnTo>
                  <a:pt x="2782" y="0"/>
                </a:lnTo>
                <a:lnTo>
                  <a:pt x="2782" y="263"/>
                </a:lnTo>
                <a:lnTo>
                  <a:pt x="1092" y="263"/>
                </a:lnTo>
                <a:lnTo>
                  <a:pt x="1092" y="263"/>
                </a:lnTo>
                <a:lnTo>
                  <a:pt x="1069" y="263"/>
                </a:lnTo>
                <a:lnTo>
                  <a:pt x="1045" y="265"/>
                </a:lnTo>
                <a:lnTo>
                  <a:pt x="1022" y="268"/>
                </a:lnTo>
                <a:lnTo>
                  <a:pt x="1001" y="271"/>
                </a:lnTo>
                <a:lnTo>
                  <a:pt x="978" y="276"/>
                </a:lnTo>
                <a:lnTo>
                  <a:pt x="957" y="283"/>
                </a:lnTo>
                <a:lnTo>
                  <a:pt x="935" y="291"/>
                </a:lnTo>
                <a:lnTo>
                  <a:pt x="914" y="299"/>
                </a:lnTo>
                <a:lnTo>
                  <a:pt x="895" y="307"/>
                </a:lnTo>
                <a:lnTo>
                  <a:pt x="875" y="317"/>
                </a:lnTo>
                <a:lnTo>
                  <a:pt x="855" y="329"/>
                </a:lnTo>
                <a:lnTo>
                  <a:pt x="838" y="340"/>
                </a:lnTo>
                <a:lnTo>
                  <a:pt x="820" y="353"/>
                </a:lnTo>
                <a:lnTo>
                  <a:pt x="802" y="368"/>
                </a:lnTo>
                <a:lnTo>
                  <a:pt x="785" y="381"/>
                </a:lnTo>
                <a:lnTo>
                  <a:pt x="769" y="397"/>
                </a:lnTo>
                <a:lnTo>
                  <a:pt x="754" y="412"/>
                </a:lnTo>
                <a:lnTo>
                  <a:pt x="740" y="428"/>
                </a:lnTo>
                <a:lnTo>
                  <a:pt x="727" y="446"/>
                </a:lnTo>
                <a:lnTo>
                  <a:pt x="713" y="464"/>
                </a:lnTo>
                <a:lnTo>
                  <a:pt x="702" y="482"/>
                </a:lnTo>
                <a:lnTo>
                  <a:pt x="691" y="502"/>
                </a:lnTo>
                <a:lnTo>
                  <a:pt x="681" y="521"/>
                </a:lnTo>
                <a:lnTo>
                  <a:pt x="671" y="542"/>
                </a:lnTo>
                <a:lnTo>
                  <a:pt x="663" y="562"/>
                </a:lnTo>
                <a:lnTo>
                  <a:pt x="656" y="583"/>
                </a:lnTo>
                <a:lnTo>
                  <a:pt x="650" y="606"/>
                </a:lnTo>
                <a:lnTo>
                  <a:pt x="645" y="627"/>
                </a:lnTo>
                <a:lnTo>
                  <a:pt x="640" y="650"/>
                </a:lnTo>
                <a:lnTo>
                  <a:pt x="638" y="673"/>
                </a:lnTo>
                <a:lnTo>
                  <a:pt x="637" y="696"/>
                </a:lnTo>
                <a:lnTo>
                  <a:pt x="635" y="719"/>
                </a:lnTo>
                <a:lnTo>
                  <a:pt x="635" y="7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52401" y="4641850"/>
            <a:ext cx="498600" cy="22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2413001" y="1371600"/>
            <a:ext cx="2432100" cy="20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4911726" y="1371600"/>
            <a:ext cx="1965300" cy="2079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6943725" y="1371600"/>
            <a:ext cx="2200200" cy="20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 flipH="1" rot="10800000">
            <a:off x="228600" y="5333978"/>
            <a:ext cx="2208225" cy="1527699"/>
          </a:xfrm>
          <a:custGeom>
            <a:pathLst>
              <a:path extrusionOk="0" h="18832" w="10000">
                <a:moveTo>
                  <a:pt x="2283" y="11895"/>
                </a:moveTo>
                <a:lnTo>
                  <a:pt x="2283" y="11895"/>
                </a:lnTo>
                <a:cubicBezTo>
                  <a:pt x="2258" y="7997"/>
                  <a:pt x="2271" y="3898"/>
                  <a:pt x="2246" y="0"/>
                </a:cubicBezTo>
                <a:lnTo>
                  <a:pt x="37" y="98"/>
                </a:lnTo>
                <a:cubicBezTo>
                  <a:pt x="25" y="4986"/>
                  <a:pt x="12" y="9874"/>
                  <a:pt x="0" y="14762"/>
                </a:cubicBezTo>
                <a:lnTo>
                  <a:pt x="0" y="14762"/>
                </a:lnTo>
                <a:lnTo>
                  <a:pt x="0" y="14967"/>
                </a:lnTo>
                <a:cubicBezTo>
                  <a:pt x="2" y="15036"/>
                  <a:pt x="5" y="15104"/>
                  <a:pt x="7" y="15173"/>
                </a:cubicBezTo>
                <a:cubicBezTo>
                  <a:pt x="11" y="15241"/>
                  <a:pt x="14" y="15310"/>
                  <a:pt x="18" y="15378"/>
                </a:cubicBezTo>
                <a:cubicBezTo>
                  <a:pt x="24" y="15443"/>
                  <a:pt x="30" y="15509"/>
                  <a:pt x="36" y="15574"/>
                </a:cubicBezTo>
                <a:cubicBezTo>
                  <a:pt x="42" y="15642"/>
                  <a:pt x="48" y="15711"/>
                  <a:pt x="54" y="15779"/>
                </a:cubicBezTo>
                <a:cubicBezTo>
                  <a:pt x="61" y="15844"/>
                  <a:pt x="68" y="15910"/>
                  <a:pt x="75" y="15975"/>
                </a:cubicBezTo>
                <a:cubicBezTo>
                  <a:pt x="85" y="16037"/>
                  <a:pt x="94" y="16099"/>
                  <a:pt x="104" y="16161"/>
                </a:cubicBezTo>
                <a:cubicBezTo>
                  <a:pt x="116" y="16220"/>
                  <a:pt x="128" y="16278"/>
                  <a:pt x="140" y="16337"/>
                </a:cubicBezTo>
                <a:cubicBezTo>
                  <a:pt x="152" y="16402"/>
                  <a:pt x="164" y="16468"/>
                  <a:pt x="176" y="16533"/>
                </a:cubicBezTo>
                <a:cubicBezTo>
                  <a:pt x="189" y="16592"/>
                  <a:pt x="203" y="16650"/>
                  <a:pt x="216" y="16709"/>
                </a:cubicBezTo>
                <a:cubicBezTo>
                  <a:pt x="230" y="16761"/>
                  <a:pt x="245" y="16813"/>
                  <a:pt x="259" y="16865"/>
                </a:cubicBezTo>
                <a:cubicBezTo>
                  <a:pt x="275" y="16924"/>
                  <a:pt x="290" y="16982"/>
                  <a:pt x="306" y="17041"/>
                </a:cubicBezTo>
                <a:cubicBezTo>
                  <a:pt x="324" y="17097"/>
                  <a:pt x="341" y="17152"/>
                  <a:pt x="359" y="17208"/>
                </a:cubicBezTo>
                <a:cubicBezTo>
                  <a:pt x="376" y="17254"/>
                  <a:pt x="393" y="17299"/>
                  <a:pt x="410" y="17345"/>
                </a:cubicBezTo>
                <a:cubicBezTo>
                  <a:pt x="430" y="17400"/>
                  <a:pt x="451" y="17456"/>
                  <a:pt x="471" y="17511"/>
                </a:cubicBezTo>
                <a:cubicBezTo>
                  <a:pt x="490" y="17557"/>
                  <a:pt x="509" y="17602"/>
                  <a:pt x="528" y="17648"/>
                </a:cubicBezTo>
                <a:cubicBezTo>
                  <a:pt x="550" y="17690"/>
                  <a:pt x="571" y="17733"/>
                  <a:pt x="593" y="17775"/>
                </a:cubicBezTo>
                <a:cubicBezTo>
                  <a:pt x="615" y="17817"/>
                  <a:pt x="636" y="17860"/>
                  <a:pt x="658" y="17902"/>
                </a:cubicBezTo>
                <a:cubicBezTo>
                  <a:pt x="681" y="17945"/>
                  <a:pt x="703" y="17987"/>
                  <a:pt x="726" y="18030"/>
                </a:cubicBezTo>
                <a:lnTo>
                  <a:pt x="798" y="18147"/>
                </a:lnTo>
                <a:cubicBezTo>
                  <a:pt x="822" y="18180"/>
                  <a:pt x="846" y="18212"/>
                  <a:pt x="870" y="18245"/>
                </a:cubicBezTo>
                <a:lnTo>
                  <a:pt x="945" y="18353"/>
                </a:lnTo>
                <a:cubicBezTo>
                  <a:pt x="973" y="18379"/>
                  <a:pt x="1000" y="18405"/>
                  <a:pt x="1028" y="18431"/>
                </a:cubicBezTo>
                <a:cubicBezTo>
                  <a:pt x="1053" y="18457"/>
                  <a:pt x="1079" y="18483"/>
                  <a:pt x="1104" y="18509"/>
                </a:cubicBezTo>
                <a:lnTo>
                  <a:pt x="1186" y="18597"/>
                </a:lnTo>
                <a:lnTo>
                  <a:pt x="1272" y="18656"/>
                </a:lnTo>
                <a:cubicBezTo>
                  <a:pt x="1302" y="18672"/>
                  <a:pt x="1332" y="18689"/>
                  <a:pt x="1362" y="18705"/>
                </a:cubicBezTo>
                <a:cubicBezTo>
                  <a:pt x="1391" y="18721"/>
                  <a:pt x="1420" y="18738"/>
                  <a:pt x="1449" y="18754"/>
                </a:cubicBezTo>
                <a:cubicBezTo>
                  <a:pt x="1479" y="18770"/>
                  <a:pt x="1508" y="18787"/>
                  <a:pt x="1538" y="18803"/>
                </a:cubicBezTo>
                <a:lnTo>
                  <a:pt x="1625" y="18812"/>
                </a:lnTo>
                <a:cubicBezTo>
                  <a:pt x="1656" y="18819"/>
                  <a:pt x="1687" y="18825"/>
                  <a:pt x="1718" y="18832"/>
                </a:cubicBezTo>
                <a:lnTo>
                  <a:pt x="1812" y="18832"/>
                </a:lnTo>
                <a:lnTo>
                  <a:pt x="10000" y="18832"/>
                </a:lnTo>
                <a:lnTo>
                  <a:pt x="10000" y="16278"/>
                </a:lnTo>
                <a:lnTo>
                  <a:pt x="3925" y="16278"/>
                </a:lnTo>
                <a:lnTo>
                  <a:pt x="3925" y="16278"/>
                </a:lnTo>
                <a:lnTo>
                  <a:pt x="3843" y="16278"/>
                </a:lnTo>
                <a:cubicBezTo>
                  <a:pt x="3814" y="16272"/>
                  <a:pt x="3785" y="16265"/>
                  <a:pt x="3756" y="16259"/>
                </a:cubicBezTo>
                <a:lnTo>
                  <a:pt x="3674" y="16229"/>
                </a:lnTo>
                <a:cubicBezTo>
                  <a:pt x="3649" y="16219"/>
                  <a:pt x="3623" y="16210"/>
                  <a:pt x="3598" y="16200"/>
                </a:cubicBezTo>
                <a:cubicBezTo>
                  <a:pt x="3570" y="16184"/>
                  <a:pt x="3543" y="16167"/>
                  <a:pt x="3515" y="16151"/>
                </a:cubicBezTo>
                <a:lnTo>
                  <a:pt x="3440" y="16082"/>
                </a:lnTo>
                <a:lnTo>
                  <a:pt x="3361" y="16024"/>
                </a:lnTo>
                <a:cubicBezTo>
                  <a:pt x="3336" y="15998"/>
                  <a:pt x="3310" y="15972"/>
                  <a:pt x="3285" y="15946"/>
                </a:cubicBezTo>
                <a:lnTo>
                  <a:pt x="3217" y="15857"/>
                </a:lnTo>
                <a:cubicBezTo>
                  <a:pt x="3193" y="15828"/>
                  <a:pt x="3169" y="15798"/>
                  <a:pt x="3145" y="15769"/>
                </a:cubicBezTo>
                <a:lnTo>
                  <a:pt x="3073" y="15652"/>
                </a:lnTo>
                <a:cubicBezTo>
                  <a:pt x="3053" y="15616"/>
                  <a:pt x="3032" y="15580"/>
                  <a:pt x="3012" y="15544"/>
                </a:cubicBezTo>
                <a:cubicBezTo>
                  <a:pt x="2991" y="15505"/>
                  <a:pt x="2969" y="15466"/>
                  <a:pt x="2948" y="15427"/>
                </a:cubicBezTo>
                <a:cubicBezTo>
                  <a:pt x="2926" y="15385"/>
                  <a:pt x="2905" y="15342"/>
                  <a:pt x="2883" y="15300"/>
                </a:cubicBezTo>
                <a:cubicBezTo>
                  <a:pt x="2863" y="15254"/>
                  <a:pt x="2842" y="15209"/>
                  <a:pt x="2822" y="15163"/>
                </a:cubicBezTo>
                <a:cubicBezTo>
                  <a:pt x="2803" y="15114"/>
                  <a:pt x="2783" y="15065"/>
                  <a:pt x="2764" y="15016"/>
                </a:cubicBezTo>
                <a:lnTo>
                  <a:pt x="2710" y="14869"/>
                </a:lnTo>
                <a:cubicBezTo>
                  <a:pt x="2693" y="14817"/>
                  <a:pt x="2677" y="14765"/>
                  <a:pt x="2660" y="14713"/>
                </a:cubicBezTo>
                <a:cubicBezTo>
                  <a:pt x="2644" y="14657"/>
                  <a:pt x="2629" y="14602"/>
                  <a:pt x="2613" y="14546"/>
                </a:cubicBezTo>
                <a:cubicBezTo>
                  <a:pt x="2596" y="14491"/>
                  <a:pt x="2580" y="14435"/>
                  <a:pt x="2563" y="14380"/>
                </a:cubicBezTo>
                <a:cubicBezTo>
                  <a:pt x="2550" y="14321"/>
                  <a:pt x="2536" y="14263"/>
                  <a:pt x="2523" y="14204"/>
                </a:cubicBezTo>
                <a:cubicBezTo>
                  <a:pt x="2510" y="14139"/>
                  <a:pt x="2497" y="14073"/>
                  <a:pt x="2484" y="14008"/>
                </a:cubicBezTo>
                <a:cubicBezTo>
                  <a:pt x="2472" y="13943"/>
                  <a:pt x="2460" y="13877"/>
                  <a:pt x="2448" y="13812"/>
                </a:cubicBezTo>
                <a:cubicBezTo>
                  <a:pt x="2436" y="13750"/>
                  <a:pt x="2424" y="13689"/>
                  <a:pt x="2412" y="13627"/>
                </a:cubicBezTo>
                <a:cubicBezTo>
                  <a:pt x="2402" y="13562"/>
                  <a:pt x="2393" y="13496"/>
                  <a:pt x="2383" y="13431"/>
                </a:cubicBezTo>
                <a:cubicBezTo>
                  <a:pt x="2375" y="13362"/>
                  <a:pt x="2366" y="13294"/>
                  <a:pt x="2358" y="13225"/>
                </a:cubicBezTo>
                <a:cubicBezTo>
                  <a:pt x="2351" y="13157"/>
                  <a:pt x="2343" y="13088"/>
                  <a:pt x="2336" y="13020"/>
                </a:cubicBezTo>
                <a:lnTo>
                  <a:pt x="2318" y="12795"/>
                </a:lnTo>
                <a:cubicBezTo>
                  <a:pt x="2312" y="12726"/>
                  <a:pt x="2307" y="12658"/>
                  <a:pt x="2301" y="12589"/>
                </a:cubicBezTo>
                <a:cubicBezTo>
                  <a:pt x="2298" y="12514"/>
                  <a:pt x="2296" y="12439"/>
                  <a:pt x="2293" y="12364"/>
                </a:cubicBezTo>
                <a:lnTo>
                  <a:pt x="2290" y="12139"/>
                </a:lnTo>
                <a:cubicBezTo>
                  <a:pt x="2288" y="12058"/>
                  <a:pt x="2285" y="11976"/>
                  <a:pt x="2283" y="11895"/>
                </a:cubicBezTo>
                <a:lnTo>
                  <a:pt x="2283" y="118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2497137" y="5334000"/>
            <a:ext cx="2432100" cy="207900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4995862" y="5334000"/>
            <a:ext cx="1965300" cy="20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010400" y="5334000"/>
            <a:ext cx="2133600" cy="207900"/>
          </a:xfrm>
          <a:prstGeom prst="rect">
            <a:avLst/>
          </a:prstGeom>
          <a:solidFill>
            <a:srgbClr val="BB4C4B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020958" y="5875079"/>
            <a:ext cx="7813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  <a:defRPr b="1" sz="1800">
                <a:solidFill>
                  <a:schemeClr val="l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b="1" sz="1800">
                <a:solidFill>
                  <a:schemeClr val="lt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b="1" sz="1800">
                <a:solidFill>
                  <a:schemeClr val="lt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  <a:defRPr b="1" sz="1800">
                <a:solidFill>
                  <a:schemeClr val="lt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b="1" sz="1800">
                <a:solidFill>
                  <a:schemeClr val="lt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b="1" sz="1800">
                <a:solidFill>
                  <a:schemeClr val="lt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  <a:defRPr b="1" sz="1800">
                <a:solidFill>
                  <a:schemeClr val="lt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b="1" sz="1800">
                <a:solidFill>
                  <a:schemeClr val="lt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b="1" sz="18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2413001" y="0"/>
            <a:ext cx="2432100" cy="20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4911726" y="0"/>
            <a:ext cx="1965300" cy="2079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6943725" y="0"/>
            <a:ext cx="2200200" cy="20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0" y="0"/>
            <a:ext cx="2346300" cy="2079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0" y="6650037"/>
            <a:ext cx="2432100" cy="207900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2498725" y="6650037"/>
            <a:ext cx="1965300" cy="20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4513262" y="6650037"/>
            <a:ext cx="4630800" cy="20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l"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lt2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lt2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lt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lt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offensive-security.com/metasploit-unleashed/Fun_With_Incognito" TargetMode="External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gif"/><Relationship Id="rId4" Type="http://schemas.openxmlformats.org/officeDocument/2006/relationships/image" Target="../media/image12.gif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gif"/><Relationship Id="rId4" Type="http://schemas.openxmlformats.org/officeDocument/2006/relationships/image" Target="../media/image12.gif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gif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technet.microsoft.com/en-us/sysinternals/bb545021.aspx" TargetMode="External"/><Relationship Id="rId4" Type="http://schemas.openxmlformats.org/officeDocument/2006/relationships/hyperlink" Target="http://labs.mwrinfosecurity.com/assets/142/mwri_security-implications-of-windows-access-tokens_2008-04-14.pdf" TargetMode="External"/><Relationship Id="rId5" Type="http://schemas.openxmlformats.org/officeDocument/2006/relationships/hyperlink" Target="http://www.darkoperator.com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gif"/><Relationship Id="rId4" Type="http://schemas.openxmlformats.org/officeDocument/2006/relationships/image" Target="../media/image12.gif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www.offensive-security.com/metasploit-unleashed/Meterpreter_Basics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www.darkoperator.com/tools-and-scripts/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www.offensive-security.com/metasploit-unleashed/Meterpreter_Basics)" TargetMode="External"/><Relationship Id="rId4" Type="http://schemas.openxmlformats.org/officeDocument/2006/relationships/image" Target="../media/image1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2220061" y="2916234"/>
            <a:ext cx="4710000" cy="1650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Post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Exploitation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2220061" y="4974908"/>
            <a:ext cx="4710000" cy="88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CIS 5930/4930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Offensive Security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Spring 2013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Whenever a user/entity makes a request to perform an action on an object, they must present </a:t>
            </a:r>
            <a:r>
              <a:rPr i="1" lang="en">
                <a:solidFill>
                  <a:schemeClr val="accent2"/>
                </a:solidFill>
              </a:rPr>
              <a:t>credentials</a:t>
            </a:r>
            <a:r>
              <a:rPr i="1" lang="en"/>
              <a:t>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 sz="2400"/>
              <a:t>(i.e. read a file)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 sz="2400"/>
              <a:t>user/pass, biometrics, certificate, token, session ID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The decision (permit / deny) is made with reference to the </a:t>
            </a:r>
            <a:r>
              <a:rPr i="1" lang="en">
                <a:solidFill>
                  <a:schemeClr val="accent2"/>
                </a:solidFill>
              </a:rPr>
              <a:t>access control(s)</a:t>
            </a:r>
            <a:r>
              <a:rPr i="1" lang="en"/>
              <a:t> of the system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MAC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DAC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capabilities-models</a:t>
            </a:r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Credentials Overview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Users are made very aware of permissions (and permissions related problems)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b="1"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ls -l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Most experienced users understand the permissions system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i="1" lang="en">
                <a:solidFill>
                  <a:schemeClr val="accent2"/>
                </a:solidFill>
              </a:rPr>
              <a:t>Thus is commonly, well-understood by security / system admins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Machine - to - Machine access is not streamlined, unless specially set up to be.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ssh &amp; ssh keys</a:t>
            </a:r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Access Control in Linux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RUID = real user id.  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is the identity of the logged in user who launches programs.  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set when the user logs in, and can only be changed by a root user.  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Also process signalling is controlled by ruid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Process X can only signal process Y if process X  has the same ruid as Y, or is root ruid.  </a:t>
            </a:r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Recap (Linux)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EUID = effective user id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i="1" lang="en">
                <a:solidFill>
                  <a:schemeClr val="accent2"/>
                </a:solidFill>
              </a:rPr>
              <a:t>Is the UID used to judge privilege and access permission. 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In most cases, this is the same as ruid.  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But if a program were flagged with the setuid bit, then when it is executed, it is assigned the euid of the owner of the program.  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Also the setuid() or seteuid() functions allow for the EUID to be changed</a:t>
            </a:r>
          </a:p>
          <a:p>
            <a:pPr indent="-298450" lvl="0" marL="457200" rtl="0">
              <a:spcBef>
                <a:spcPts val="0"/>
              </a:spcBef>
              <a:buClr>
                <a:srgbClr val="000000"/>
              </a:buClr>
              <a:buSzPct val="36666"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Recap (Linux)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1763875" y="5475575"/>
            <a:ext cx="61680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chemeClr val="accent3"/>
                </a:solidFill>
              </a:rPr>
              <a:t>But what is used in Windows to judge privilege and access permission?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56" name="Shape 156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Windows Security Model 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050" y="1266913"/>
            <a:ext cx="6057900" cy="561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chemeClr val="accent1"/>
                </a:solidFill>
              </a:rPr>
              <a:t>DAC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How owners specify specific permissions on a user by user basis for a object.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chemeClr val="accent1"/>
                </a:solidFill>
              </a:rPr>
              <a:t>Privileged Access Control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How Administrators gain access to other user's objects (i.e. employee is fired...)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chemeClr val="accent1"/>
                </a:solidFill>
              </a:rPr>
              <a:t>MIC/MAC (or Mandatory </a:t>
            </a:r>
            <a:r>
              <a:rPr b="1" lang="en" sz="2400" u="sng">
                <a:solidFill>
                  <a:schemeClr val="accent1"/>
                </a:solidFill>
              </a:rPr>
              <a:t>Integrity</a:t>
            </a:r>
            <a:r>
              <a:rPr b="1" lang="en" sz="2400">
                <a:solidFill>
                  <a:schemeClr val="accent1"/>
                </a:solidFill>
              </a:rPr>
              <a:t> Control)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Used to prevent non-elevated accounts from accessing elevated objects &amp; to isolate Protected-mode processes</a:t>
            </a:r>
          </a:p>
          <a:p>
            <a:pPr indent="-228600" lvl="1" marL="914400">
              <a:spcBef>
                <a:spcPts val="0"/>
              </a:spcBef>
              <a:buFont typeface="Courier New"/>
              <a:buChar char="o"/>
            </a:pPr>
            <a:r>
              <a:rPr lang="en"/>
              <a:t>i.e. a protected process from accessing unprotected configuration files</a:t>
            </a:r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Windows Access Control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Subject </a:t>
            </a:r>
            <a:r>
              <a:rPr lang="en"/>
              <a:t>- synonymous with "User"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Security Descriptor</a:t>
            </a:r>
            <a:r>
              <a:rPr lang="en"/>
              <a:t> - contains the security information associated with a securable </a:t>
            </a:r>
            <a:r>
              <a:rPr i="1" lang="en"/>
              <a:t>object</a:t>
            </a:r>
            <a:r>
              <a:rPr lang="en"/>
              <a:t>.  The descriptor can include: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Security Identifiers (SIDs) for the owner/group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DACL - Specifies the rights for specific users/groups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SACL - Like DACL but for auditing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control flags - to describe the Security Descriptor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Windows Security Model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Object </a:t>
            </a:r>
            <a:r>
              <a:rPr lang="en"/>
              <a:t>- "a kernel object is a single, run-time instance of a statically defined object type" - Windows Internals 6th edition, pt1, page 21.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Object protection &amp; Access logging are the essence of discretionary access control &amp; auditing.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Objects usually</a:t>
            </a:r>
            <a:br>
              <a:rPr lang="en"/>
            </a:br>
            <a:r>
              <a:rPr lang="en"/>
              <a:t>contain a </a:t>
            </a:r>
            <a:r>
              <a:rPr i="1" lang="en">
                <a:solidFill>
                  <a:schemeClr val="accent1"/>
                </a:solidFill>
              </a:rPr>
              <a:t>security</a:t>
            </a:r>
            <a:br>
              <a:rPr i="1" lang="en">
                <a:solidFill>
                  <a:schemeClr val="accent1"/>
                </a:solidFill>
              </a:rPr>
            </a:br>
            <a:r>
              <a:rPr i="1" lang="en">
                <a:solidFill>
                  <a:schemeClr val="accent1"/>
                </a:solidFill>
              </a:rPr>
              <a:t>descriptor</a:t>
            </a:r>
            <a:r>
              <a:rPr lang="en"/>
              <a:t>..</a:t>
            </a:r>
          </a:p>
        </p:txBody>
      </p:sp>
      <p:sp>
        <p:nvSpPr>
          <p:cNvPr id="175" name="Shape 175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Windows Security Model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700" y="4135100"/>
            <a:ext cx="3810000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984750" y="4750550"/>
            <a:ext cx="3722400" cy="18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83" name="Shape 183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Windows Access Tokens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698" y="1946363"/>
            <a:ext cx="5194300" cy="42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Objects are essentially: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 class/struct for holding attributes / functions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i="1" lang="en"/>
              <a:t>A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process </a:t>
            </a:r>
            <a:r>
              <a:rPr i="1" lang="en"/>
              <a:t>is an instance of the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process object </a:t>
            </a:r>
            <a:r>
              <a:rPr i="1" lang="en"/>
              <a:t>type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Object attributes: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data field for holding some info about the object's state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Process ID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Scheduling priority #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Pointer to access token object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Objects...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http://danfarrall.com/gchq/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GCHQ (British equivalent of the NSA) 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discovered storing passwords in cleartext / reversible encryption.</a:t>
            </a:r>
          </a:p>
          <a:p>
            <a:pPr indent="-228600" lvl="1" marL="914400">
              <a:spcBef>
                <a:spcPts val="0"/>
              </a:spcBef>
              <a:buFont typeface="Courier New"/>
              <a:buChar char="o"/>
            </a:pPr>
            <a:r>
              <a:rPr lang="en"/>
              <a:t>enter your email into the "I forgot my password" form, and they email you your password in cleartext...</a:t>
            </a:r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fun news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Anything managed by the </a:t>
            </a:r>
            <a:r>
              <a:rPr b="1" lang="en" u="sng"/>
              <a:t>Executive Object Manager</a:t>
            </a:r>
            <a:r>
              <a:rPr lang="en"/>
              <a:t>....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files, devices, mailslots, pipes (named &amp; anonymous), jobs, processes, threads, events, keyed events, event pairs, mutexes, semaphores, shared memory sections, I/O completion ports, LPC ports, waitable timers, </a:t>
            </a:r>
            <a:r>
              <a:rPr lang="en">
                <a:solidFill>
                  <a:schemeClr val="accent1"/>
                </a:solidFill>
              </a:rPr>
              <a:t>access tokens</a:t>
            </a:r>
            <a:r>
              <a:rPr lang="en"/>
              <a:t>, volumes, window stations, desktops, network shares, services, registry keys, printers, Active Directory objects, etc... etc...</a:t>
            </a:r>
          </a:p>
        </p:txBody>
      </p:sp>
      <p:sp>
        <p:nvSpPr>
          <p:cNvPr id="196" name="Shape 196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Examples of Objects?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02" name="Shape 202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Windows Security Model 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050" y="1266913"/>
            <a:ext cx="6057900" cy="561340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/>
          <p:nvPr/>
        </p:nvSpPr>
        <p:spPr>
          <a:xfrm>
            <a:off x="2813550" y="4631525"/>
            <a:ext cx="476100" cy="15798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Access Token</a:t>
            </a:r>
            <a:r>
              <a:rPr lang="en"/>
              <a:t> - [In Microsoft OSes] is a [kernel] object that contains the security information for a </a:t>
            </a:r>
            <a:r>
              <a:rPr lang="en" u="sng"/>
              <a:t>login session</a:t>
            </a:r>
            <a:r>
              <a:rPr lang="en"/>
              <a:t>, and identifies: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The user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The user's groups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and the user's privileges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i="1" lang="en">
                <a:solidFill>
                  <a:schemeClr val="accent5"/>
                </a:solidFill>
              </a:rPr>
              <a:t>Windows Access Tokens are commonly </a:t>
            </a:r>
            <a:r>
              <a:rPr b="1" i="1" lang="en">
                <a:solidFill>
                  <a:schemeClr val="accent5"/>
                </a:solidFill>
              </a:rPr>
              <a:t>not</a:t>
            </a:r>
            <a:r>
              <a:rPr i="1" lang="en">
                <a:solidFill>
                  <a:schemeClr val="accent5"/>
                </a:solidFill>
              </a:rPr>
              <a:t> well-understood by most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Often, the confusion about it is akin to quantum physics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Windows Access Tokens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What is a login session?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 the activity between login and logout in a multi-user OS</a:t>
            </a:r>
          </a:p>
          <a:p>
            <a:pPr indent="-228600" lvl="1" marL="914400" rtl="0">
              <a:spcBef>
                <a:spcPts val="480"/>
              </a:spcBef>
            </a:pPr>
            <a:r>
              <a:rPr lang="en" sz="2400"/>
              <a:t>maintained by kernel</a:t>
            </a:r>
          </a:p>
          <a:p>
            <a:pPr indent="-228600" lvl="1" marL="914400" rtl="0">
              <a:spcBef>
                <a:spcPts val="480"/>
              </a:spcBef>
            </a:pPr>
            <a:r>
              <a:rPr lang="en"/>
              <a:t>controlled by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Local Security Authority Subsystem Service (LSA  /  LSASS)</a:t>
            </a:r>
          </a:p>
          <a:p>
            <a:pPr indent="-228600" lvl="1" marL="914400" rtl="0">
              <a:spcBef>
                <a:spcPts val="480"/>
              </a:spcBef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winlogon </a:t>
            </a:r>
            <a:r>
              <a:rPr lang="en"/>
              <a:t>loads the user's profile upon login</a:t>
            </a:r>
          </a:p>
          <a:p>
            <a:pPr lvl="0" rtl="0">
              <a:spcBef>
                <a:spcPts val="480"/>
              </a:spcBef>
              <a:buNone/>
            </a:pPr>
            <a:r>
              <a:rPr lang="en">
                <a:solidFill>
                  <a:schemeClr val="accent1"/>
                </a:solidFill>
              </a:rPr>
              <a:t>Machine - to - Machine access is streamlined during a login session (via access tokens)</a:t>
            </a:r>
          </a:p>
          <a:p>
            <a:pPr indent="-381000" lvl="0" marL="914400" rtl="0">
              <a:spcBef>
                <a:spcPts val="480"/>
              </a:spcBef>
              <a:buClr>
                <a:schemeClr val="accent3"/>
              </a:buClr>
              <a:buSzPct val="100000"/>
              <a:buFont typeface="Arial"/>
              <a:buChar char="●"/>
            </a:pPr>
            <a:r>
              <a:rPr i="1" lang="en" sz="2400">
                <a:solidFill>
                  <a:schemeClr val="accent3"/>
                </a:solidFill>
              </a:rPr>
              <a:t>user's aren't re-prompted for credentials when operating on remote systems on the domain...</a:t>
            </a:r>
          </a:p>
          <a:p>
            <a:pPr lvl="0" rtl="0">
              <a:spcBef>
                <a:spcPts val="48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Windows Access Tokens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854948" y="1579563"/>
            <a:ext cx="4648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Responsible for describing the security context of a process/thread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Used by the kernel,</a:t>
            </a:r>
            <a:br>
              <a:rPr lang="en"/>
            </a:br>
            <a:r>
              <a:rPr lang="en"/>
              <a:t>to make access control decisions.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Threads inherit the parent process's primary token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Windows Access Tokens</a:t>
            </a:r>
          </a:p>
        </p:txBody>
      </p:sp>
      <p:sp>
        <p:nvSpPr>
          <p:cNvPr id="223" name="Shape 223"/>
          <p:cNvSpPr/>
          <p:nvPr/>
        </p:nvSpPr>
        <p:spPr>
          <a:xfrm>
            <a:off x="6037675" y="2233450"/>
            <a:ext cx="2596800" cy="437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ACCESS TOKEN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Security ID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Group ID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Privileges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Default owner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Primary group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Default ACL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Create token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Open token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Query token info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Set token info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Duplicate token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Adjust token privileges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Adjust token groups</a:t>
            </a:r>
          </a:p>
        </p:txBody>
      </p:sp>
      <p:cxnSp>
        <p:nvCxnSpPr>
          <p:cNvPr id="224" name="Shape 224"/>
          <p:cNvCxnSpPr/>
          <p:nvPr/>
        </p:nvCxnSpPr>
        <p:spPr>
          <a:xfrm>
            <a:off x="6056575" y="3029075"/>
            <a:ext cx="255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5" name="Shape 225"/>
          <p:cNvCxnSpPr/>
          <p:nvPr/>
        </p:nvCxnSpPr>
        <p:spPr>
          <a:xfrm>
            <a:off x="6056575" y="4629275"/>
            <a:ext cx="2532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6" name="Shape 226"/>
          <p:cNvSpPr txBox="1"/>
          <p:nvPr/>
        </p:nvSpPr>
        <p:spPr>
          <a:xfrm>
            <a:off x="5132725" y="4908325"/>
            <a:ext cx="12675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Services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132725" y="3308125"/>
            <a:ext cx="13953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Object</a:t>
            </a:r>
            <a:br>
              <a:rPr lang="en">
                <a:solidFill>
                  <a:schemeClr val="accent2"/>
                </a:solidFill>
              </a:rPr>
            </a:br>
            <a:r>
              <a:rPr lang="en">
                <a:solidFill>
                  <a:schemeClr val="accent2"/>
                </a:solidFill>
              </a:rPr>
              <a:t>Body</a:t>
            </a:r>
            <a:br>
              <a:rPr lang="en">
                <a:solidFill>
                  <a:schemeClr val="accent2"/>
                </a:solidFill>
              </a:rPr>
            </a:br>
            <a:r>
              <a:rPr lang="en">
                <a:solidFill>
                  <a:schemeClr val="accent2"/>
                </a:solidFill>
              </a:rPr>
              <a:t>Attributes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What gets access tokens?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/>
              <a:t>Each process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/>
              <a:t>&amp; Each thread </a:t>
            </a:r>
            <a:br>
              <a:rPr lang="en"/>
            </a:br>
            <a:r>
              <a:rPr lang="en"/>
              <a:t>(Windows is a multithreaded environment)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Processes have a primary token associated, which dictates their privileges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primary token not to be confused with token types/security levels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Windows Access Tokens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 u="sng">
                <a:solidFill>
                  <a:schemeClr val="accent1"/>
                </a:solidFill>
              </a:rPr>
              <a:t>Two main types of tokens: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b="1" lang="en"/>
              <a:t>Primary </a:t>
            </a:r>
            <a:r>
              <a:rPr lang="en"/>
              <a:t>(All processes/threads have one)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b="1" lang="en">
                <a:solidFill>
                  <a:schemeClr val="accent2"/>
                </a:solidFill>
              </a:rPr>
              <a:t>Impersonation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 u="sng">
                <a:solidFill>
                  <a:schemeClr val="accent1"/>
                </a:solidFill>
              </a:rPr>
              <a:t>Tokens have 4 different security levels: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Anonymous Tokens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Identification Tokens 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>
                <a:solidFill>
                  <a:schemeClr val="accent2"/>
                </a:solidFill>
              </a:rPr>
              <a:t>Impersonation Tokens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result (normally) from non-interactive logons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>
                <a:solidFill>
                  <a:schemeClr val="accent3"/>
                </a:solidFill>
              </a:rPr>
              <a:t>Delegation Tokens</a:t>
            </a:r>
          </a:p>
          <a:p>
            <a:pPr indent="-228600" lvl="1" marL="914400" rtl="0">
              <a:spcBef>
                <a:spcPts val="0"/>
              </a:spcBef>
            </a:pPr>
            <a:r>
              <a:rPr i="1" lang="en"/>
              <a:t>quite interesting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result from interactive logons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Windows Access Tokens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4683725" y="5355500"/>
            <a:ext cx="4707300" cy="12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Impersonation &amp; Delegation are the one's we are interested in for now --- </a:t>
            </a:r>
            <a:r>
              <a:rPr lang="en" u="sng">
                <a:solidFill>
                  <a:schemeClr val="accent2"/>
                </a:solidFill>
              </a:rPr>
              <a:t>they can be used to assume a different security context!!!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Impersonation tokens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Even if another token is the primary token, if an impersonation token is present, allows the thread/process to act under a different security context</a:t>
            </a:r>
          </a:p>
          <a:p>
            <a:pPr indent="-228600" lvl="1" marL="914400">
              <a:spcBef>
                <a:spcPts val="0"/>
              </a:spcBef>
              <a:buFont typeface="Courier New"/>
              <a:buChar char="o"/>
            </a:pPr>
            <a:r>
              <a:rPr lang="en"/>
              <a:t>commonly used by developers to allow SYSTEM or the windows kernel to handle special functions (like Windows Auth).</a:t>
            </a:r>
          </a:p>
        </p:txBody>
      </p:sp>
      <p:sp>
        <p:nvSpPr>
          <p:cNvPr id="246" name="Shape 246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Windows Access Tokens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Delegation tokens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Allows thread/process to impersonate the security context of the given token on ANY OTHER system [in the domain]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as long as that token is valid on that system</a:t>
            </a:r>
          </a:p>
        </p:txBody>
      </p:sp>
      <p:sp>
        <p:nvSpPr>
          <p:cNvPr id="252" name="Shape 252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Windows Access Tokens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3400"/>
            <a:ext cx="8753475" cy="61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Overview of Post Exploitation</a:t>
            </a:r>
          </a:p>
          <a:p>
            <a:pPr indent="-228600" lvl="1" marL="914400" rtl="0">
              <a:spcBef>
                <a:spcPts val="480"/>
              </a:spcBef>
              <a:buFont typeface="Courier New"/>
              <a:buChar char="o"/>
            </a:pPr>
            <a:r>
              <a:rPr lang="en"/>
              <a:t>Basics</a:t>
            </a:r>
          </a:p>
          <a:p>
            <a:pPr indent="-228600" lvl="1" marL="914400" rtl="0">
              <a:spcBef>
                <a:spcPts val="480"/>
              </a:spcBef>
              <a:buFont typeface="Courier New"/>
              <a:buChar char="o"/>
            </a:pPr>
            <a:r>
              <a:rPr lang="en" sz="2400"/>
              <a:t>Tools</a:t>
            </a:r>
          </a:p>
          <a:p>
            <a:pPr indent="-228600" lvl="1" marL="914400" rtl="0">
              <a:spcBef>
                <a:spcPts val="480"/>
              </a:spcBef>
              <a:buFont typeface="Courier New"/>
              <a:buChar char="o"/>
            </a:pPr>
            <a:r>
              <a:rPr lang="en"/>
              <a:t>Goals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Credentials/Authorization Overview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Passwords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2-Auth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Linux (recap)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Windows Access Tokens (new)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Meterpreter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Passing the Hash</a:t>
            </a:r>
          </a:p>
          <a:p>
            <a:pPr indent="-228600" lvl="1" marL="914400">
              <a:spcBef>
                <a:spcPts val="0"/>
              </a:spcBef>
              <a:buFont typeface="Courier New"/>
              <a:buChar char="o"/>
            </a:pPr>
            <a:r>
              <a:rPr lang="en"/>
              <a:t>Pivoting</a:t>
            </a:r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 of Talk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Tokens may be present on compromised systems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may allow for privilege escalation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may allow for pivoting within the Domain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Attackers want to enumerate available tokens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Tools: </a:t>
            </a:r>
            <a:r>
              <a:rPr lang="en" u="sng">
                <a:solidFill>
                  <a:schemeClr val="hlink"/>
                </a:solidFill>
                <a:hlinkClick r:id="rId3"/>
              </a:rPr>
              <a:t>Incognito</a:t>
            </a:r>
            <a:r>
              <a:rPr lang="en"/>
              <a:t> (part of Metasploit)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Abusing Tokens</a:t>
            </a:r>
          </a:p>
        </p:txBody>
      </p:sp>
      <p:pic>
        <p:nvPicPr>
          <p:cNvPr id="266" name="Shape 2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948" y="4493550"/>
            <a:ext cx="601980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/>
          <p:nvPr/>
        </p:nvSpPr>
        <p:spPr>
          <a:xfrm>
            <a:off x="5291625" y="5269975"/>
            <a:ext cx="27054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The SYSTEM token is the holy grail of token stealing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Abusing Tokens</a:t>
            </a:r>
          </a:p>
        </p:txBody>
      </p:sp>
      <p:pic>
        <p:nvPicPr>
          <p:cNvPr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948" y="1689000"/>
            <a:ext cx="4133850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/>
          <p:nvPr/>
        </p:nvSpPr>
        <p:spPr>
          <a:xfrm>
            <a:off x="779125" y="1688125"/>
            <a:ext cx="2673000" cy="357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 txBox="1"/>
          <p:nvPr/>
        </p:nvSpPr>
        <p:spPr>
          <a:xfrm>
            <a:off x="4209475" y="1634025"/>
            <a:ext cx="4566600" cy="30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Meterpreter has many nice features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Here is an example of listing all the tokens, having already compromised a SYSTEM token.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The SYSTEM token allows us to access everything in the system, and here we see the full list of tokens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82" name="Shape 282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Impersonating Tokens</a:t>
            </a:r>
          </a:p>
        </p:txBody>
      </p:sp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948" y="1733550"/>
            <a:ext cx="4467225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/>
        </p:nvSpPr>
        <p:spPr>
          <a:xfrm>
            <a:off x="5183400" y="1937025"/>
            <a:ext cx="3733500" cy="29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Example of abusing impersonation tokens</a:t>
            </a:r>
          </a:p>
        </p:txBody>
      </p:sp>
      <p:sp>
        <p:nvSpPr>
          <p:cNvPr id="285" name="Shape 285"/>
          <p:cNvSpPr/>
          <p:nvPr/>
        </p:nvSpPr>
        <p:spPr>
          <a:xfrm>
            <a:off x="817026" y="4041774"/>
            <a:ext cx="4485300" cy="606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91" name="Shape 291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Incognito commands </a:t>
            </a:r>
          </a:p>
        </p:txBody>
      </p:sp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948" y="1754850"/>
            <a:ext cx="613410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Local Privilege Escalation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Impersonation tokens may allow this if present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Example: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Attacker compromises some server/service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Any administrators who connect using windows auth, will expose their token to the attacker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Attacker uses token to escalate to local administrator</a:t>
            </a:r>
          </a:p>
        </p:txBody>
      </p:sp>
      <p:sp>
        <p:nvSpPr>
          <p:cNvPr id="298" name="Shape 298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Abusing Tokens</a:t>
            </a:r>
          </a:p>
        </p:txBody>
      </p:sp>
      <p:sp>
        <p:nvSpPr>
          <p:cNvPr id="299" name="Shape 299"/>
          <p:cNvSpPr/>
          <p:nvPr/>
        </p:nvSpPr>
        <p:spPr>
          <a:xfrm>
            <a:off x="1768900" y="5684525"/>
            <a:ext cx="1428300" cy="1087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Exploited Process</a:t>
            </a:r>
          </a:p>
        </p:txBody>
      </p:sp>
      <p:sp>
        <p:nvSpPr>
          <p:cNvPr id="300" name="Shape 300"/>
          <p:cNvSpPr/>
          <p:nvPr/>
        </p:nvSpPr>
        <p:spPr>
          <a:xfrm>
            <a:off x="5723950" y="5684525"/>
            <a:ext cx="1428300" cy="1087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Client Process</a:t>
            </a:r>
          </a:p>
        </p:txBody>
      </p:sp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852" y="5415384"/>
            <a:ext cx="1156048" cy="1356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2250" y="5419874"/>
            <a:ext cx="843041" cy="1347962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/>
          <p:nvPr/>
        </p:nvSpPr>
        <p:spPr>
          <a:xfrm>
            <a:off x="6839075" y="5618825"/>
            <a:ext cx="1310100" cy="4068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Administrator</a:t>
            </a:r>
          </a:p>
        </p:txBody>
      </p:sp>
      <p:sp>
        <p:nvSpPr>
          <p:cNvPr id="304" name="Shape 304"/>
          <p:cNvSpPr/>
          <p:nvPr/>
        </p:nvSpPr>
        <p:spPr>
          <a:xfrm>
            <a:off x="612852" y="5618825"/>
            <a:ext cx="1310100" cy="4068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Administrator</a:t>
            </a:r>
          </a:p>
        </p:txBody>
      </p:sp>
      <p:sp>
        <p:nvSpPr>
          <p:cNvPr id="305" name="Shape 305"/>
          <p:cNvSpPr/>
          <p:nvPr/>
        </p:nvSpPr>
        <p:spPr>
          <a:xfrm>
            <a:off x="2903052" y="6286776"/>
            <a:ext cx="1310100" cy="4398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Network Service</a:t>
            </a:r>
          </a:p>
        </p:txBody>
      </p:sp>
      <p:cxnSp>
        <p:nvCxnSpPr>
          <p:cNvPr id="306" name="Shape 306"/>
          <p:cNvCxnSpPr>
            <a:stCxn id="300" idx="2"/>
            <a:endCxn id="299" idx="6"/>
          </p:cNvCxnSpPr>
          <p:nvPr/>
        </p:nvCxnSpPr>
        <p:spPr>
          <a:xfrm rot="10800000">
            <a:off x="3197050" y="6228425"/>
            <a:ext cx="25269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7" name="Shape 307"/>
          <p:cNvSpPr txBox="1"/>
          <p:nvPr/>
        </p:nvSpPr>
        <p:spPr>
          <a:xfrm>
            <a:off x="4345500" y="5892625"/>
            <a:ext cx="1759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Windows Auth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Pivoting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Delegation tokens may allow this if present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Example: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Attacker compromises some server/service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Any administrators who connect using windows auth, will expose their token to the attacker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Attacker uses token to escalate to local administrator, </a:t>
            </a:r>
            <a:r>
              <a:rPr lang="en">
                <a:solidFill>
                  <a:schemeClr val="accent1"/>
                </a:solidFill>
              </a:rPr>
              <a:t>and </a:t>
            </a:r>
            <a:r>
              <a:rPr i="1" lang="en">
                <a:solidFill>
                  <a:schemeClr val="accent1"/>
                </a:solidFill>
              </a:rPr>
              <a:t>perhaps even on other systems.</a:t>
            </a:r>
          </a:p>
        </p:txBody>
      </p:sp>
      <p:sp>
        <p:nvSpPr>
          <p:cNvPr id="313" name="Shape 313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Abusing Tokens</a:t>
            </a:r>
          </a:p>
        </p:txBody>
      </p:sp>
      <p:sp>
        <p:nvSpPr>
          <p:cNvPr id="314" name="Shape 314"/>
          <p:cNvSpPr/>
          <p:nvPr/>
        </p:nvSpPr>
        <p:spPr>
          <a:xfrm>
            <a:off x="1768900" y="5684525"/>
            <a:ext cx="1428300" cy="1087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Exploited Process</a:t>
            </a:r>
          </a:p>
        </p:txBody>
      </p:sp>
      <p:sp>
        <p:nvSpPr>
          <p:cNvPr id="315" name="Shape 315"/>
          <p:cNvSpPr/>
          <p:nvPr/>
        </p:nvSpPr>
        <p:spPr>
          <a:xfrm>
            <a:off x="5723950" y="5684525"/>
            <a:ext cx="1428300" cy="1087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Client Process</a:t>
            </a:r>
          </a:p>
        </p:txBody>
      </p:sp>
      <p:pic>
        <p:nvPicPr>
          <p:cNvPr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852" y="5415384"/>
            <a:ext cx="1156048" cy="1356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Shape 3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2250" y="5419874"/>
            <a:ext cx="843041" cy="134796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/>
          <p:nvPr/>
        </p:nvSpPr>
        <p:spPr>
          <a:xfrm>
            <a:off x="6839075" y="5618825"/>
            <a:ext cx="1310100" cy="4068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Administrator</a:t>
            </a:r>
          </a:p>
        </p:txBody>
      </p:sp>
      <p:sp>
        <p:nvSpPr>
          <p:cNvPr id="319" name="Shape 319"/>
          <p:cNvSpPr/>
          <p:nvPr/>
        </p:nvSpPr>
        <p:spPr>
          <a:xfrm>
            <a:off x="612852" y="5618825"/>
            <a:ext cx="1310100" cy="4068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Administrator</a:t>
            </a:r>
          </a:p>
        </p:txBody>
      </p:sp>
      <p:sp>
        <p:nvSpPr>
          <p:cNvPr id="320" name="Shape 320"/>
          <p:cNvSpPr/>
          <p:nvPr/>
        </p:nvSpPr>
        <p:spPr>
          <a:xfrm>
            <a:off x="2903052" y="6286776"/>
            <a:ext cx="1310100" cy="4398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Network Service</a:t>
            </a:r>
          </a:p>
        </p:txBody>
      </p:sp>
      <p:cxnSp>
        <p:nvCxnSpPr>
          <p:cNvPr id="321" name="Shape 321"/>
          <p:cNvCxnSpPr>
            <a:stCxn id="315" idx="2"/>
            <a:endCxn id="314" idx="6"/>
          </p:cNvCxnSpPr>
          <p:nvPr/>
        </p:nvCxnSpPr>
        <p:spPr>
          <a:xfrm rot="10800000">
            <a:off x="3197050" y="6228425"/>
            <a:ext cx="25269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2" name="Shape 322"/>
          <p:cNvSpPr txBox="1"/>
          <p:nvPr/>
        </p:nvSpPr>
        <p:spPr>
          <a:xfrm>
            <a:off x="4345500" y="5892625"/>
            <a:ext cx="1759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Windows Auth</a:t>
            </a:r>
          </a:p>
        </p:txBody>
      </p:sp>
      <p:cxnSp>
        <p:nvCxnSpPr>
          <p:cNvPr id="323" name="Shape 323"/>
          <p:cNvCxnSpPr/>
          <p:nvPr/>
        </p:nvCxnSpPr>
        <p:spPr>
          <a:xfrm rot="10800000">
            <a:off x="756825" y="4237750"/>
            <a:ext cx="1447200" cy="149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4" name="Shape 324"/>
          <p:cNvSpPr/>
          <p:nvPr/>
        </p:nvSpPr>
        <p:spPr>
          <a:xfrm>
            <a:off x="0" y="3149950"/>
            <a:ext cx="1428300" cy="1087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Remote System</a:t>
            </a:r>
          </a:p>
        </p:txBody>
      </p:sp>
      <p:pic>
        <p:nvPicPr>
          <p:cNvPr id="325" name="Shape 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67834"/>
            <a:ext cx="1156048" cy="1356941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Shape 326"/>
          <p:cNvSpPr/>
          <p:nvPr/>
        </p:nvSpPr>
        <p:spPr>
          <a:xfrm>
            <a:off x="0" y="2271275"/>
            <a:ext cx="1310100" cy="4068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Administrator</a:t>
            </a:r>
          </a:p>
        </p:txBody>
      </p:sp>
      <p:sp>
        <p:nvSpPr>
          <p:cNvPr id="327" name="Shape 327"/>
          <p:cNvSpPr/>
          <p:nvPr/>
        </p:nvSpPr>
        <p:spPr>
          <a:xfrm>
            <a:off x="2286000" y="3454750"/>
            <a:ext cx="1428300" cy="1087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Remote System</a:t>
            </a:r>
          </a:p>
        </p:txBody>
      </p:sp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2372634"/>
            <a:ext cx="1156048" cy="1356941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/>
          <p:nvPr/>
        </p:nvSpPr>
        <p:spPr>
          <a:xfrm>
            <a:off x="2286000" y="2576075"/>
            <a:ext cx="1310100" cy="4068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Administrator</a:t>
            </a:r>
          </a:p>
        </p:txBody>
      </p:sp>
      <p:sp>
        <p:nvSpPr>
          <p:cNvPr id="330" name="Shape 330"/>
          <p:cNvSpPr/>
          <p:nvPr/>
        </p:nvSpPr>
        <p:spPr>
          <a:xfrm>
            <a:off x="4343400" y="4216750"/>
            <a:ext cx="1428300" cy="1087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Remote System</a:t>
            </a:r>
          </a:p>
        </p:txBody>
      </p:sp>
      <p:pic>
        <p:nvPicPr>
          <p:cNvPr id="331" name="Shape 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00" y="3134634"/>
            <a:ext cx="1156048" cy="1356941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/>
          <p:nvPr/>
        </p:nvSpPr>
        <p:spPr>
          <a:xfrm>
            <a:off x="4343400" y="3338075"/>
            <a:ext cx="1310100" cy="4068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Administrator</a:t>
            </a:r>
          </a:p>
        </p:txBody>
      </p:sp>
      <p:cxnSp>
        <p:nvCxnSpPr>
          <p:cNvPr id="333" name="Shape 333"/>
          <p:cNvCxnSpPr>
            <a:endCxn id="327" idx="4"/>
          </p:cNvCxnSpPr>
          <p:nvPr/>
        </p:nvCxnSpPr>
        <p:spPr>
          <a:xfrm flipH="1" rot="10800000">
            <a:off x="2506650" y="4542550"/>
            <a:ext cx="493500" cy="110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4" name="Shape 334"/>
          <p:cNvCxnSpPr>
            <a:endCxn id="330" idx="3"/>
          </p:cNvCxnSpPr>
          <p:nvPr/>
        </p:nvCxnSpPr>
        <p:spPr>
          <a:xfrm flipH="1" rot="10800000">
            <a:off x="3102670" y="5145245"/>
            <a:ext cx="1449900" cy="78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Active Directory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For getting around easily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LSASS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For stealing passwords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Network logon services (netlogon)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For establishing hidden users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Post Exploitation:</a:t>
            </a:r>
            <a:br>
              <a:rPr lang="en"/>
            </a:br>
            <a:r>
              <a:rPr lang="en"/>
              <a:t>Relevant Windows Features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ctrTitle"/>
          </p:nvPr>
        </p:nvSpPr>
        <p:spPr>
          <a:xfrm>
            <a:off x="2220061" y="2916234"/>
            <a:ext cx="4710000" cy="1650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Meterpreter</a:t>
            </a:r>
          </a:p>
        </p:txBody>
      </p:sp>
      <p:sp>
        <p:nvSpPr>
          <p:cNvPr id="346" name="Shape 346"/>
          <p:cNvSpPr txBox="1"/>
          <p:nvPr>
            <p:ph idx="1" type="subTitle"/>
          </p:nvPr>
        </p:nvSpPr>
        <p:spPr>
          <a:xfrm>
            <a:off x="2220061" y="4974908"/>
            <a:ext cx="4710000" cy="88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347" name="Shape 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925" y="189175"/>
            <a:ext cx="3556000" cy="35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 advanced, dynamically extensible payload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uses in-memory DLL injection stagers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extended over the network at runtime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Mixture of C / Ruby components.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Client = Ruby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Server = C</a:t>
            </a:r>
          </a:p>
        </p:txBody>
      </p:sp>
      <p:sp>
        <p:nvSpPr>
          <p:cNvPr id="353" name="Shape 353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Meterpreter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>
                <a:solidFill>
                  <a:schemeClr val="accent1"/>
                </a:solidFill>
              </a:rPr>
              <a:t>The target executes the initial stager</a:t>
            </a:r>
            <a:r>
              <a:rPr lang="en" sz="2400"/>
              <a:t>. This is usually one of bind, reverse, findtag, passivex, etc.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>
                <a:solidFill>
                  <a:schemeClr val="accent1"/>
                </a:solidFill>
              </a:rPr>
              <a:t>The stager loads the DLL prefixed with Reflective. </a:t>
            </a:r>
            <a:r>
              <a:rPr lang="en" sz="2400"/>
              <a:t>The Reflective stub handles the loading/injection of the DLL.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>
                <a:solidFill>
                  <a:schemeClr val="accent1"/>
                </a:solidFill>
              </a:rPr>
              <a:t>The Metepreter core initializes, establishes a TLS/1.0 link over the socket and sends a GET. Metasploit receives this GET and configures the client.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>
                <a:solidFill>
                  <a:schemeClr val="accent1"/>
                </a:solidFill>
              </a:rPr>
              <a:t>Lastly, Meterpreter loads extensions. It will always load stdapi</a:t>
            </a:r>
            <a:r>
              <a:rPr lang="en" sz="2400"/>
              <a:t> and will load priv if the module gives administrative rights. All of these extensions are loaded over TLS/1.0 using a TLV protocol.</a:t>
            </a:r>
          </a:p>
        </p:txBody>
      </p:sp>
      <p:sp>
        <p:nvSpPr>
          <p:cNvPr id="359" name="Shape 359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Meterpreter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Windows Internals books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SysInternals Suite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http://technet.microsoft.com/en-us/sysinternals/bb545021.aspx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i="1" lang="en"/>
              <a:t>Security Implications of Windows Access Tokens - A Penetration Tester's Guide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http://labs.mwrinfosecurity.com/assets/142/mwri_security-implications-of-windows-access-tokens_2008-04-14.pdf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http://www.darkoperator.com/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The textbooks</a:t>
            </a:r>
          </a:p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Related Resources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Designed as a payload to be: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</a:pPr>
            <a:r>
              <a:rPr lang="en" u="sng"/>
              <a:t>Stealthy</a:t>
            </a:r>
          </a:p>
          <a:p>
            <a:pPr indent="-228600" lvl="1" marL="914400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</a:pPr>
            <a:r>
              <a:rPr lang="en"/>
              <a:t>resides entirely in memory (nothing on disk)</a:t>
            </a:r>
          </a:p>
          <a:p>
            <a:pPr indent="-228600" lvl="1" marL="914400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</a:pPr>
            <a:r>
              <a:rPr lang="en"/>
              <a:t>no new processes created, injected into compromised process</a:t>
            </a:r>
          </a:p>
          <a:p>
            <a:pPr indent="-228600" lvl="2" marL="1371600" rtl="0">
              <a:spcBef>
                <a:spcPts val="0"/>
              </a:spcBef>
              <a:buClr>
                <a:schemeClr val="lt2"/>
              </a:buClr>
              <a:buFont typeface="Wingdings"/>
              <a:buChar char="§"/>
            </a:pPr>
            <a:r>
              <a:rPr lang="en"/>
              <a:t>can migrate to other processes</a:t>
            </a:r>
          </a:p>
          <a:p>
            <a:pPr indent="-228600" lvl="1" marL="914400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</a:pPr>
            <a:r>
              <a:rPr lang="en"/>
              <a:t>Always uses encrypted communication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</a:pPr>
            <a:r>
              <a:rPr lang="en" u="sng"/>
              <a:t>Powerful</a:t>
            </a:r>
          </a:p>
          <a:p>
            <a:pPr indent="-228600" lvl="1" marL="914400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</a:pPr>
            <a:r>
              <a:rPr lang="en"/>
              <a:t>Feature-rich and encrypted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</a:pPr>
            <a:r>
              <a:rPr lang="en" u="sng"/>
              <a:t>Extensible</a:t>
            </a:r>
          </a:p>
          <a:p>
            <a:pPr indent="-228600" lvl="1" marL="914400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</a:pPr>
            <a:r>
              <a:rPr lang="en"/>
              <a:t>Features can be augmented at runtime over the network</a:t>
            </a:r>
          </a:p>
          <a:p>
            <a:pPr indent="-228600" lvl="1" marL="914400">
              <a:spcBef>
                <a:spcPts val="0"/>
              </a:spcBef>
              <a:buClr>
                <a:schemeClr val="lt2"/>
              </a:buClr>
              <a:buFont typeface="Courier New"/>
              <a:buChar char="o"/>
            </a:pPr>
            <a:r>
              <a:rPr lang="en"/>
              <a:t>New features can be added without rebuilding</a:t>
            </a:r>
          </a:p>
        </p:txBody>
      </p:sp>
      <p:sp>
        <p:nvSpPr>
          <p:cNvPr id="365" name="Shape 365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Meterpreter Design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1" type="body"/>
          </p:nvPr>
        </p:nvSpPr>
        <p:spPr>
          <a:xfrm>
            <a:off x="854948" y="4682218"/>
            <a:ext cx="7831800" cy="188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Say the attacker manages to exploit a vulnerable service through the firewall (say port 80) </a:t>
            </a:r>
          </a:p>
        </p:txBody>
      </p:sp>
      <p:sp>
        <p:nvSpPr>
          <p:cNvPr id="371" name="Shape 371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From the Defender's Perspective</a:t>
            </a:r>
          </a:p>
        </p:txBody>
      </p:sp>
      <p:sp>
        <p:nvSpPr>
          <p:cNvPr id="372" name="Shape 372"/>
          <p:cNvSpPr/>
          <p:nvPr/>
        </p:nvSpPr>
        <p:spPr>
          <a:xfrm>
            <a:off x="1959887" y="2373750"/>
            <a:ext cx="1688400" cy="1087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Metasploit + </a:t>
            </a:r>
            <a:br>
              <a:rPr lang="en"/>
            </a:br>
            <a:r>
              <a:rPr lang="en"/>
              <a:t>Meterpreter</a:t>
            </a:r>
          </a:p>
        </p:txBody>
      </p:sp>
      <p:sp>
        <p:nvSpPr>
          <p:cNvPr id="373" name="Shape 373"/>
          <p:cNvSpPr/>
          <p:nvPr/>
        </p:nvSpPr>
        <p:spPr>
          <a:xfrm>
            <a:off x="6331137" y="2373750"/>
            <a:ext cx="1641000" cy="1087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Vulnerable Service</a:t>
            </a:r>
          </a:p>
        </p:txBody>
      </p:sp>
      <p:pic>
        <p:nvPicPr>
          <p:cNvPr id="374" name="Shape 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838" y="2104609"/>
            <a:ext cx="1156048" cy="1356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Shape 3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6766" y="2042874"/>
            <a:ext cx="843041" cy="134796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Shape 376"/>
          <p:cNvSpPr/>
          <p:nvPr/>
        </p:nvSpPr>
        <p:spPr>
          <a:xfrm>
            <a:off x="7343237" y="2109099"/>
            <a:ext cx="1310100" cy="4068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Administrator</a:t>
            </a:r>
          </a:p>
        </p:txBody>
      </p:sp>
      <p:sp>
        <p:nvSpPr>
          <p:cNvPr id="377" name="Shape 377"/>
          <p:cNvSpPr/>
          <p:nvPr/>
        </p:nvSpPr>
        <p:spPr>
          <a:xfrm>
            <a:off x="5555775" y="1710025"/>
            <a:ext cx="728350" cy="2213475"/>
          </a:xfrm>
          <a:prstGeom prst="flowChartManualOperation">
            <a:avLst/>
          </a:prstGeom>
          <a:solidFill>
            <a:srgbClr val="99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I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R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E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W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A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L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L</a:t>
            </a:r>
            <a:br>
              <a:rPr lang="en">
                <a:solidFill>
                  <a:srgbClr val="FFFFFF"/>
                </a:solidFill>
              </a:rPr>
            </a:br>
          </a:p>
        </p:txBody>
      </p:sp>
      <p:sp>
        <p:nvSpPr>
          <p:cNvPr id="378" name="Shape 378"/>
          <p:cNvSpPr/>
          <p:nvPr/>
        </p:nvSpPr>
        <p:spPr>
          <a:xfrm>
            <a:off x="3074275" y="1960841"/>
            <a:ext cx="3963450" cy="470200"/>
          </a:xfrm>
          <a:custGeom>
            <a:pathLst>
              <a:path extrusionOk="0" h="18808" w="158538">
                <a:moveTo>
                  <a:pt x="0" y="18808"/>
                </a:moveTo>
                <a:cubicBezTo>
                  <a:pt x="3027" y="16411"/>
                  <a:pt x="8198" y="7394"/>
                  <a:pt x="18162" y="4430"/>
                </a:cubicBezTo>
                <a:cubicBezTo>
                  <a:pt x="28125" y="1466"/>
                  <a:pt x="40107" y="1528"/>
                  <a:pt x="59783" y="1024"/>
                </a:cubicBezTo>
                <a:cubicBezTo>
                  <a:pt x="79458" y="519"/>
                  <a:pt x="119754" y="-1119"/>
                  <a:pt x="136214" y="1403"/>
                </a:cubicBezTo>
                <a:cubicBezTo>
                  <a:pt x="152673" y="3925"/>
                  <a:pt x="154817" y="13699"/>
                  <a:pt x="158538" y="16159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379" name="Shape 379"/>
          <p:cNvSpPr txBox="1"/>
          <p:nvPr/>
        </p:nvSpPr>
        <p:spPr>
          <a:xfrm>
            <a:off x="1745462" y="1543566"/>
            <a:ext cx="35805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1) Encoded exploit + (reverse) Meterpreter payload 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(perhaps staged)</a:t>
            </a:r>
          </a:p>
        </p:txBody>
      </p:sp>
      <p:sp>
        <p:nvSpPr>
          <p:cNvPr id="380" name="Shape 380"/>
          <p:cNvSpPr/>
          <p:nvPr/>
        </p:nvSpPr>
        <p:spPr>
          <a:xfrm>
            <a:off x="7282637" y="3329675"/>
            <a:ext cx="771575" cy="594125"/>
          </a:xfrm>
          <a:custGeom>
            <a:pathLst>
              <a:path extrusionOk="0" h="23765" w="30863">
                <a:moveTo>
                  <a:pt x="16312" y="0"/>
                </a:moveTo>
                <a:cubicBezTo>
                  <a:pt x="18708" y="2270"/>
                  <a:pt x="29996" y="9774"/>
                  <a:pt x="30690" y="13621"/>
                </a:cubicBezTo>
                <a:cubicBezTo>
                  <a:pt x="31383" y="17467"/>
                  <a:pt x="25392" y="21882"/>
                  <a:pt x="20474" y="23081"/>
                </a:cubicBezTo>
                <a:cubicBezTo>
                  <a:pt x="15555" y="24279"/>
                  <a:pt x="4204" y="23964"/>
                  <a:pt x="1177" y="20811"/>
                </a:cubicBezTo>
                <a:cubicBezTo>
                  <a:pt x="-1850" y="17657"/>
                  <a:pt x="2122" y="6936"/>
                  <a:pt x="2312" y="4162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381" name="Shape 381"/>
          <p:cNvSpPr txBox="1"/>
          <p:nvPr/>
        </p:nvSpPr>
        <p:spPr>
          <a:xfrm>
            <a:off x="6839075" y="3897225"/>
            <a:ext cx="20526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2) Vuln service is injected with the Meterpreter DLLs</a:t>
            </a:r>
          </a:p>
        </p:txBody>
      </p:sp>
      <p:sp>
        <p:nvSpPr>
          <p:cNvPr id="382" name="Shape 382"/>
          <p:cNvSpPr/>
          <p:nvPr/>
        </p:nvSpPr>
        <p:spPr>
          <a:xfrm>
            <a:off x="3660750" y="2904000"/>
            <a:ext cx="2695900" cy="28375"/>
          </a:xfrm>
          <a:custGeom>
            <a:pathLst>
              <a:path extrusionOk="0" h="1135" w="107836">
                <a:moveTo>
                  <a:pt x="107836" y="1135"/>
                </a:moveTo>
                <a:cubicBezTo>
                  <a:pt x="89863" y="945"/>
                  <a:pt x="17972" y="189"/>
                  <a:pt x="0" y="0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383" name="Shape 383"/>
          <p:cNvSpPr txBox="1"/>
          <p:nvPr/>
        </p:nvSpPr>
        <p:spPr>
          <a:xfrm>
            <a:off x="3746700" y="2984035"/>
            <a:ext cx="1650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3) outgoing TLS/SSL connection back to attacker</a:t>
            </a:r>
          </a:p>
        </p:txBody>
      </p:sp>
      <p:sp>
        <p:nvSpPr>
          <p:cNvPr id="384" name="Shape 384"/>
          <p:cNvSpPr/>
          <p:nvPr/>
        </p:nvSpPr>
        <p:spPr>
          <a:xfrm>
            <a:off x="2866175" y="3339125"/>
            <a:ext cx="3670200" cy="1157125"/>
          </a:xfrm>
          <a:custGeom>
            <a:pathLst>
              <a:path extrusionOk="0" h="46285" w="146808">
                <a:moveTo>
                  <a:pt x="0" y="5676"/>
                </a:moveTo>
                <a:cubicBezTo>
                  <a:pt x="2648" y="9270"/>
                  <a:pt x="6747" y="20558"/>
                  <a:pt x="15891" y="27243"/>
                </a:cubicBezTo>
                <a:cubicBezTo>
                  <a:pt x="25035" y="33927"/>
                  <a:pt x="41999" y="44207"/>
                  <a:pt x="54864" y="45784"/>
                </a:cubicBezTo>
                <a:cubicBezTo>
                  <a:pt x="67728" y="47360"/>
                  <a:pt x="77755" y="44333"/>
                  <a:pt x="93079" y="36703"/>
                </a:cubicBezTo>
                <a:cubicBezTo>
                  <a:pt x="108403" y="29072"/>
                  <a:pt x="137853" y="6117"/>
                  <a:pt x="146808" y="0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385" name="Shape 385"/>
          <p:cNvSpPr txBox="1"/>
          <p:nvPr/>
        </p:nvSpPr>
        <p:spPr>
          <a:xfrm>
            <a:off x="2847250" y="4360750"/>
            <a:ext cx="31878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4) Encrypted pwnage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2771575" y="5609375"/>
            <a:ext cx="53445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Can a network-based IDS system detect any part of this?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See: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http://www.offensive-security.com/metasploit-unleashed/Meterpreter_Basics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Designed to provide similar functionality to linux shells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ls (instead of dir)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cd &amp; pwd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getuid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ipconfig (actually windows style)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ps</a:t>
            </a:r>
          </a:p>
        </p:txBody>
      </p:sp>
      <p:sp>
        <p:nvSpPr>
          <p:cNvPr id="392" name="Shape 392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Meterpreter Features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upload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send file to victim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download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download file from victim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getsystem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will attempt a number of ways to steal &amp; use a SYSTEM token (5 or so ways)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hashdump (windows)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will dump the contents of the SAM database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requires system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See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http://www.darkoperator.com/tools-and-scripts/</a:t>
            </a:r>
            <a:r>
              <a:rPr lang="en"/>
              <a:t> for dumping hashes on OSX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Meterpreter Features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 of getsystem &amp; hashdump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hashdump fails without SYSTEM privileges</a:t>
            </a:r>
          </a:p>
        </p:txBody>
      </p:sp>
      <p:sp>
        <p:nvSpPr>
          <p:cNvPr id="404" name="Shape 404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Meterpreter Features</a:t>
            </a:r>
          </a:p>
        </p:txBody>
      </p:sp>
      <p:pic>
        <p:nvPicPr>
          <p:cNvPr id="405" name="Shape 4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948" y="3576813"/>
            <a:ext cx="718185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execute, ps, migrate demo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11" name="Shape 4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948" y="975375"/>
            <a:ext cx="7000875" cy="58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webcam_list &amp; webcam_snap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(from http://www.offensive-security.com/metasploit-unleashed/Meterpreter_Basics)</a:t>
            </a:r>
          </a:p>
        </p:txBody>
      </p:sp>
      <p:sp>
        <p:nvSpPr>
          <p:cNvPr id="417" name="Shape 417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Meterpreter Features</a:t>
            </a:r>
          </a:p>
        </p:txBody>
      </p:sp>
      <p:pic>
        <p:nvPicPr>
          <p:cNvPr id="418" name="Shape 4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948" y="2580387"/>
            <a:ext cx="4799994" cy="413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424" name="Shape 424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Meterpreter Features: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User interface commands</a:t>
            </a:r>
          </a:p>
        </p:txBody>
      </p:sp>
      <p:pic>
        <p:nvPicPr>
          <p:cNvPr id="425" name="Shape 4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948" y="2786650"/>
            <a:ext cx="61722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certain cases, it is not necessary to crack password hashes.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They sometimes are used as-is in machine-to-machine authentication on the Domain (NTLANMAN/LANMAN)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allows attacker to quickly pivot into other systems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Metasploit: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windows/smb/psexec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Pass the hash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SSH keys (linux)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usually in ~/.ssh/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Active Directory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NTDS.DIT file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Password reuse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emails + spear-phishing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netlogon / ssh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CMS logon / web application logon</a:t>
            </a:r>
          </a:p>
        </p:txBody>
      </p:sp>
      <p:sp>
        <p:nvSpPr>
          <p:cNvPr id="437" name="Shape 437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ways to pivot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Post Exploitation:</a:t>
            </a:r>
            <a:r>
              <a:rPr lang="en"/>
              <a:t> "</a:t>
            </a:r>
            <a:r>
              <a:rPr i="1" lang="en"/>
              <a:t>Ok I hacked it, now what?</a:t>
            </a:r>
            <a:r>
              <a:rPr lang="en"/>
              <a:t>"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Is about making the most out of every successful exploitation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Common Activities / Targets: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User credentials (for password cracking)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Maintaining access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Covering tracks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Expanding attacker control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Pivoting / passing the hash</a:t>
            </a:r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Post Exploitation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Goals: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>
                <a:solidFill>
                  <a:schemeClr val="accent1"/>
                </a:solidFill>
              </a:rPr>
              <a:t>survive reboot/BSOD/crash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>
                <a:solidFill>
                  <a:schemeClr val="accent1"/>
                </a:solidFill>
              </a:rPr>
              <a:t>survive patching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>
                <a:solidFill>
                  <a:schemeClr val="accent1"/>
                </a:solidFill>
              </a:rPr>
              <a:t>survive/avoid discovery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Windows: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Incognito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add users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autorun?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Linux: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Can add users with root shell access</a:t>
            </a:r>
          </a:p>
        </p:txBody>
      </p:sp>
      <p:sp>
        <p:nvSpPr>
          <p:cNvPr id="443" name="Shape 443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Maintaining Access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Leveraging the Win32 API with Meterpreter's RAILGUN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irb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command to drop into meterpreter scripting mode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can access meterpreter modules and devise custom scripts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Injecting backdoors disguised as bugs</a:t>
            </a:r>
          </a:p>
          <a:p>
            <a:pPr indent="-228600" lvl="0" marL="457200" rtl="0">
              <a:spcBef>
                <a:spcPts val="480"/>
              </a:spcBef>
            </a:pPr>
            <a:r>
              <a:rPr lang="en" sz="2400"/>
              <a:t>Stuxnet did this</a:t>
            </a:r>
          </a:p>
          <a:p>
            <a:pPr indent="-228600" lvl="0" marL="457200" rtl="0">
              <a:spcBef>
                <a:spcPts val="480"/>
              </a:spcBef>
            </a:pPr>
            <a:r>
              <a:rPr lang="en" sz="2400"/>
              <a:t>in existing applications</a:t>
            </a:r>
          </a:p>
          <a:p>
            <a:pPr indent="-228600" lvl="0" marL="457200" rtl="0">
              <a:spcBef>
                <a:spcPts val="480"/>
              </a:spcBef>
            </a:pPr>
            <a:r>
              <a:rPr lang="en" sz="2400"/>
              <a:t>in the kernel?</a:t>
            </a:r>
          </a:p>
          <a:p>
            <a:pPr lvl="0" rtl="0">
              <a:spcBef>
                <a:spcPts val="48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48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Advanced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These are just the basics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One's post-exploitation kung-fu is limited only by one's creativity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and system familiarity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Volatility to analyze post exploitation / exploits!</a:t>
            </a:r>
          </a:p>
        </p:txBody>
      </p:sp>
      <p:sp>
        <p:nvSpPr>
          <p:cNvPr id="461" name="Shape 461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Techniques, Approaches, and Tools: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Entirely architecture/platform specific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requires familiarity with target environment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Windows, *nix, Android, OSX, etc...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Depends on the security model of target system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can differ drastically from platform to platform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Post Exploitation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Application / Software / Network security has improved over the past decade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Defense in Depth, Layers, Multi-factor auth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Applications have also grown more complex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May be able to get at your target indirectly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Exploit A, to get to B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Attackers can no longer just directly hack their target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inch by inch, incremental progress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Post Exploitation (Theory)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Exploit existing system: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features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Trust relationships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Account privileges</a:t>
            </a:r>
          </a:p>
          <a:p>
            <a:pPr indent="-228600" lvl="1" marL="914400">
              <a:spcBef>
                <a:spcPts val="0"/>
              </a:spcBef>
              <a:buFont typeface="Courier New"/>
              <a:buChar char="o"/>
            </a:pPr>
            <a:r>
              <a:rPr lang="en"/>
              <a:t>Account access across the network</a:t>
            </a:r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Post Exploitation (Theory)</a:t>
            </a:r>
          </a:p>
        </p:txBody>
      </p:sp>
      <p:sp>
        <p:nvSpPr>
          <p:cNvPr id="103" name="Shape 103"/>
          <p:cNvSpPr/>
          <p:nvPr/>
        </p:nvSpPr>
        <p:spPr>
          <a:xfrm>
            <a:off x="4815475" y="3592675"/>
            <a:ext cx="2878500" cy="287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4967875" y="3745075"/>
            <a:ext cx="2521500" cy="2521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5120275" y="3897475"/>
            <a:ext cx="2245500" cy="2245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5272675" y="4049875"/>
            <a:ext cx="1969500" cy="1969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5425075" y="4202275"/>
            <a:ext cx="1639500" cy="1639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577475" y="4354675"/>
            <a:ext cx="1201200" cy="1201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109" name="Shape 109"/>
          <p:cNvSpPr/>
          <p:nvPr/>
        </p:nvSpPr>
        <p:spPr>
          <a:xfrm>
            <a:off x="929275" y="3592675"/>
            <a:ext cx="2878500" cy="287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081675" y="3745075"/>
            <a:ext cx="2521500" cy="2521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1234075" y="3897475"/>
            <a:ext cx="2245500" cy="2245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1386475" y="4049875"/>
            <a:ext cx="1969500" cy="1969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1538875" y="4202275"/>
            <a:ext cx="1639500" cy="1639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1691275" y="4354675"/>
            <a:ext cx="1201200" cy="1201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115" name="Shape 115"/>
          <p:cNvSpPr/>
          <p:nvPr/>
        </p:nvSpPr>
        <p:spPr>
          <a:xfrm>
            <a:off x="3462375" y="5908875"/>
            <a:ext cx="574200" cy="443675"/>
          </a:xfrm>
          <a:custGeom>
            <a:pathLst>
              <a:path extrusionOk="0" h="17747" w="22968">
                <a:moveTo>
                  <a:pt x="1298" y="17747"/>
                </a:moveTo>
                <a:cubicBezTo>
                  <a:pt x="4905" y="16232"/>
                  <a:pt x="23157" y="11614"/>
                  <a:pt x="22941" y="8657"/>
                </a:cubicBezTo>
                <a:cubicBezTo>
                  <a:pt x="22724" y="5699"/>
                  <a:pt x="3823" y="1442"/>
                  <a:pt x="0" y="0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16" name="Shape 116"/>
          <p:cNvSpPr/>
          <p:nvPr/>
        </p:nvSpPr>
        <p:spPr>
          <a:xfrm>
            <a:off x="3571025" y="5558543"/>
            <a:ext cx="1482525" cy="241675"/>
          </a:xfrm>
          <a:custGeom>
            <a:pathLst>
              <a:path extrusionOk="0" h="9667" w="59301">
                <a:moveTo>
                  <a:pt x="0" y="9667"/>
                </a:moveTo>
                <a:cubicBezTo>
                  <a:pt x="3390" y="8079"/>
                  <a:pt x="13706" y="721"/>
                  <a:pt x="20344" y="144"/>
                </a:cubicBezTo>
                <a:cubicBezTo>
                  <a:pt x="26981" y="-433"/>
                  <a:pt x="33330" y="5987"/>
                  <a:pt x="39823" y="6204"/>
                </a:cubicBezTo>
                <a:cubicBezTo>
                  <a:pt x="46315" y="6420"/>
                  <a:pt x="56054" y="2236"/>
                  <a:pt x="59301" y="1443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17" name="Shape 117"/>
          <p:cNvSpPr/>
          <p:nvPr/>
        </p:nvSpPr>
        <p:spPr>
          <a:xfrm>
            <a:off x="4562876" y="4934525"/>
            <a:ext cx="642175" cy="519400"/>
          </a:xfrm>
          <a:custGeom>
            <a:pathLst>
              <a:path extrusionOk="0" h="20776" w="25687">
                <a:moveTo>
                  <a:pt x="19627" y="20776"/>
                </a:moveTo>
                <a:cubicBezTo>
                  <a:pt x="16741" y="19621"/>
                  <a:pt x="5126" y="16520"/>
                  <a:pt x="2313" y="13851"/>
                </a:cubicBezTo>
                <a:cubicBezTo>
                  <a:pt x="-500" y="11181"/>
                  <a:pt x="-1149" y="7069"/>
                  <a:pt x="2746" y="4761"/>
                </a:cubicBezTo>
                <a:cubicBezTo>
                  <a:pt x="6641" y="2452"/>
                  <a:pt x="21863" y="793"/>
                  <a:pt x="25687" y="0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18" name="Shape 118"/>
          <p:cNvSpPr/>
          <p:nvPr/>
        </p:nvSpPr>
        <p:spPr>
          <a:xfrm>
            <a:off x="2694500" y="6362925"/>
            <a:ext cx="1904550" cy="584350"/>
          </a:xfrm>
          <a:custGeom>
            <a:pathLst>
              <a:path extrusionOk="0" h="23374" w="76182">
                <a:moveTo>
                  <a:pt x="76182" y="23374"/>
                </a:moveTo>
                <a:cubicBezTo>
                  <a:pt x="75099" y="21209"/>
                  <a:pt x="74955" y="12335"/>
                  <a:pt x="69689" y="10388"/>
                </a:cubicBezTo>
                <a:cubicBezTo>
                  <a:pt x="64422" y="8440"/>
                  <a:pt x="55116" y="11398"/>
                  <a:pt x="44584" y="11687"/>
                </a:cubicBezTo>
                <a:cubicBezTo>
                  <a:pt x="34051" y="11975"/>
                  <a:pt x="13923" y="14067"/>
                  <a:pt x="6493" y="12120"/>
                </a:cubicBezTo>
                <a:cubicBezTo>
                  <a:pt x="-937" y="10172"/>
                  <a:pt x="1082" y="2020"/>
                  <a:pt x="0" y="0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854948" y="1579563"/>
            <a:ext cx="7831800" cy="49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854948" y="216538"/>
            <a:ext cx="7831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Brief Overview of Authorization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800" y="1311363"/>
            <a:ext cx="5994400" cy="55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ek">
  <a:themeElements>
    <a:clrScheme name="Custom 129">
      <a:dk1>
        <a:srgbClr val="000000"/>
      </a:dk1>
      <a:lt1>
        <a:srgbClr val="FFFFFF"/>
      </a:lt1>
      <a:dk2>
        <a:srgbClr val="5956A7"/>
      </a:dk2>
      <a:lt2>
        <a:srgbClr val="FED47D"/>
      </a:lt2>
      <a:accent1>
        <a:srgbClr val="FF7500"/>
      </a:accent1>
      <a:accent2>
        <a:srgbClr val="8B87FF"/>
      </a:accent2>
      <a:accent3>
        <a:srgbClr val="BF8AC9"/>
      </a:accent3>
      <a:accent4>
        <a:srgbClr val="A14141"/>
      </a:accent4>
      <a:accent5>
        <a:srgbClr val="E06163"/>
      </a:accent5>
      <a:accent6>
        <a:srgbClr val="BB8107"/>
      </a:accent6>
      <a:hlink>
        <a:srgbClr val="FF7500"/>
      </a:hlink>
      <a:folHlink>
        <a:srgbClr val="A7A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