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5" r:id="rId3"/>
    <p:sldId id="431" r:id="rId4"/>
    <p:sldId id="442" r:id="rId5"/>
    <p:sldId id="465" r:id="rId6"/>
    <p:sldId id="469" r:id="rId7"/>
    <p:sldId id="444" r:id="rId8"/>
    <p:sldId id="445" r:id="rId9"/>
    <p:sldId id="397" r:id="rId10"/>
    <p:sldId id="473" r:id="rId11"/>
    <p:sldId id="454" r:id="rId12"/>
    <p:sldId id="455" r:id="rId13"/>
    <p:sldId id="456" r:id="rId14"/>
    <p:sldId id="41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59371-A7B0-4E29-B732-55966FE1E17A}">
          <p14:sldIdLst/>
        </p14:section>
        <p14:section name="Course Objectives &amp; Program" id="{1D7DB5B2-FEBA-4A03-BB3F-FBCCFBE20E9D}">
          <p14:sldIdLst>
            <p14:sldId id="395"/>
            <p14:sldId id="431"/>
          </p14:sldIdLst>
        </p14:section>
        <p14:section name="Tech Module Info" id="{9030E8B9-283F-4735-B101-65D0D9ED7845}">
          <p14:sldIdLst>
            <p14:sldId id="442"/>
            <p14:sldId id="465"/>
            <p14:sldId id="469"/>
            <p14:sldId id="444"/>
            <p14:sldId id="445"/>
          </p14:sldIdLst>
        </p14:section>
        <p14:section name="The Trainers Team" id="{4D1BA6BE-7686-4541-B7D1-CE185D5C3CC1}">
          <p14:sldIdLst>
            <p14:sldId id="397"/>
            <p14:sldId id="473"/>
          </p14:sldIdLst>
        </p14:section>
        <p14:section name="Evaluation Criteria" id="{66895927-4F73-4BA3-AE50-6F637301CD21}">
          <p14:sldIdLst>
            <p14:sldId id="454"/>
            <p14:sldId id="455"/>
            <p14:sldId id="456"/>
          </p14:sldIdLst>
        </p14:section>
        <p14:section name="Conclusion" id="{EB230912-34B4-4B96-80BC-216AF0177A94}">
          <p14:sldIdLst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00B0F0"/>
    <a:srgbClr val="F0A22E"/>
    <a:srgbClr val="603A14"/>
    <a:srgbClr val="E85C0E"/>
    <a:srgbClr val="BAB398"/>
    <a:srgbClr val="ADA485"/>
    <a:srgbClr val="C6C0AA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9" autoAdjust="0"/>
    <p:restoredTop sz="94533" autoAdjust="0"/>
  </p:normalViewPr>
  <p:slideViewPr>
    <p:cSldViewPr>
      <p:cViewPr varScale="1">
        <p:scale>
          <a:sx n="77" d="100"/>
          <a:sy n="77" d="100"/>
        </p:scale>
        <p:origin x="624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Course Introduction </a:t>
            </a:r>
            <a:r>
              <a:rPr lang="en-US" sz="2800" dirty="0"/>
              <a:t>– Course Program, Trainers, Exams, Resources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C# Intro and Basic Syntax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C# Conditional Statements and Loops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800" dirty="0"/>
              <a:t>Numeral Types and Type Conversion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Methods and Debugging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Finding and Fixing Bugs in Programs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Simple Array Processing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Processing Variable Length Sequences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and List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Course Program</a:t>
            </a:r>
          </a:p>
        </p:txBody>
      </p:sp>
      <p:pic>
        <p:nvPicPr>
          <p:cNvPr id="1028" name="Picture 4" descr="https://coderwall-assets-0.s3.amazonaws.com/uploads/picture/file/640/angry-must-resist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15" y="5487155"/>
            <a:ext cx="1524000" cy="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#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85715" y="5494630"/>
            <a:ext cx="1549028" cy="8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23" y="2057400"/>
            <a:ext cx="1995227" cy="19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</a:t>
            </a:r>
            <a:r>
              <a:rPr lang="en-US" sz="3600" dirty="0"/>
              <a:t> –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(exercises)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Bonuses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up to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Presence in class: 5%</a:t>
            </a:r>
            <a:b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(onsite students only)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activities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System for “Programming Fundamentals”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95800"/>
            <a:ext cx="2939100" cy="16458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524000"/>
            <a:ext cx="2939100" cy="2084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practical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hours</a:t>
            </a:r>
          </a:p>
          <a:p>
            <a:pPr lvl="2"/>
            <a:r>
              <a:rPr lang="en-US" dirty="0"/>
              <a:t>Simple arrays, lists, dictionaries, strings</a:t>
            </a:r>
          </a:p>
          <a:p>
            <a:pPr lvl="2"/>
            <a:r>
              <a:rPr lang="en-US" dirty="0"/>
              <a:t>Code in C# (Java, PHP, JS are also welcome)</a:t>
            </a:r>
          </a:p>
          <a:p>
            <a:pPr lvl="1"/>
            <a:r>
              <a:rPr lang="en-US" dirty="0"/>
              <a:t>Automated judge system</a:t>
            </a:r>
          </a:p>
          <a:p>
            <a:pPr lvl="2"/>
            <a:r>
              <a:rPr lang="en-US" dirty="0">
                <a:hlinkClick r:id="rId2"/>
              </a:rPr>
              <a:t>http://judge.softuni.bg</a:t>
            </a:r>
            <a:endParaRPr lang="en-US" dirty="0"/>
          </a:p>
          <a:p>
            <a:pPr lvl="1"/>
            <a:r>
              <a:rPr lang="en-US" dirty="0"/>
              <a:t>Solutions are evaluated for correctness only</a:t>
            </a:r>
          </a:p>
          <a:p>
            <a:pPr lvl="2"/>
            <a:r>
              <a:rPr lang="en-US" dirty="0"/>
              <a:t>Code quality is still not measured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 Exam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6294" y="4267200"/>
            <a:ext cx="2748117" cy="1981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lh3.googleusercontent.com/-IzrO_gXzfSg/U05SKQx5VhI/AAAAAAAAOPI/BJRD8xuYGmI/w1044-h587-no/DSC0514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6294" y="1424275"/>
            <a:ext cx="2748117" cy="24130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0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48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Doing your homework is 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Programming can only be learned 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You should write code every day!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lecture</a:t>
            </a:r>
            <a:r>
              <a:rPr lang="en-US" dirty="0"/>
              <a:t> is followed by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  <a:p>
            <a:pPr lvl="1"/>
            <a:r>
              <a:rPr lang="en-US" dirty="0"/>
              <a:t>Try to solve them in class</a:t>
            </a:r>
          </a:p>
          <a:p>
            <a:pPr lvl="1"/>
            <a:r>
              <a:rPr lang="en-US" dirty="0"/>
              <a:t>The rest are your homework</a:t>
            </a:r>
          </a:p>
          <a:p>
            <a:r>
              <a:rPr lang="en-US" dirty="0"/>
              <a:t>Homework assignments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due in 6 days </a:t>
            </a:r>
            <a:r>
              <a:rPr lang="en-US" dirty="0"/>
              <a:t>after each lecture</a:t>
            </a:r>
          </a:p>
          <a:p>
            <a:r>
              <a:rPr lang="en-US" dirty="0"/>
              <a:t>Submission through our online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judge.softuni.bg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4426" y="2743200"/>
            <a:ext cx="3150186" cy="20063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</a:t>
            </a:r>
          </a:p>
          <a:p>
            <a:pPr lvl="1"/>
            <a:r>
              <a:rPr lang="en-US" dirty="0"/>
              <a:t>Data types, methods, debugging, </a:t>
            </a:r>
            <a:br>
              <a:rPr lang="en-US" dirty="0"/>
            </a:br>
            <a:r>
              <a:rPr lang="en-US" dirty="0"/>
              <a:t>arrays and lists, dictionaries, objects, </a:t>
            </a:r>
            <a:br>
              <a:rPr lang="en-US" dirty="0"/>
            </a:br>
            <a:r>
              <a:rPr lang="en-US" dirty="0"/>
              <a:t>strings and much more</a:t>
            </a:r>
          </a:p>
          <a:p>
            <a:pPr>
              <a:spcBef>
                <a:spcPts val="1200"/>
              </a:spcBef>
            </a:pPr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</a:t>
            </a:r>
          </a:p>
          <a:p>
            <a:pPr lvl="1"/>
            <a:r>
              <a:rPr lang="en-US" dirty="0"/>
              <a:t>4 problems for 6 hours</a:t>
            </a:r>
          </a:p>
          <a:p>
            <a:pPr>
              <a:spcBef>
                <a:spcPts val="1200"/>
              </a:spcBef>
            </a:pPr>
            <a:r>
              <a:rPr lang="en-US" dirty="0"/>
              <a:t>Learning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1"/>
            <a:r>
              <a:rPr lang="en-US" dirty="0"/>
              <a:t>Slides, videos, software, books, forum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389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programm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4778758"/>
            <a:ext cx="1469642" cy="14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3075599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rmAutofit fontScale="92500" lnSpcReduction="20000"/>
          </a:bodyPr>
          <a:lstStyle/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– Associative Arrays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Advanced Dictionaries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Multi-Dictionaries, Nested Dictionaries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 and LINQ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Collections and Queries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Objects and Simple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Using Objects and Classes, and Defining Them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Files, Directories, Exceptions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Working With the File System and </a:t>
            </a:r>
            <a:b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Handling Exceptions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Strings and Text Processing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Processing and Manipulating Text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Modern Text Processing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5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Exam Preparation </a:t>
            </a:r>
            <a:r>
              <a:rPr lang="en-US" sz="2800" dirty="0"/>
              <a:t>– Practical Exam Problems (3 times)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5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Practical Exam</a:t>
            </a:r>
            <a:r>
              <a:rPr lang="en-US" sz="2800" dirty="0"/>
              <a:t> – 4 Problems for 6 Hours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Fundamentals – Course Program (2)</a:t>
            </a:r>
          </a:p>
        </p:txBody>
      </p:sp>
      <p:pic>
        <p:nvPicPr>
          <p:cNvPr id="1028" name="Picture 4" descr="https://coderwall-assets-0.s3.amazonaws.com/uploads/picture/file/640/angry-must-resist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15" y="5487155"/>
            <a:ext cx="1524000" cy="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#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85715" y="5494630"/>
            <a:ext cx="1549028" cy="8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168" y="1370352"/>
            <a:ext cx="1499044" cy="14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0402" y="4803598"/>
            <a:ext cx="8938472" cy="820600"/>
          </a:xfrm>
        </p:spPr>
        <p:txBody>
          <a:bodyPr/>
          <a:lstStyle/>
          <a:p>
            <a:r>
              <a:rPr lang="en-US" dirty="0"/>
              <a:t>Tech Module @ SoftUni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7064" y="5757966"/>
            <a:ext cx="10605148" cy="692873"/>
          </a:xfrm>
        </p:spPr>
        <p:txBody>
          <a:bodyPr/>
          <a:lstStyle/>
          <a:p>
            <a:r>
              <a:rPr lang="en-US" dirty="0"/>
              <a:t>4 Months Technology Fundamentals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92" y="1032697"/>
            <a:ext cx="6733893" cy="34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80399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Fundamentals – Extended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months </a:t>
            </a:r>
            <a:r>
              <a:rPr lang="en-US" dirty="0"/>
              <a:t>programming fundamentals training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times weekly</a:t>
            </a:r>
            <a:r>
              <a:rPr lang="en-US" dirty="0"/>
              <a:t>, lots of live coding and exercises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Module Goals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24" y="1295400"/>
            <a:ext cx="1828800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88" y="2537021"/>
            <a:ext cx="2026924" cy="2026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62" y="4114800"/>
            <a:ext cx="2026924" cy="20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Technology Fundamentals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Part 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Fundamentals </a:t>
            </a:r>
          </a:p>
          <a:p>
            <a:pPr lvl="2">
              <a:spcBef>
                <a:spcPts val="1800"/>
              </a:spcBef>
            </a:pPr>
            <a:r>
              <a:rPr lang="en-US" dirty="0"/>
              <a:t>Arrays, lists, dictionaries, LINQ, objects, files, strings, regular expressions, …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Part II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Technologies</a:t>
            </a:r>
          </a:p>
          <a:p>
            <a:pPr lvl="2"/>
            <a:r>
              <a:rPr lang="en-US" dirty="0"/>
              <a:t>Get acquainted with the most popular technologies out today</a:t>
            </a:r>
          </a:p>
          <a:p>
            <a:pPr lvl="2"/>
            <a:r>
              <a:rPr lang="en-US" dirty="0"/>
              <a:t>PHP Web, JavaScript Web, Java Web, C# Web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Module Goals</a:t>
            </a:r>
          </a:p>
        </p:txBody>
      </p:sp>
    </p:spTree>
    <p:extLst>
      <p:ext uri="{BB962C8B-B14F-4D97-AF65-F5344CB8AC3E}">
        <p14:creationId xmlns:p14="http://schemas.microsoft.com/office/powerpoint/2010/main" val="17628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Tech Module (Extended) at SoftUni – Timeline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7922" y="2876045"/>
            <a:ext cx="2778486" cy="35247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Programming Fundamentals Extended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b="1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12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3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6 credits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22-May-2017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20-Aug-2017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836130" y="2891872"/>
            <a:ext cx="2916329" cy="35005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Software Technologies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team work project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12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October 2017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November 2017</a:t>
            </a:r>
            <a:endParaRPr lang="bg-BG" sz="18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95638" y="2891872"/>
            <a:ext cx="2689574" cy="35005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Programming Fundamentals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7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</a:t>
            </a:r>
            <a:r>
              <a:rPr lang="en-US" sz="1800" dirty="0"/>
              <a:t>September 2017</a:t>
            </a:r>
            <a:endParaRPr lang="en-US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October</a:t>
            </a:r>
            <a:r>
              <a:rPr lang="en-US" sz="1800" b="1" i="1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2017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413786" y="2249541"/>
            <a:ext cx="5089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7651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06407" y="199788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02512" y="201379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40313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250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31942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40227" y="202843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2412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361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1213" y="2876044"/>
            <a:ext cx="2042447" cy="35247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Programming Fundamentals </a:t>
            </a:r>
            <a:br>
              <a:rPr lang="en-US" sz="2200" b="1" dirty="0">
                <a:solidFill>
                  <a:prstClr val="black"/>
                </a:solidFill>
              </a:rPr>
            </a:br>
            <a:r>
              <a:rPr lang="en-US" sz="2200" b="1" dirty="0">
                <a:solidFill>
                  <a:prstClr val="black"/>
                </a:solidFill>
              </a:rPr>
              <a:t>Re-Take Exams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First week of Sept-2017</a:t>
            </a:r>
            <a:endParaRPr lang="en-US" sz="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22-May-2017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3377" y="15361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Aug-2017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2512" y="1504890"/>
            <a:ext cx="1249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Sept-2017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40425" y="1504890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Oct-2017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854988" y="2226312"/>
            <a:ext cx="6128509" cy="3787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5393660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931604" y="202494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86887" y="1506907"/>
            <a:ext cx="119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Nov-2017</a:t>
            </a:r>
          </a:p>
        </p:txBody>
      </p:sp>
    </p:spTree>
    <p:extLst>
      <p:ext uri="{BB962C8B-B14F-4D97-AF65-F5344CB8AC3E}">
        <p14:creationId xmlns:p14="http://schemas.microsoft.com/office/powerpoint/2010/main" val="4408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44" grpId="0" animBg="1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Professions @ SoftUni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230" y="1219200"/>
            <a:ext cx="210198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z="2600" dirty="0"/>
              <a:t>Programming</a:t>
            </a:r>
            <a:br>
              <a:rPr lang="en-US" sz="2600" dirty="0"/>
            </a:br>
            <a:r>
              <a:rPr lang="en-US" sz="2600" dirty="0"/>
              <a:t>Basics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230" y="3268564"/>
            <a:ext cx="2101982" cy="1173813"/>
          </a:xfrm>
          <a:prstGeom prst="roundRect">
            <a:avLst>
              <a:gd name="adj" fmla="val 7452"/>
            </a:avLst>
          </a:prstGeom>
          <a:solidFill>
            <a:srgbClr val="D3840F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400" dirty="0"/>
              <a:t>Programming Fundamentals</a:t>
            </a:r>
            <a:br>
              <a:rPr lang="en-US" sz="2400" dirty="0"/>
            </a:br>
            <a:r>
              <a:rPr lang="en-US" sz="2400" dirty="0"/>
              <a:t>Extended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9810" y="3268564"/>
            <a:ext cx="1999608" cy="1173813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z="3200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7796" y="1447800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7796" y="2735078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9778" y="4022356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MEAN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7796" y="5277224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3524" y="4076491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772" y="1447800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5772" y="2735078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0092" y="1447800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0092" y="2735078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9778" y="5277224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Web</a:t>
            </a:r>
          </a:p>
          <a:p>
            <a:r>
              <a:rPr lang="en-US"/>
              <a:t>Basics</a:t>
            </a:r>
            <a:endParaRPr lang="en-US" dirty="0"/>
          </a:p>
        </p:txBody>
      </p:sp>
      <p:sp>
        <p:nvSpPr>
          <p:cNvPr id="21" name="Arrow: Down 20"/>
          <p:cNvSpPr/>
          <p:nvPr/>
        </p:nvSpPr>
        <p:spPr>
          <a:xfrm>
            <a:off x="1369882" y="2450769"/>
            <a:ext cx="336678" cy="63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226676" y="6182650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102041" y="1708138"/>
            <a:ext cx="1297302" cy="1234583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74180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600028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74180" y="307860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600028" y="307860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405732" y="436630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405732" y="562396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2660845" y="3744984"/>
            <a:ext cx="337332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80163" y="335217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206816" y="4052811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63524" y="5277224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43732" y="562116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26676" y="5747823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634004" y="434988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87524" y="4022356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25747" y="1447800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315684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825747" y="2742366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315684" y="308547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Arrow: Bent 48"/>
          <p:cNvSpPr/>
          <p:nvPr/>
        </p:nvSpPr>
        <p:spPr>
          <a:xfrm flipV="1">
            <a:off x="4102041" y="4744073"/>
            <a:ext cx="1297302" cy="1234582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940" y="55802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3068" y="1483371"/>
            <a:ext cx="6904144" cy="3754652"/>
          </a:xfrm>
          <a:prstGeom prst="roundRect">
            <a:avLst>
              <a:gd name="adj" fmla="val 46773"/>
            </a:avLst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13657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6"/>
          </a:xfrm>
        </p:spPr>
        <p:txBody>
          <a:bodyPr/>
          <a:lstStyle/>
          <a:p>
            <a:r>
              <a:rPr lang="en-US" dirty="0"/>
              <a:t>Teaching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assistants</a:t>
            </a:r>
          </a:p>
          <a:p>
            <a:pPr lvl="1"/>
            <a:r>
              <a:rPr lang="en-US" dirty="0"/>
              <a:t>Scholarship top students from SoftUni</a:t>
            </a:r>
          </a:p>
          <a:p>
            <a:pPr lvl="1"/>
            <a:r>
              <a:rPr lang="en-US" dirty="0" err="1"/>
              <a:t>Yanitsa</a:t>
            </a:r>
            <a:r>
              <a:rPr lang="en-US" dirty="0"/>
              <a:t> </a:t>
            </a:r>
            <a:r>
              <a:rPr lang="en-US" dirty="0" err="1"/>
              <a:t>Valeva</a:t>
            </a:r>
            <a:r>
              <a:rPr lang="en-US" dirty="0"/>
              <a:t>, </a:t>
            </a:r>
            <a:r>
              <a:rPr lang="en-US" dirty="0" err="1"/>
              <a:t>Radoslav</a:t>
            </a:r>
            <a:r>
              <a:rPr lang="en-US" dirty="0"/>
              <a:t> </a:t>
            </a:r>
            <a:r>
              <a:rPr lang="en-US" dirty="0" err="1"/>
              <a:t>Evgeniev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pic>
        <p:nvPicPr>
          <p:cNvPr id="7170" name="Picture 2" descr="https://lh5.googleusercontent.com/-g5RYOaB-LRc/U0xP1_eR7hI/AAAAAAAAEh4/Abf_bnqMj74/w1044-h587-no/DSC04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3429000"/>
            <a:ext cx="4953000" cy="27848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-vYLmM4OE3NE/UxygX_IVJbI/AAAAAAAADaQ/o4M0w-1ONOU/w1036-h587-no/DSC_00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89" y="3429001"/>
            <a:ext cx="4915045" cy="27848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90" y="1190775"/>
            <a:ext cx="3477422" cy="198464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912228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518</Words>
  <Application>Microsoft Office PowerPoint</Application>
  <PresentationFormat>Custom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SoftUni 16x9</vt:lpstr>
      <vt:lpstr>Programming Fundamentals – Course Program</vt:lpstr>
      <vt:lpstr>Programming Fundamentals – Course Program (2)</vt:lpstr>
      <vt:lpstr>Tech Module @ SoftUni</vt:lpstr>
      <vt:lpstr>Tech Module Goals</vt:lpstr>
      <vt:lpstr>Tech Module Goals</vt:lpstr>
      <vt:lpstr>Tech Module (Extended) at SoftUni – Timeline</vt:lpstr>
      <vt:lpstr>Professions @ SoftUni</vt:lpstr>
      <vt:lpstr>The Trainers Team</vt:lpstr>
      <vt:lpstr>Teaching Assistants</vt:lpstr>
      <vt:lpstr>Scoring System for “Programming Fundamentals”</vt:lpstr>
      <vt:lpstr>Programming Fundamentals Exam</vt:lpstr>
      <vt:lpstr>Homework Assignments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(Extended):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2017-07-11T17:30:09Z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