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8"/>
  </p:notesMasterIdLst>
  <p:handoutMasterIdLst>
    <p:handoutMasterId r:id="rId49"/>
  </p:handoutMasterIdLst>
  <p:sldIdLst>
    <p:sldId id="537" r:id="rId3"/>
    <p:sldId id="545" r:id="rId4"/>
    <p:sldId id="470" r:id="rId5"/>
    <p:sldId id="471" r:id="rId6"/>
    <p:sldId id="547" r:id="rId7"/>
    <p:sldId id="472" r:id="rId8"/>
    <p:sldId id="575" r:id="rId9"/>
    <p:sldId id="478" r:id="rId10"/>
    <p:sldId id="576" r:id="rId11"/>
    <p:sldId id="577" r:id="rId12"/>
    <p:sldId id="498" r:id="rId13"/>
    <p:sldId id="548" r:id="rId14"/>
    <p:sldId id="486" r:id="rId15"/>
    <p:sldId id="479" r:id="rId16"/>
    <p:sldId id="485" r:id="rId17"/>
    <p:sldId id="492" r:id="rId18"/>
    <p:sldId id="578" r:id="rId19"/>
    <p:sldId id="480" r:id="rId20"/>
    <p:sldId id="488" r:id="rId21"/>
    <p:sldId id="487" r:id="rId22"/>
    <p:sldId id="491" r:id="rId23"/>
    <p:sldId id="579" r:id="rId24"/>
    <p:sldId id="580" r:id="rId25"/>
    <p:sldId id="499" r:id="rId26"/>
    <p:sldId id="581" r:id="rId27"/>
    <p:sldId id="553" r:id="rId28"/>
    <p:sldId id="554" r:id="rId29"/>
    <p:sldId id="555" r:id="rId30"/>
    <p:sldId id="556" r:id="rId31"/>
    <p:sldId id="557" r:id="rId32"/>
    <p:sldId id="558" r:id="rId33"/>
    <p:sldId id="559" r:id="rId34"/>
    <p:sldId id="560" r:id="rId35"/>
    <p:sldId id="561" r:id="rId36"/>
    <p:sldId id="562" r:id="rId37"/>
    <p:sldId id="563" r:id="rId38"/>
    <p:sldId id="564" r:id="rId39"/>
    <p:sldId id="565" r:id="rId40"/>
    <p:sldId id="568" r:id="rId41"/>
    <p:sldId id="569" r:id="rId42"/>
    <p:sldId id="570" r:id="rId43"/>
    <p:sldId id="571" r:id="rId44"/>
    <p:sldId id="572" r:id="rId45"/>
    <p:sldId id="573" r:id="rId46"/>
    <p:sldId id="552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7F6476C-6527-453E-B4A8-64ABACB51051}">
          <p14:sldIdLst/>
        </p14:section>
        <p14:section name="Data Types" id="{1EA4A26A-D8EE-4901-BF27-046CF2BBFA11}">
          <p14:sldIdLst>
            <p14:sldId id="537"/>
            <p14:sldId id="545"/>
            <p14:sldId id="470"/>
            <p14:sldId id="471"/>
          </p14:sldIdLst>
        </p14:section>
        <p14:section name="Integer Types" id="{0C2D342C-976F-49E7-A8CC-BE0E5C948BA0}">
          <p14:sldIdLst>
            <p14:sldId id="547"/>
            <p14:sldId id="472"/>
            <p14:sldId id="575"/>
            <p14:sldId id="478"/>
            <p14:sldId id="576"/>
            <p14:sldId id="577"/>
            <p14:sldId id="498"/>
          </p14:sldIdLst>
        </p14:section>
        <p14:section name="Real Number Types" id="{069508F5-D1C2-4CF2-8233-7BBF6B016773}">
          <p14:sldIdLst>
            <p14:sldId id="548"/>
            <p14:sldId id="486"/>
            <p14:sldId id="479"/>
            <p14:sldId id="485"/>
            <p14:sldId id="492"/>
            <p14:sldId id="578"/>
            <p14:sldId id="480"/>
            <p14:sldId id="488"/>
            <p14:sldId id="487"/>
            <p14:sldId id="491"/>
            <p14:sldId id="579"/>
            <p14:sldId id="580"/>
          </p14:sldIdLst>
        </p14:section>
        <p14:section name="Type Conversion" id="{B21423A2-D074-4A0C-A88A-F14C5D55BB4F}">
          <p14:sldIdLst>
            <p14:sldId id="499"/>
            <p14:sldId id="581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</p14:sldIdLst>
        </p14:section>
        <p14:section name="Variables" id="{ABA94D01-96CC-407E-8963-FBDCF3B86D42}">
          <p14:sldIdLst>
            <p14:sldId id="568"/>
            <p14:sldId id="569"/>
            <p14:sldId id="570"/>
            <p14:sldId id="571"/>
            <p14:sldId id="572"/>
            <p14:sldId id="573"/>
          </p14:sldIdLst>
        </p14:section>
        <p14:section name="Conclusion" id="{8AE057D8-0507-4396-A064-1B6C6C66C900}">
          <p14:sldIdLst>
            <p14:sldId id="5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 autoAdjust="0"/>
    <p:restoredTop sz="94954" autoAdjust="0"/>
  </p:normalViewPr>
  <p:slideViewPr>
    <p:cSldViewPr>
      <p:cViewPr varScale="1">
        <p:scale>
          <a:sx n="110" d="100"/>
          <a:sy n="110" d="100"/>
        </p:scale>
        <p:origin x="396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649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62"/>
    </p:cViewPr>
  </p:sorterViewPr>
  <p:notesViewPr>
    <p:cSldViewPr showGuides="1">
      <p:cViewPr varScale="1">
        <p:scale>
          <a:sx n="42" d="100"/>
          <a:sy n="42" d="100"/>
        </p:scale>
        <p:origin x="-2318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09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44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6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62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68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69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93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01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88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0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TODO#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rds.yahoo.com/_ylt=A0WTefemjApLkgYBqCaJzbkF;_ylu=X3oDMTBqaTdkZW1yBHBvcwM2OQRzZWMDc3IEdnRpZAM-/SIG=1fljnmf3p/EXP=1259068966/**http:/images.search.yahoo.com/images/view?back=http://images.search.yahoo.com/search/images?p=integers&amp;b=55&amp;ni=18&amp;ei=utf-8&amp;pstart=1&amp;w=385&amp;h=261&amp;imgurl=integers.eu/images/math/math_385x261.jpg&amp;rurl=http://integers.eu/&amp;size=9k&amp;name=math+385x261+jpg&amp;p=integers&amp;oid=ca709bb4a5eab796&amp;fr2=&amp;no=69&amp;tt=21574&amp;b=55&amp;ni=18&amp;sigr=10j79u6nk&amp;sigi=118co5t93&amp;sigb=12kc6cjm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TODO#1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TODO#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TODO#2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0#3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90#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90#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90#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0#5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0#6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0#7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0#8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TODO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Computers are machines that process data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Instructions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/>
              <a:t> are stored in the computer memory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612587" y="3581399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Time Since Birthday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371600"/>
            <a:ext cx="10744200" cy="41453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Console.Write("Years -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years = byte.Parse(Console.ReadLine());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days = years * 365;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hours = days * 24;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minutes = hours *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years = {1} days = {2} hours = {3} minutes.", years, days, hours, minutes);</a:t>
            </a:r>
            <a:endParaRPr lang="bg-BG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0412" y="6102124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https://judge.softuni.bg/Contests/Practice/Index/390#0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403740"/>
            <a:ext cx="11804822" cy="531773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prefixes mean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hexadecimal</a:t>
            </a:r>
            <a:r>
              <a:rPr lang="en-US" dirty="0"/>
              <a:t> value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suffixes mean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 or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suffixes mean 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pic>
        <p:nvPicPr>
          <p:cNvPr id="23554" name="Picture 2" descr="Go to full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304" y="4767115"/>
            <a:ext cx="2197508" cy="14812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6" name="Group 5"/>
          <p:cNvGrpSpPr/>
          <p:nvPr/>
        </p:nvGrpSpPr>
        <p:grpSpPr>
          <a:xfrm>
            <a:off x="5637212" y="304800"/>
            <a:ext cx="4267200" cy="1526184"/>
            <a:chOff x="7898873" y="318624"/>
            <a:chExt cx="2810555" cy="3229205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7" name="TextBox 6"/>
            <p:cNvSpPr txBox="1"/>
            <p:nvPr/>
          </p:nvSpPr>
          <p:spPr>
            <a:xfrm rot="21521100">
              <a:off x="7898873" y="318624"/>
              <a:ext cx="684957" cy="1509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363399">
              <a:off x="8174769" y="1568850"/>
              <a:ext cx="745562" cy="111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843522">
              <a:off x="9356253" y="593324"/>
              <a:ext cx="893114" cy="111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9558493">
              <a:off x="9235612" y="1930701"/>
              <a:ext cx="869774" cy="111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445021">
              <a:off x="8815143" y="1232806"/>
              <a:ext cx="625972" cy="984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1351847">
              <a:off x="10115521" y="1740629"/>
              <a:ext cx="593907" cy="853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737566">
              <a:off x="9855935" y="2654096"/>
              <a:ext cx="728230" cy="787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1140650">
              <a:off x="8522000" y="2563274"/>
              <a:ext cx="812001" cy="984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3886200"/>
            <a:ext cx="8938472" cy="820600"/>
          </a:xfrm>
        </p:spPr>
        <p:txBody>
          <a:bodyPr/>
          <a:lstStyle/>
          <a:p>
            <a:r>
              <a:rPr lang="en-US" dirty="0"/>
              <a:t>Real Number Types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4959235"/>
            <a:ext cx="8938472" cy="1365365"/>
          </a:xfrm>
        </p:spPr>
        <p:txBody>
          <a:bodyPr/>
          <a:lstStyle/>
          <a:p>
            <a:r>
              <a:rPr lang="en-US"/>
              <a:t>Floating-Point and</a:t>
            </a:r>
            <a:br>
              <a:rPr lang="en-US"/>
            </a:br>
            <a:r>
              <a:rPr lang="en-US"/>
              <a:t>Decimal </a:t>
            </a:r>
            <a:r>
              <a:rPr lang="en-US" dirty="0"/>
              <a:t>Floating-Point Type</a:t>
            </a:r>
          </a:p>
        </p:txBody>
      </p:sp>
      <p:sp>
        <p:nvSpPr>
          <p:cNvPr id="7" name="TextBox 6"/>
          <p:cNvSpPr txBox="1"/>
          <p:nvPr/>
        </p:nvSpPr>
        <p:spPr>
          <a:xfrm rot="509281">
            <a:off x="1025840" y="1377462"/>
            <a:ext cx="2416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20875553">
            <a:off x="1301460" y="2763564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4594397" y="1592437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  <p:sp>
        <p:nvSpPr>
          <p:cNvPr id="12" name="TextBox 11"/>
          <p:cNvSpPr txBox="1"/>
          <p:nvPr/>
        </p:nvSpPr>
        <p:spPr>
          <a:xfrm rot="21053104">
            <a:off x="8304284" y="1758063"/>
            <a:ext cx="2691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Floating-point types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Represent real numbers,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dirty="0"/>
              <a:t>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range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precision</a:t>
            </a:r>
            <a:r>
              <a:rPr lang="en-US" dirty="0"/>
              <a:t> depending on the memory used</a:t>
            </a:r>
          </a:p>
          <a:p>
            <a:pPr lvl="1"/>
            <a:r>
              <a:rPr lang="en-US" dirty="0"/>
              <a:t>Sometimes behave abnormally in the calculations</a:t>
            </a:r>
          </a:p>
          <a:p>
            <a:pPr lvl="1"/>
            <a:r>
              <a:rPr lang="en-US" dirty="0"/>
              <a:t>May hold very small and very big values like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dirty="0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Floating-Point Types?</a:t>
            </a:r>
            <a:endParaRPr lang="bg-BG" dirty="0"/>
          </a:p>
        </p:txBody>
      </p:sp>
      <p:pic>
        <p:nvPicPr>
          <p:cNvPr id="66562" name="Picture 2" descr="Numbers by inconspicuous_bostonian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5105401"/>
            <a:ext cx="6781800" cy="1385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 rot="21132275">
            <a:off x="7219693" y="676269"/>
            <a:ext cx="1965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705665">
            <a:off x="9433522" y="1453454"/>
            <a:ext cx="1076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2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Floating-point types are: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32-bits, precision of 7 digits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64-bits, precision of 15-16 digits</a:t>
            </a:r>
          </a:p>
          <a:p>
            <a:r>
              <a:rPr lang="en-US" dirty="0"/>
              <a:t>The default value of floating-point types:</a:t>
            </a:r>
          </a:p>
          <a:p>
            <a:pPr lvl="1"/>
            <a:r>
              <a:rPr lang="en-US" dirty="0"/>
              <a:t>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/>
            <a:r>
              <a:rPr lang="en-US" dirty="0"/>
              <a:t>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 rot="509281">
            <a:off x="8594538" y="1599376"/>
            <a:ext cx="2416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0875553">
            <a:off x="9132610" y="3039243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8609012" y="4572000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Difference in precision when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" suffix in the first statement!</a:t>
            </a:r>
          </a:p>
          <a:p>
            <a:pPr lvl="1"/>
            <a:r>
              <a:rPr lang="en-US" dirty="0"/>
              <a:t>Real numbers are by default interpreted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One should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explicitly </a:t>
            </a:r>
            <a:r>
              <a:rPr lang="en-US" dirty="0"/>
              <a:t>convert them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 Precision – Example</a:t>
            </a:r>
            <a:endParaRPr lang="bg-BG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60412" y="2473607"/>
            <a:ext cx="10668000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floatPI = 3.141592653589793238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doublePI = 3.141592653589793238;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Console.WriteLine("Float PI is: {0}", floatPI);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Console.WriteLine("Double PI is: {0}", doublePI);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87" y="1952112"/>
            <a:ext cx="41243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2" y="1151121"/>
            <a:ext cx="11804822" cy="54598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Math.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sz="3200" b="1" noProof="1">
                <a:latin typeface="Consolas" panose="020B0609020204030204" pitchFamily="49" charset="0"/>
              </a:rPr>
              <a:t>(3.45)</a:t>
            </a:r>
            <a:r>
              <a:rPr lang="en-US" sz="3200" dirty="0"/>
              <a:t>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round</a:t>
            </a:r>
            <a:r>
              <a:rPr lang="en-US" sz="3200" dirty="0"/>
              <a:t> to integer number (mathematically)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sz="3200" b="1" dirty="0">
                <a:latin typeface="Consolas" panose="020B0609020204030204" pitchFamily="49" charset="0"/>
              </a:rPr>
              <a:t>(2.3455, 3)</a:t>
            </a:r>
            <a:r>
              <a:rPr lang="en-US" sz="3200" dirty="0"/>
              <a:t> – round with precision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Ceiling</a:t>
            </a:r>
            <a:r>
              <a:rPr lang="en-US" sz="3200" b="1" dirty="0">
                <a:latin typeface="Consolas" panose="020B0609020204030204" pitchFamily="49" charset="0"/>
              </a:rPr>
              <a:t>()</a:t>
            </a:r>
            <a:r>
              <a:rPr lang="en-US" sz="3200" dirty="0"/>
              <a:t>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round up </a:t>
            </a:r>
            <a:r>
              <a:rPr lang="en-US" sz="3200" dirty="0"/>
              <a:t>to the nearest integer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Floor</a:t>
            </a:r>
            <a:r>
              <a:rPr lang="en-US" sz="3200" b="1" dirty="0">
                <a:latin typeface="Consolas" panose="020B0609020204030204" pitchFamily="49" charset="0"/>
              </a:rPr>
              <a:t>()</a:t>
            </a:r>
            <a:r>
              <a:rPr lang="en-US" sz="3200" dirty="0"/>
              <a:t>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round down </a:t>
            </a:r>
            <a:r>
              <a:rPr lang="en-US" sz="3200" dirty="0"/>
              <a:t>to the nearest integer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Rounding Floating-Point Numbers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3970109"/>
            <a:ext cx="10667998" cy="2354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2.3455;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Console.WriteLine(Math.Round(a));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Console.WriteLine(Math.Round(a, 3));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2.346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Console.WriteLine(Math.Ceiling(a));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3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Console.WriteLine(Math.Floor(a));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675812" y="1815994"/>
            <a:ext cx="1905000" cy="2222606"/>
          </a:xfrm>
          <a:prstGeom prst="wedgeRoundRectCallout">
            <a:avLst>
              <a:gd name="adj1" fmla="val -72049"/>
              <a:gd name="adj2" fmla="val -519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Banker's rounding:</a:t>
            </a:r>
          </a:p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2.5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3</a:t>
            </a:r>
          </a:p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3.5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4</a:t>
            </a:r>
          </a:p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3.45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5421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program to enter a radius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(real number)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perimeter of a circle </a:t>
            </a:r>
            <a:r>
              <a:rPr lang="en-US" dirty="0"/>
              <a:t>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12 digits </a:t>
            </a:r>
            <a:r>
              <a:rPr lang="en-US" dirty="0"/>
              <a:t>after the decimal point: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Sample solution: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Problem: Circle Perimeter (12 Digits Precision)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6513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r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Console.WriteLine("{0:f12}", 2 * Math.PI * r);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https://judge.softuni.bg/Contests/Practice/Index/390#</a:t>
            </a:r>
            <a:r>
              <a:rPr lang="bg-BG" dirty="0">
                <a:hlinkClick r:id="rId2"/>
              </a:rPr>
              <a:t>1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8586" y="2743200"/>
            <a:ext cx="9906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3.5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27386" y="2743200"/>
            <a:ext cx="331937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21.991148575129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898738" y="288566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32564" y="2743200"/>
            <a:ext cx="9906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361364" y="2743200"/>
            <a:ext cx="3124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7.539822368616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7732716" y="288566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Floating-point numbers can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scientific notation</a:t>
            </a:r>
            <a:r>
              <a:rPr lang="en-US" dirty="0"/>
              <a:t>, e.g.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795587"/>
            <a:ext cx="10363200" cy="3397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1E+34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d2 = 20e-3;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Console.WriteLine(d2);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0.02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d3 = double.MaxValue;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Console.WriteLine(d3);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133600"/>
            <a:ext cx="10363200" cy="41149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4);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(integral division)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4.0);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2.5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(real division)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0.0);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Infinity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Console.WriteLine(-10 / 0.0);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-Infinity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Console.WriteLine(0 / 0.0);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(not a number)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Console.WriteLine(8 % 2.5);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 0.5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(3 * 2.5 + 0.5 = 8)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0;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Integral division works differently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d);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DivideByZeroException</a:t>
            </a:r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Assignment </a:t>
            </a:r>
            <a:r>
              <a:rPr lang="en-US" dirty="0"/>
              <a:t>is done by the operator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"="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Example of variable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assignment</a:t>
            </a:r>
            <a:r>
              <a:rPr lang="en-US" dirty="0"/>
              <a:t> in C#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processed, data is stored back into variables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380201" y="4094472"/>
            <a:ext cx="3675062" cy="63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922338" y="3956360"/>
            <a:ext cx="2111734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Data type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684548" y="3352800"/>
            <a:ext cx="2871958" cy="578882"/>
          </a:xfrm>
          <a:prstGeom prst="wedgeRoundRectCallout">
            <a:avLst>
              <a:gd name="adj1" fmla="val -44868"/>
              <a:gd name="adj2" fmla="val 1077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Variable name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285299" y="4398530"/>
            <a:ext cx="2871958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Variable value</a:t>
            </a:r>
            <a:endParaRPr lang="bg-BG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animBg="1"/>
      <p:bldP spid="560134" grpId="0" animBg="1"/>
      <p:bldP spid="5601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floating-point numbers </a:t>
            </a:r>
            <a:r>
              <a:rPr lang="en-US"/>
              <a:t>work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/>
              <a:t>!</a:t>
            </a:r>
            <a:endParaRPr lang="bg-BG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60414" y="2076448"/>
            <a:ext cx="10667998" cy="4161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Console.WriteLine(100000000000000.0 + 0.3);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100000000000000 (loss of precision)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1.0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 = 0.33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sum = 1.33;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Console.WriteLine("a+b={0} sum={1} equal={2}",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a+b, sum, (a+b == sum));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a+b=1.33000001311302 sum=1.33 equal=False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one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10000; i++) one += 0.0001;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Console.WriteLine(one);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0.999999999999906</a:t>
            </a:r>
          </a:p>
        </p:txBody>
      </p:sp>
      <p:pic>
        <p:nvPicPr>
          <p:cNvPr id="2050" name="Picture 2" descr="http://www.rw-designer.com/icon-image/8387-256x256x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86" y="3197357"/>
            <a:ext cx="1920026" cy="192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 special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decimal floating-point</a:t>
            </a:r>
            <a:r>
              <a:rPr lang="en-US" dirty="0"/>
              <a:t> real number type in C#: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to ±7,9 × 10</a:t>
            </a:r>
            <a:r>
              <a:rPr lang="en-US" baseline="30000" dirty="0"/>
              <a:t>28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128-bits, precision of 28-29 digits</a:t>
            </a:r>
          </a:p>
          <a:p>
            <a:pPr lvl="1"/>
            <a:r>
              <a:rPr lang="en-US" dirty="0"/>
              <a:t>Used for financial calculations</a:t>
            </a:r>
          </a:p>
          <a:p>
            <a:pPr lvl="1"/>
            <a:r>
              <a:rPr lang="en-US" dirty="0"/>
              <a:t>Almost no round-off errors</a:t>
            </a:r>
          </a:p>
          <a:p>
            <a:pPr lvl="1"/>
            <a:r>
              <a:rPr lang="en-US" dirty="0"/>
              <a:t>Almost no loss of precision</a:t>
            </a:r>
          </a:p>
          <a:p>
            <a:r>
              <a:rPr lang="en-US" dirty="0"/>
              <a:t>The default value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 is:</a:t>
            </a:r>
          </a:p>
          <a:p>
            <a:pPr lvl="1"/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is the suffix for decimal numbers)</a:t>
            </a:r>
            <a:endParaRPr lang="bg-BG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Floating-Point Type</a:t>
            </a:r>
            <a:endParaRPr lang="bg-BG" dirty="0"/>
          </a:p>
        </p:txBody>
      </p:sp>
      <p:pic>
        <p:nvPicPr>
          <p:cNvPr id="65540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7369764" y="2910220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pic>
        <p:nvPicPr>
          <p:cNvPr id="65538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2361293"/>
            <a:ext cx="1097848" cy="1097848"/>
          </a:xfrm>
          <a:prstGeom prst="ellipse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 rot="21146390">
            <a:off x="8887754" y="5016270"/>
            <a:ext cx="2438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66542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program to enter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/>
              <a:t> and print their exact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Product of Real Numbers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2812" y="2083855"/>
            <a:ext cx="436315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78900000000000000000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24062" y="2557830"/>
            <a:ext cx="513755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473400000000000000000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489751" y="271337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12812" y="4151163"/>
            <a:ext cx="436315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0.00000000003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333333333333.3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124062" y="4625138"/>
            <a:ext cx="513755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9.999999999999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5484111" y="478068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Box 1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https://judge.softuni.bg/Contests/Practice/Index/390#2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code works but makes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mistakes</a:t>
            </a:r>
            <a:r>
              <a:rPr lang="en-US" dirty="0"/>
              <a:t> sometimes: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Exchange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decimal</a:t>
            </a:r>
            <a:r>
              <a:rPr lang="en-US" dirty="0"/>
              <a:t> and check the differences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Product of Real Numbers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https://judge.softuni.bg/Contests/Practice/Index/390#2</a:t>
            </a:r>
            <a:endParaRPr lang="en-US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89014" y="2005445"/>
            <a:ext cx="10210798" cy="31035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product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*=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Console.WriteLine(product);</a:t>
            </a:r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Variables hold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dirty="0"/>
              <a:t> of certain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</a:p>
          <a:p>
            <a:pPr>
              <a:lnSpc>
                <a:spcPct val="100000"/>
              </a:lnSpc>
            </a:pPr>
            <a:r>
              <a:rPr lang="en-US" dirty="0"/>
              <a:t>Type can be changed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converted</a:t>
            </a:r>
            <a:r>
              <a:rPr lang="en-US" dirty="0"/>
              <a:t>) to another type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Implicit</a:t>
            </a:r>
            <a:r>
              <a:rPr lang="en-US" dirty="0"/>
              <a:t> type conversion (lossless): variable of bigger type</a:t>
            </a:r>
            <a:br>
              <a:rPr lang="en-US" dirty="0"/>
            </a:br>
            <a:r>
              <a:rPr lang="en-US" dirty="0"/>
              <a:t>(e.g.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takes smaller value (e.g.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Explicit</a:t>
            </a:r>
            <a:r>
              <a:rPr lang="en-US" dirty="0"/>
              <a:t> type conversion (</a:t>
            </a:r>
            <a:r>
              <a:rPr lang="en-US" noProof="1"/>
              <a:t>lossy</a:t>
            </a:r>
            <a:r>
              <a:rPr lang="en-US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3686480"/>
            <a:ext cx="102108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heightInMeters = 1.74f;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maxHeight = heightInMeters;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Implicit conversion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5452223"/>
            <a:ext cx="102108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size = 3.14;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intSize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Explicit conversion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  <a:sym typeface="Wingdings" panose="05000000000000000000" pitchFamily="2" charset="2"/>
              </a:rPr>
              <a:t>3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Calculate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how many courses</a:t>
            </a:r>
            <a:r>
              <a:rPr lang="en-US" sz="3200" dirty="0"/>
              <a:t> will be needed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transport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persons</a:t>
            </a:r>
            <a:r>
              <a:rPr lang="en-US" sz="3200" dirty="0"/>
              <a:t> by using 3 vehicles with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capacity </a:t>
            </a:r>
            <a:r>
              <a:rPr lang="en-US" sz="3200" dirty="0"/>
              <a:t>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r>
              <a:rPr lang="en-US" sz="3200" dirty="0"/>
              <a:t> respectively.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dirty="0"/>
              <a:t>Sample solution: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Transport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4412" y="2590800"/>
            <a:ext cx="2895600" cy="633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 = 25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09862" y="2320636"/>
            <a:ext cx="4542350" cy="6582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courses</a:t>
            </a:r>
            <a:endParaRPr lang="en-US" sz="26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 rot="280290">
            <a:off x="5637212" y="2719277"/>
            <a:ext cx="715450" cy="477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4495800"/>
            <a:ext cx="10515600" cy="13526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courses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Math.Ceiling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(double)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/ (4 + 8 + 12));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Console.WriteLine(courses);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21535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https://judge.softuni.bg/Contests/Practice/Index/390#3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09862" y="2978866"/>
            <a:ext cx="4542350" cy="10983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How? 25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people /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4 + 8 + 12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1.04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courses =&gt;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courses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301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variables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) hold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1141411" y="2209800"/>
            <a:ext cx="9906002" cy="36625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2;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greaterAB = (a &gt; b);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Console.WriteLine(greaterAB);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False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equalA1 = (a == 1);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Console.WriteLine(equalA1);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</a:t>
            </a:r>
            <a:r>
              <a:rPr lang="en-US" dirty="0"/>
              <a:t>is special when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 of digits </a:t>
            </a:r>
            <a:r>
              <a:rPr lang="en-US" dirty="0"/>
              <a:t>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</a:t>
            </a:r>
          </a:p>
          <a:p>
            <a:pPr lvl="1"/>
            <a:r>
              <a:rPr lang="en-US" dirty="0"/>
              <a:t>For all numbers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…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print the number and if it is special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4908" y="3957175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06294" y="2668948"/>
            <a:ext cx="2478517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19658" y="4115774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760412" y="621535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https://judge.softuni.bg/Contests/Practice/Index/390#4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484812" y="2668948"/>
            <a:ext cx="2663482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48294" y="2668948"/>
            <a:ext cx="2594318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066800"/>
            <a:ext cx="10668000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 = 1; num &lt;= n; num++)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sumOfDigits = 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digits = num;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(digits &gt; 0)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special = (sumOfDigits == 5) || …;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TODO: finish this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 num, special);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21535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https://judge.softuni.bg/Contests/Practice/Index/390#4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character data type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declared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Takes 16 bits of memory (from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pic>
        <p:nvPicPr>
          <p:cNvPr id="4" name="Picture 6" descr="http://www.ascendercorp.com/graphics/Ascender-Unicode-graphic.gif"/>
          <p:cNvPicPr>
            <a:picLocks noChangeAspect="1" noChangeArrowheads="1"/>
          </p:cNvPicPr>
          <p:nvPr/>
        </p:nvPicPr>
        <p:blipFill>
          <a:blip r:embed="rId2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1538001"/>
            <a:ext cx="4121701" cy="144780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domain of values </a:t>
            </a:r>
            <a:r>
              <a:rPr lang="en-US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memory (in a variable)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Days of week: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pic>
        <p:nvPicPr>
          <p:cNvPr id="1026" name="Picture 2" descr="http://icons.iconarchive.com/icons/iconshock/real-vista-project-managment/256/data-management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810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character has an unique</a:t>
            </a:r>
            <a:br>
              <a:rPr lang="en-US" sz="3200" dirty="0"/>
            </a:br>
            <a:r>
              <a:rPr lang="en-US" sz="3200" dirty="0"/>
              <a:t>Unicode value 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):</a:t>
            </a:r>
            <a:endParaRPr lang="bg-BG" sz="32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0412" y="2541896"/>
            <a:ext cx="10668000" cy="37817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щ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</p:txBody>
      </p:sp>
      <p:sp>
        <p:nvSpPr>
          <p:cNvPr id="6" name="Rectangle 5"/>
          <p:cNvSpPr/>
          <p:nvPr/>
        </p:nvSpPr>
        <p:spPr>
          <a:xfrm>
            <a:off x="9528244" y="93841"/>
            <a:ext cx="2589213" cy="9906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330" y="619621"/>
            <a:ext cx="5244122" cy="22302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to read an integer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and print all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triples</a:t>
            </a:r>
            <a:r>
              <a:rPr lang="en-US" sz="3200" dirty="0"/>
              <a:t> of the first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small Latin letters</a:t>
            </a:r>
            <a:r>
              <a:rPr lang="en-US" sz="3200" dirty="0"/>
              <a:t>, ordered alphabetically: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Triples of Latin Letters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65412" y="3890306"/>
            <a:ext cx="685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0412" y="2398491"/>
            <a:ext cx="1063303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acb 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732212" y="404890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3716" y="2398491"/>
            <a:ext cx="1025846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bca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659563" y="2398488"/>
            <a:ext cx="1035050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cbc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94613" y="2398485"/>
            <a:ext cx="1025848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0412" y="621535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https://judge.softuni.bg/Contests/Practice/Index/390#5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Triples of Latin Letters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87708"/>
            <a:ext cx="10668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i1 = 0; i1 &lt; n; i1++)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i2 = 0; i2 &lt; n; i2++)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i3 = 0; i3 &lt; n; i3++)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char letter1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(char)('a' + i1)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char letter2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char letter3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Console.WriteLine("{0}{1}{2}",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letter1, letter2, letter3);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21535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https://judge.softuni.bg/Contests/Practice/Index/390#5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Escaping sequences </a:t>
            </a:r>
            <a:r>
              <a:rPr lang="en-US" dirty="0"/>
              <a:t>are:</a:t>
            </a:r>
          </a:p>
          <a:p>
            <a:pPr lvl="1"/>
            <a:r>
              <a:rPr lang="en-US" dirty="0"/>
              <a:t>Represent a special character like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(new line)</a:t>
            </a:r>
          </a:p>
          <a:p>
            <a:pPr lvl="1"/>
            <a:r>
              <a:rPr lang="en-US" dirty="0"/>
              <a:t>Represent system characters (like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[TAB]</a:t>
            </a:r>
            <a:r>
              <a:rPr lang="en-US" dirty="0"/>
              <a:t> character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en-US" dirty="0"/>
              <a:t>Commonly used escaping sequences are: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single quote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double quote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backslash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new line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noProof="1"/>
              <a:t>for denoting any other Unicode symbol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912812" y="1451331"/>
            <a:ext cx="10363200" cy="46446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\u006F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\u8449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ja-JP" alt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葉 </a:t>
            </a:r>
            <a:r>
              <a:rPr lang="en-US" altLang="ja-JP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\'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Assigning new line character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Assigning TAB character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Incorrect: use single quotes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data type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Is declared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a default value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684213" y="4572201"/>
            <a:ext cx="62484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"Hello, C#";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008812" y="1600200"/>
            <a:ext cx="4458687" cy="4660133"/>
            <a:chOff x="7008812" y="1600200"/>
            <a:chExt cx="4458687" cy="4660133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147357" y="2959396"/>
              <a:ext cx="881742" cy="248173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9063712" y="2988421"/>
              <a:ext cx="2334561" cy="178312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413" y="1600200"/>
              <a:ext cx="3932261" cy="2304488"/>
            </a:xfrm>
            <a:prstGeom prst="rect">
              <a:avLst/>
            </a:prstGeom>
            <a:ln w="38100"/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812" y="4650955"/>
              <a:ext cx="4458687" cy="160937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 rot="20877217">
              <a:off x="8896168" y="4253887"/>
              <a:ext cx="13907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string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enclosed in quotes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Strings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verbatim</a:t>
            </a:r>
            <a:r>
              <a:rPr lang="en-US" dirty="0"/>
              <a:t> (no escaping):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Interpolated</a:t>
            </a:r>
            <a:r>
              <a:rPr lang="en-US" dirty="0"/>
              <a:t> strings insert variable values by pattern: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Verbatim and Interpolated 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05000"/>
            <a:ext cx="10668002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 = "C: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366182" y="1195101"/>
            <a:ext cx="2798994" cy="1066800"/>
          </a:xfrm>
          <a:prstGeom prst="wedgeRoundRectCallout">
            <a:avLst>
              <a:gd name="adj1" fmla="val -73761"/>
              <a:gd name="adj2" fmla="val 433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backslash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escaped by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\\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3305608"/>
            <a:ext cx="10668002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19818" y="2654231"/>
            <a:ext cx="2798994" cy="986242"/>
          </a:xfrm>
          <a:prstGeom prst="wedgeRoundRectCallout">
            <a:avLst>
              <a:gd name="adj1" fmla="val -68987"/>
              <a:gd name="adj2" fmla="val 434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backslash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not escaped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4759506"/>
            <a:ext cx="10668002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"Svetlin";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"Nakov";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"{firstName} {lastName}";</a:t>
            </a:r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the names of a person to obtain the full name: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concatenate strings and numbers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operator:</a:t>
            </a:r>
            <a:endParaRPr lang="bg-BG" dirty="0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Hello – Examples</a:t>
            </a:r>
            <a:endParaRPr lang="bg-BG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36612" y="1970183"/>
            <a:ext cx="10515600" cy="24468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!", firstName);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"{firstName} {lastName}";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Console.WriteLine("Your full name is {0}.", fullName);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6612" y="5423647"/>
            <a:ext cx="105156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I am 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years old");</a:t>
            </a:r>
          </a:p>
        </p:txBody>
      </p:sp>
    </p:spTree>
    <p:extLst>
      <p:ext uri="{BB962C8B-B14F-4D97-AF65-F5344CB8AC3E}">
        <p14:creationId xmlns:p14="http://schemas.microsoft.com/office/powerpoint/2010/main" val="71714717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enters first name, last name and age and prints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Hello, &lt;first name&gt; &lt;last name&gt;. You are &lt;age&gt; years old.</a:t>
            </a:r>
            <a:r>
              <a:rPr lang="en-US" sz="32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Greeting by Name and Age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574140"/>
            <a:ext cx="10515600" cy="31408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ageStr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int.Parse(ageStr);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Parse 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{firstName} {lastName}.\r\nYou are {age} years old.");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0198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https://judge.softuni.bg/Contests/Practice/Index/390#6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94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names</a:t>
            </a:r>
          </a:p>
          <a:p>
            <a:pPr lvl="1"/>
            <a:r>
              <a:rPr lang="en-US" dirty="0"/>
              <a:t>Always refer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naming conventions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 of a programming language – for C# use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dirty="0"/>
          </a:p>
          <a:p>
            <a:pPr lvl="1"/>
            <a:r>
              <a:rPr lang="en-US" dirty="0"/>
              <a:t>Preferred form: [Noun] or [Adjective] + [Noun]</a:t>
            </a:r>
          </a:p>
          <a:p>
            <a:pPr lvl="1"/>
            <a:r>
              <a:rPr lang="en-US" dirty="0"/>
              <a:t>Should explain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purpose</a:t>
            </a:r>
            <a:r>
              <a:rPr lang="en-US" dirty="0"/>
              <a:t>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 </a:t>
            </a:r>
            <a:r>
              <a:rPr lang="en-US" dirty="0"/>
              <a:t>(Always ask yourself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"What this variable contains?"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05010" y="5015543"/>
            <a:ext cx="969818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config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fontSize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maxSpeed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05010" y="5807076"/>
            <a:ext cx="969818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bar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endParaRPr lang="en-US" b="1" dirty="0">
              <a:solidFill>
                <a:srgbClr val="FB816D"/>
              </a:solidFill>
            </a:endParaRPr>
          </a:p>
        </p:txBody>
      </p:sp>
      <p:pic>
        <p:nvPicPr>
          <p:cNvPr id="8" name="Picture 2" descr="http://coserosse.net/c/wp-content/uploads/2009/05/math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385277"/>
            <a:ext cx="3250353" cy="672123"/>
          </a:xfrm>
          <a:prstGeom prst="rect">
            <a:avLst/>
          </a:prstGeom>
          <a:noFill/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012" y="5013258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323" y="5791200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45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 </a:t>
            </a:r>
            <a:r>
              <a:rPr lang="en-US" dirty="0"/>
              <a:t>(C# keyword or .NET type)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Size </a:t>
            </a:r>
            <a:r>
              <a:rPr lang="en-US" dirty="0"/>
              <a:t>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Integer numbers in 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65823" y="600182"/>
            <a:ext cx="2400601" cy="28288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787812" y="2209800"/>
            <a:ext cx="3778600" cy="1045256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FFFFFF"/>
                </a:solidFill>
              </a:rPr>
              <a:t>: sequence of 32 bits in the memory</a:t>
            </a:r>
            <a:endParaRPr lang="bg-BG" sz="32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44" y="4617546"/>
            <a:ext cx="3920068" cy="1907456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13412" y="3810000"/>
            <a:ext cx="3970800" cy="1081929"/>
          </a:xfrm>
          <a:prstGeom prst="wedgeRoundRectCallout">
            <a:avLst>
              <a:gd name="adj1" fmla="val 40050"/>
              <a:gd name="adj2" fmla="val 876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FFFFFF"/>
                </a:solidFill>
              </a:rPr>
              <a:t>: 4 sequential bytes in the memory</a:t>
            </a:r>
            <a:endParaRPr lang="bg-BG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You are given a working code that finds the volume of a prism: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Fix naming, span and multi-purpose 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Refactor Volume </a:t>
            </a:r>
            <a:r>
              <a:rPr lang="en-GB"/>
              <a:t>of Pyramid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659127"/>
            <a:ext cx="10515600" cy="3120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dul, sh, V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Console.Write("Length: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Console.Write("Width: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Console.Write("Height: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 = (dul * sh * V) /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Console.WriteLine("Pyramid Volume: {0:F2}", V);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0198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https://judge.softuni.bg/Contests/Practice/Index/390#7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92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Scope shows from where you can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access </a:t>
            </a:r>
            <a:r>
              <a:rPr lang="en-GB" dirty="0"/>
              <a:t>a variable</a:t>
            </a:r>
          </a:p>
          <a:p>
            <a:r>
              <a:rPr lang="en-GB" dirty="0"/>
              <a:t>Lifetime shows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how long</a:t>
            </a:r>
            <a:r>
              <a:rPr lang="en-GB" dirty="0"/>
              <a:t> a variable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stays in memory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0413" y="2743200"/>
            <a:ext cx="10668000" cy="35779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GB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0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10; i++)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0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  <a:r>
              <a:rPr lang="en-GB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0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Console.WriteLine(</a:t>
            </a:r>
            <a:r>
              <a:rPr lang="en-GB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0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Error</a:t>
            </a:r>
            <a:endParaRPr lang="en-GB" sz="2000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494212" y="2656300"/>
            <a:ext cx="3886200" cy="609600"/>
          </a:xfrm>
          <a:prstGeom prst="wedgeRoundRectCallout">
            <a:avLst>
              <a:gd name="adj1" fmla="val -78727"/>
              <a:gd name="adj2" fmla="val 756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Accessible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85012" y="3863376"/>
            <a:ext cx="3138600" cy="668775"/>
            <a:chOff x="9578224" y="2590797"/>
            <a:chExt cx="2133600" cy="864511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9578224" y="2590800"/>
              <a:ext cx="2133600" cy="864508"/>
            </a:xfrm>
            <a:prstGeom prst="wedgeRoundRectCallout">
              <a:avLst>
                <a:gd name="adj1" fmla="val -71380"/>
                <a:gd name="adj2" fmla="val 55401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solidFill>
                  <a:srgbClr val="FFFFFF"/>
                </a:solidFill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9578224" y="2590797"/>
              <a:ext cx="2133600" cy="864508"/>
            </a:xfrm>
            <a:prstGeom prst="wedgeRoundRectCallout">
              <a:avLst>
                <a:gd name="adj1" fmla="val -110430"/>
                <a:gd name="adj2" fmla="val -25727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Accessible in the loop</a:t>
              </a:r>
              <a:endParaRPr lang="bg-BG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2473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 span</a:t>
            </a:r>
            <a:r>
              <a:rPr lang="en-US" dirty="0"/>
              <a:t> is how long before a variable is called</a:t>
            </a:r>
          </a:p>
          <a:p>
            <a:r>
              <a:rPr lang="en-US" dirty="0"/>
              <a:t>Always declare a variable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late as possible </a:t>
            </a:r>
            <a:r>
              <a:rPr lang="en-US" dirty="0"/>
              <a:t>(e.g. shorter span)</a:t>
            </a:r>
          </a:p>
          <a:p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60413" y="2667000"/>
            <a:ext cx="10668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10;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Console.WriteLine(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Error</a:t>
            </a:r>
            <a:endParaRPr lang="en-GB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034236" y="3200400"/>
            <a:ext cx="2514600" cy="1143000"/>
          </a:xfrm>
          <a:prstGeom prst="wedgeRoundRectCallout">
            <a:avLst>
              <a:gd name="adj1" fmla="val -71078"/>
              <a:gd name="adj2" fmla="val 413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outer</a:t>
            </a:r>
            <a:r>
              <a:rPr lang="en-US" sz="2800" dirty="0">
                <a:solidFill>
                  <a:srgbClr val="FFFFFF"/>
                </a:solidFill>
              </a:rPr>
              <a:t>" variable span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923212" y="3581401"/>
            <a:ext cx="565534" cy="2027288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908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0413" y="2743199"/>
            <a:ext cx="10668000" cy="3564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10; i++)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</a:t>
            </a:r>
            <a:r>
              <a:rPr lang="en-GB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0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0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  <a:r>
              <a:rPr lang="en-GB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0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Console.WriteLine(</a:t>
            </a:r>
            <a:r>
              <a:rPr lang="en-GB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0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Error</a:t>
            </a:r>
            <a:endParaRPr lang="en-GB" sz="2000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 span</a:t>
            </a:r>
            <a:r>
              <a:rPr lang="en-US" dirty="0"/>
              <a:t> is how long before a variable is called</a:t>
            </a:r>
          </a:p>
          <a:p>
            <a:r>
              <a:rPr lang="en-US" dirty="0"/>
              <a:t>Always declare a variable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late as possible </a:t>
            </a:r>
            <a:r>
              <a:rPr lang="en-US" dirty="0"/>
              <a:t>(e.g. shorter span)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 (2)</a:t>
            </a:r>
            <a:endParaRPr lang="bg-BG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923212" y="3505200"/>
            <a:ext cx="2857658" cy="1143000"/>
          </a:xfrm>
          <a:prstGeom prst="wedgeRoundRectCallout">
            <a:avLst>
              <a:gd name="adj1" fmla="val -85988"/>
              <a:gd name="adj2" fmla="val 953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outer</a:t>
            </a:r>
            <a:r>
              <a:rPr lang="en-US" sz="2800" dirty="0">
                <a:solidFill>
                  <a:srgbClr val="FFFFFF"/>
                </a:solidFill>
              </a:rPr>
              <a:t>" variable span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6551612" y="4953000"/>
            <a:ext cx="260734" cy="457200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77235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Refactor </a:t>
            </a:r>
            <a:r>
              <a:rPr lang="en-GB" dirty="0"/>
              <a:t>Special Numbers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066800"/>
            <a:ext cx="105156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kolkko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obshto = 0; int takova = 0; bool toe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ch = 1; ch &lt;= kolkko; ch++)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takova = ch;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(ch &gt;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obshto += ch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 = ch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toe = (obshto == 5) || (obshto == 7) || (obshto == 11);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Console.WriteLine($"{takova} -&gt; {toe}");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obshto = 0; ch = takova;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0198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https://judge.softuni.bg/Contests/Practice/Index/390#8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982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data types:</a:t>
            </a:r>
          </a:p>
          <a:p>
            <a:pPr lvl="1"/>
            <a:r>
              <a:rPr lang="en-US" dirty="0"/>
              <a:t>Numeral types: Represent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</a:p>
          <a:p>
            <a:pPr lvl="2"/>
            <a:r>
              <a:rPr lang="en-US" dirty="0"/>
              <a:t>Have specific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limits</a:t>
            </a:r>
            <a:r>
              <a:rPr lang="en-US" dirty="0"/>
              <a:t> for every type</a:t>
            </a:r>
          </a:p>
          <a:p>
            <a:pPr lvl="1"/>
            <a:r>
              <a:rPr lang="en-US" dirty="0"/>
              <a:t>String and text types: Represent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</a:t>
            </a:r>
          </a:p>
          <a:p>
            <a:r>
              <a:rPr lang="en-US" dirty="0"/>
              <a:t>Variables – Store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information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scope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span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lifetime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233" y="1151118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62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en-US" dirty="0"/>
              <a:t>Integer Types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90538" y="1570758"/>
            <a:ext cx="5648955" cy="3218155"/>
            <a:chOff x="8551624" y="1141196"/>
            <a:chExt cx="2306448" cy="2111663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8" name="TextBox 7"/>
            <p:cNvSpPr txBox="1"/>
            <p:nvPr/>
          </p:nvSpPr>
          <p:spPr>
            <a:xfrm rot="21521100">
              <a:off x="9298519" y="1982735"/>
              <a:ext cx="639504" cy="715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20751016">
              <a:off x="8754310" y="2660816"/>
              <a:ext cx="72153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843522">
              <a:off x="8907642" y="1141196"/>
              <a:ext cx="73882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443506">
              <a:off x="9724556" y="1674352"/>
              <a:ext cx="756720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445021">
              <a:off x="8551624" y="1674396"/>
              <a:ext cx="61085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21351847">
              <a:off x="9877907" y="1149183"/>
              <a:ext cx="688260" cy="429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1216099">
              <a:off x="10167952" y="2270302"/>
              <a:ext cx="690120" cy="372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347577">
              <a:off x="9909996" y="2766349"/>
              <a:ext cx="79944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[-128 …127]: signed 8-bit [-2</a:t>
            </a:r>
            <a:r>
              <a:rPr lang="en-US" sz="3000" baseline="30000" dirty="0"/>
              <a:t>7</a:t>
            </a:r>
            <a:r>
              <a:rPr lang="en-US" sz="3000" dirty="0"/>
              <a:t> … 2</a:t>
            </a:r>
            <a:r>
              <a:rPr lang="en-US" sz="3000" baseline="30000" dirty="0"/>
              <a:t>7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255]: unsigned 8-bit [0 … 2</a:t>
            </a:r>
            <a:r>
              <a:rPr lang="en-US" sz="3000" baseline="30000" dirty="0"/>
              <a:t>8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[-32 768 … 32 767]: signed 16-bit [-2</a:t>
            </a:r>
            <a:r>
              <a:rPr lang="en-US" sz="3000" baseline="30000" dirty="0"/>
              <a:t>15</a:t>
            </a:r>
            <a:r>
              <a:rPr lang="en-US" sz="3000" dirty="0"/>
              <a:t> … 2</a:t>
            </a:r>
            <a:r>
              <a:rPr lang="en-US" sz="3000" baseline="30000" dirty="0"/>
              <a:t>15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65 535]: unsigned 16-bit [0 … 2</a:t>
            </a:r>
            <a:r>
              <a:rPr lang="en-US" sz="3000" baseline="30000" dirty="0"/>
              <a:t>16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[-2 147 483 648 … 2 147 483 647]: signed 32-bit [-2</a:t>
            </a:r>
            <a:r>
              <a:rPr lang="en-US" sz="3000" baseline="30000" dirty="0"/>
              <a:t>31</a:t>
            </a:r>
            <a:r>
              <a:rPr lang="en-US" sz="3000" dirty="0"/>
              <a:t> … 2</a:t>
            </a:r>
            <a:r>
              <a:rPr lang="en-US" sz="3000" baseline="30000" dirty="0"/>
              <a:t>31</a:t>
            </a:r>
            <a:r>
              <a:rPr lang="en-US" sz="3000" dirty="0"/>
              <a:t>-1]</a:t>
            </a:r>
            <a:endParaRPr lang="en-US" sz="3000" u="sng" dirty="0"/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4 294 967 295]: unsigned 32-bit [0 … 2</a:t>
            </a:r>
            <a:r>
              <a:rPr lang="en-US" sz="3000" baseline="30000" dirty="0"/>
              <a:t>32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[-9 223 372 036 854 775 808 … 9 223 372 036 854 775 807]: signed 64-bit [-2</a:t>
            </a:r>
            <a:r>
              <a:rPr lang="en-US" sz="3000" baseline="30000" dirty="0"/>
              <a:t>63</a:t>
            </a:r>
            <a:r>
              <a:rPr lang="en-US" sz="3000" dirty="0"/>
              <a:t> … 2</a:t>
            </a:r>
            <a:r>
              <a:rPr lang="en-US" sz="3000" baseline="30000" dirty="0"/>
              <a:t>63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18 446 744 073 709 551 615]: unsigned 64-bit [0 … 2</a:t>
            </a:r>
            <a:r>
              <a:rPr lang="en-US" sz="3000" baseline="30000" dirty="0"/>
              <a:t>64</a:t>
            </a:r>
            <a:r>
              <a:rPr lang="en-US" sz="3000" dirty="0"/>
              <a:t>-1]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Types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8885239" y="1134979"/>
            <a:ext cx="2898807" cy="2417847"/>
            <a:chOff x="8551624" y="1141196"/>
            <a:chExt cx="2306448" cy="2111663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5" name="TextBox 4"/>
            <p:cNvSpPr txBox="1"/>
            <p:nvPr/>
          </p:nvSpPr>
          <p:spPr>
            <a:xfrm rot="21521100">
              <a:off x="9298519" y="1982735"/>
              <a:ext cx="639504" cy="715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0751016">
              <a:off x="8754310" y="2660816"/>
              <a:ext cx="72153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843522">
              <a:off x="8907642" y="1141196"/>
              <a:ext cx="73882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443506">
              <a:off x="9724556" y="1674352"/>
              <a:ext cx="756720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445021">
              <a:off x="8551624" y="1674396"/>
              <a:ext cx="61085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1351847">
              <a:off x="9877907" y="1149183"/>
              <a:ext cx="688260" cy="429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21216099">
              <a:off x="10167952" y="2270302"/>
              <a:ext cx="690120" cy="372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347577">
              <a:off x="9909996" y="2766349"/>
              <a:ext cx="79944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205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8224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Depending on the unit of measure we can use different data types: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Since Birthday – Example</a:t>
            </a:r>
            <a:endParaRPr lang="bg-BG" dirty="0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622415" y="3214568"/>
            <a:ext cx="10943996" cy="31547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years = 20;   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small number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(up to 255)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days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7300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A small number (up to 32767)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hours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175200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A large number (up to 4.3 billions)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minutes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10512000;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very big number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(up to 18.4*10^18)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"{0}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years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{1}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days =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hours =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{3}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minutes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years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days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hours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minutes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2080"/>
          <a:stretch/>
        </p:blipFill>
        <p:spPr>
          <a:xfrm>
            <a:off x="1807019" y="1793652"/>
            <a:ext cx="8574786" cy="100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range </a:t>
            </a:r>
            <a:r>
              <a:rPr lang="en-US" dirty="0"/>
              <a:t>(minimal and maximal value)</a:t>
            </a:r>
          </a:p>
          <a:p>
            <a:r>
              <a:rPr lang="en-US" dirty="0"/>
              <a:t>Integers could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overflow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this leads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incorrect values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7612" y="2881635"/>
            <a:ext cx="6143624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counter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260;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Console.WriteLine(counter);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88411" y="2881635"/>
            <a:ext cx="2006601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7D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7D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897811" y="422211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program to enter an integer number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years</a:t>
            </a:r>
            <a:r>
              <a:rPr lang="en-US" dirty="0"/>
              <a:t> and convert it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hours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Time Since Birthday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452688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Years = 20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 years = 7300 days = 175200 hours = 10512000 minutes.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4386264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Years = 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 years = 5110 days = 122640 hours = 7358400 minutes.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https://judge.softuni.bg/Contests/Practice/Index/390#0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96614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3259</Words>
  <Application>Microsoft Office PowerPoint</Application>
  <PresentationFormat>Custom</PresentationFormat>
  <Paragraphs>605</Paragraphs>
  <Slides>45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ＭＳ ゴシック</vt:lpstr>
      <vt:lpstr>Arial</vt:lpstr>
      <vt:lpstr>Calibri</vt:lpstr>
      <vt:lpstr>Consolas</vt:lpstr>
      <vt:lpstr>Tahoma</vt:lpstr>
      <vt:lpstr>Wingdings</vt:lpstr>
      <vt:lpstr>SoftUni 16x9</vt:lpstr>
      <vt:lpstr>How Computing Works?</vt:lpstr>
      <vt:lpstr>Variables</vt:lpstr>
      <vt:lpstr>What Is a Data Type?</vt:lpstr>
      <vt:lpstr>Data Type Characteristics</vt:lpstr>
      <vt:lpstr>Integer Types</vt:lpstr>
      <vt:lpstr>Integer Types</vt:lpstr>
      <vt:lpstr>Time Since Birthday – Example</vt:lpstr>
      <vt:lpstr>Beware of Integer Overflow!</vt:lpstr>
      <vt:lpstr>Problem: Time Since Birthday</vt:lpstr>
      <vt:lpstr>Solution: Time Since Birthday</vt:lpstr>
      <vt:lpstr>Integer Literals</vt:lpstr>
      <vt:lpstr>Real Number Types</vt:lpstr>
      <vt:lpstr>What are Floating-Point Types?</vt:lpstr>
      <vt:lpstr>Floating-Point Numbers</vt:lpstr>
      <vt:lpstr>PI Precision – Example</vt:lpstr>
      <vt:lpstr>Rounding Floating-Point Numbers</vt:lpstr>
      <vt:lpstr>Problem: Circle Perimeter (12 Digits Precision)</vt:lpstr>
      <vt:lpstr>Scientific Notation</vt:lpstr>
      <vt:lpstr>Floating-Point Division</vt:lpstr>
      <vt:lpstr>Floating-Point Calculations – Abnormalities</vt:lpstr>
      <vt:lpstr>Decimal Floating-Point Type</vt:lpstr>
      <vt:lpstr>Problem: Exact Product of Real Numbers</vt:lpstr>
      <vt:lpstr>Solution: Exact Product of Real Numbers</vt:lpstr>
      <vt:lpstr>Type Conversion</vt:lpstr>
      <vt:lpstr>Problem: Transport</vt:lpstr>
      <vt:lpstr>Boolean Type</vt:lpstr>
      <vt:lpstr>Problem: Special Numbers</vt:lpstr>
      <vt:lpstr>Solution: Special Numbers</vt:lpstr>
      <vt:lpstr>The Character Data Type</vt:lpstr>
      <vt:lpstr>Characters and Codes</vt:lpstr>
      <vt:lpstr>Problem: Triples of Latin Letters</vt:lpstr>
      <vt:lpstr>Solution: Triples of Latin Letters</vt:lpstr>
      <vt:lpstr>Escaping Characters</vt:lpstr>
      <vt:lpstr>Character Literals – Example</vt:lpstr>
      <vt:lpstr>The String Data Type</vt:lpstr>
      <vt:lpstr>Verbatim and Interpolated Strings</vt:lpstr>
      <vt:lpstr>Saying Hello – Examples</vt:lpstr>
      <vt:lpstr>Problem: Greeting by Name and Age</vt:lpstr>
      <vt:lpstr>Naming Variables</vt:lpstr>
      <vt:lpstr>Problem: Refactor Volume of Pyramid</vt:lpstr>
      <vt:lpstr>Variable Scope and Lifetime</vt:lpstr>
      <vt:lpstr>Variable Span</vt:lpstr>
      <vt:lpstr>Variable Span (2)</vt:lpstr>
      <vt:lpstr>Problem: Refactor Special Numbers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Variables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2017-07-12T04:13:36Z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