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indent="0" algn="ctr">
              <a:spcBef>
                <a:spcPts val="0"/>
              </a:spcBef>
              <a:buSzTx/>
              <a:buNone/>
              <a:defRPr sz="5200"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indent="0" algn="ctr">
              <a:spcBef>
                <a:spcPts val="0"/>
              </a:spcBef>
              <a:buSzTx/>
              <a:buNone/>
              <a:defRPr sz="5200"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indent="0" algn="ctr">
              <a:spcBef>
                <a:spcPts val="0"/>
              </a:spcBef>
              <a:buSzTx/>
              <a:buNone/>
              <a:defRPr sz="5200"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indent="0" algn="ctr">
              <a:spcBef>
                <a:spcPts val="0"/>
              </a:spcBef>
              <a:buSzTx/>
              <a:buNone/>
              <a:defRPr sz="5200">
                <a:latin typeface="Microsoft YaHei"/>
                <a:ea typeface="Microsoft YaHei"/>
                <a:cs typeface="Microsoft YaHei"/>
                <a:sym typeface="Microsoft YaHei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4833937" y="5945187"/>
            <a:ext cx="14716126" cy="9683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3047999" y="0"/>
            <a:ext cx="18288001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sz="half" idx="13"/>
          </p:nvPr>
        </p:nvSpPr>
        <p:spPr>
          <a:xfrm>
            <a:off x="5334000" y="946546"/>
            <a:ext cx="13716001" cy="83046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12495609" y="892968"/>
            <a:ext cx="7500938" cy="115550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016000" indent="-1016000">
              <a:buSzPct val="80000"/>
              <a:buBlip>
                <a:blip r:embed="rId2"/>
              </a:buBlip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1206500" indent="-762000">
              <a:buSzPct val="80000"/>
              <a:buBlip>
                <a:blip r:embed="rId3"/>
              </a:buBlip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.tif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3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6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8.png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0.png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hyperlink" Target="http://www.ruanyifeng.com/blog/2016/08/http.html" TargetMode="External"/><Relationship Id="rId4" Type="http://schemas.openxmlformats.org/officeDocument/2006/relationships/hyperlink" Target="http://www.php.cn/course/6.html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HTTP网络服务"/>
          <p:cNvSpPr txBox="1"/>
          <p:nvPr>
            <p:ph type="ctrTitle"/>
          </p:nvPr>
        </p:nvSpPr>
        <p:spPr>
          <a:xfrm>
            <a:off x="5305344" y="5287883"/>
            <a:ext cx="14716126" cy="2287211"/>
          </a:xfrm>
          <a:prstGeom prst="rect">
            <a:avLst/>
          </a:prstGeom>
        </p:spPr>
        <p:txBody>
          <a:bodyPr/>
          <a:lstStyle/>
          <a:p>
            <a:pPr/>
            <a:r>
              <a:t>HTTP网络服务</a:t>
            </a:r>
          </a:p>
        </p:txBody>
      </p:sp>
      <p:sp>
        <p:nvSpPr>
          <p:cNvPr id="120" name="刘贵学"/>
          <p:cNvSpPr txBox="1"/>
          <p:nvPr>
            <p:ph type="subTitle" sz="quarter" idx="1"/>
          </p:nvPr>
        </p:nvSpPr>
        <p:spPr>
          <a:xfrm>
            <a:off x="10578220" y="9201385"/>
            <a:ext cx="4170373" cy="1150726"/>
          </a:xfrm>
          <a:prstGeom prst="rect">
            <a:avLst/>
          </a:prstGeom>
        </p:spPr>
        <p:txBody>
          <a:bodyPr/>
          <a:lstStyle/>
          <a:p>
            <a:pPr/>
            <a:r>
              <a:t>刘贵学</a:t>
            </a:r>
          </a:p>
        </p:txBody>
      </p:sp>
      <p:sp>
        <p:nvSpPr>
          <p:cNvPr id="121" name="《Linux从零入门实战》 L7"/>
          <p:cNvSpPr txBox="1"/>
          <p:nvPr/>
        </p:nvSpPr>
        <p:spPr>
          <a:xfrm>
            <a:off x="796419" y="2128532"/>
            <a:ext cx="10747178" cy="1311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70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《Linux从零入门实战》 L7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Http 0.9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 0.9</a:t>
            </a:r>
          </a:p>
        </p:txBody>
      </p:sp>
      <p:sp>
        <p:nvSpPr>
          <p:cNvPr id="151" name="最早版本…"/>
          <p:cNvSpPr txBox="1"/>
          <p:nvPr>
            <p:ph type="body" sz="half" idx="1"/>
          </p:nvPr>
        </p:nvSpPr>
        <p:spPr>
          <a:xfrm>
            <a:off x="4387453" y="3643312"/>
            <a:ext cx="15609094" cy="615582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最早版本</a:t>
            </a:r>
          </a:p>
          <a:p>
            <a:pPr lvl="1">
              <a:buBlip>
                <a:blip r:embed="rId3"/>
              </a:buBlip>
            </a:pPr>
            <a:r>
              <a:t>1991年发布</a:t>
            </a:r>
          </a:p>
          <a:p>
            <a:pPr>
              <a:buBlip>
                <a:blip r:embed="rId2"/>
              </a:buBlip>
            </a:pPr>
            <a:r>
              <a:t>只有一个命令GET</a:t>
            </a:r>
          </a:p>
        </p:txBody>
      </p:sp>
      <p:sp>
        <p:nvSpPr>
          <p:cNvPr id="152" name="GET /index.html"/>
          <p:cNvSpPr txBox="1"/>
          <p:nvPr/>
        </p:nvSpPr>
        <p:spPr>
          <a:xfrm>
            <a:off x="10344780" y="8129505"/>
            <a:ext cx="5100153" cy="80327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40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GET /index.html</a:t>
            </a:r>
          </a:p>
        </p:txBody>
      </p:sp>
      <p:sp>
        <p:nvSpPr>
          <p:cNvPr id="153" name="&lt;html&gt;…"/>
          <p:cNvSpPr txBox="1"/>
          <p:nvPr/>
        </p:nvSpPr>
        <p:spPr>
          <a:xfrm>
            <a:off x="10364441" y="10036191"/>
            <a:ext cx="7397618" cy="278447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40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&lt;html&gt;</a:t>
            </a:r>
          </a:p>
          <a:p>
            <a:pPr algn="l">
              <a:defRPr sz="40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  &lt;body&gt;Hello World&lt;/body&gt;</a:t>
            </a:r>
          </a:p>
          <a:p>
            <a:pPr algn="l">
              <a:defRPr sz="40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&lt;/html&gt;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Http 1.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 1.0</a:t>
            </a:r>
          </a:p>
        </p:txBody>
      </p:sp>
      <p:sp>
        <p:nvSpPr>
          <p:cNvPr id="156" name="1996年5月发布…"/>
          <p:cNvSpPr txBox="1"/>
          <p:nvPr>
            <p:ph type="body" sz="half" idx="1"/>
          </p:nvPr>
        </p:nvSpPr>
        <p:spPr>
          <a:xfrm>
            <a:off x="4387453" y="3643312"/>
            <a:ext cx="15609094" cy="7186748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1996年5月发布</a:t>
            </a:r>
          </a:p>
          <a:p>
            <a:pPr>
              <a:buBlip>
                <a:blip r:embed="rId2"/>
              </a:buBlip>
            </a:pPr>
            <a:r>
              <a:t>引入了 命令:</a:t>
            </a:r>
          </a:p>
          <a:p>
            <a:pPr lvl="1">
              <a:buBlip>
                <a:blip r:embed="rId3"/>
              </a:buBlip>
            </a:pPr>
            <a:r>
              <a:t>POST</a:t>
            </a:r>
          </a:p>
          <a:p>
            <a:pPr lvl="1">
              <a:buBlip>
                <a:blip r:embed="rId3"/>
              </a:buBlip>
            </a:pPr>
            <a:r>
              <a:t>HEAD</a:t>
            </a:r>
          </a:p>
          <a:p>
            <a:pPr>
              <a:buBlip>
                <a:blip r:embed="rId2"/>
              </a:buBlip>
            </a:pPr>
            <a:r>
              <a:t>必须包括头信息（HTTP header）</a:t>
            </a:r>
          </a:p>
        </p:txBody>
      </p:sp>
      <p:sp>
        <p:nvSpPr>
          <p:cNvPr id="157" name="GET /index.html HTTP/1.0…"/>
          <p:cNvSpPr txBox="1"/>
          <p:nvPr/>
        </p:nvSpPr>
        <p:spPr>
          <a:xfrm>
            <a:off x="14221727" y="4011570"/>
            <a:ext cx="8118583" cy="227647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b="0" sz="40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Hannotate SC Bold"/>
                <a:ea typeface="Hannotate SC Bold"/>
                <a:cs typeface="Hannotate SC Bold"/>
                <a:sym typeface="Hannotate SC Bold"/>
              </a:defRPr>
            </a:pPr>
            <a:r>
              <a:t>GET /index.html HTTP/1.0</a:t>
            </a:r>
          </a:p>
          <a:p>
            <a:pPr algn="l">
              <a:defRPr b="0" sz="40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Hannotate SC Bold"/>
                <a:ea typeface="Hannotate SC Bold"/>
                <a:cs typeface="Hannotate SC Bold"/>
                <a:sym typeface="Hannotate SC Bold"/>
              </a:defRPr>
            </a:pPr>
            <a:r>
              <a:t>User-Agent: Mozilla/5.0</a:t>
            </a:r>
          </a:p>
          <a:p>
            <a:pPr algn="l">
              <a:defRPr b="0" sz="40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Hannotate SC Bold"/>
                <a:ea typeface="Hannotate SC Bold"/>
                <a:cs typeface="Hannotate SC Bold"/>
                <a:sym typeface="Hannotate SC Bold"/>
              </a:defRPr>
            </a:pPr>
            <a:r>
              <a:t>Accept: */*</a:t>
            </a:r>
          </a:p>
        </p:txBody>
      </p:sp>
      <p:sp>
        <p:nvSpPr>
          <p:cNvPr id="158" name="HTTP/1.0 200 OK…"/>
          <p:cNvSpPr txBox="1"/>
          <p:nvPr/>
        </p:nvSpPr>
        <p:spPr>
          <a:xfrm>
            <a:off x="14221727" y="6906334"/>
            <a:ext cx="8118582" cy="583247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b="0" sz="40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Hannotate SC Bold"/>
                <a:ea typeface="Hannotate SC Bold"/>
                <a:cs typeface="Hannotate SC Bold"/>
                <a:sym typeface="Hannotate SC Bold"/>
              </a:defRPr>
            </a:pPr>
            <a:r>
              <a:t>HTTP/1.0 200 OK </a:t>
            </a:r>
          </a:p>
          <a:p>
            <a:pPr algn="l">
              <a:defRPr b="0" sz="40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Hannotate SC Bold"/>
                <a:ea typeface="Hannotate SC Bold"/>
                <a:cs typeface="Hannotate SC Bold"/>
                <a:sym typeface="Hannotate SC Bold"/>
              </a:defRPr>
            </a:pPr>
            <a:r>
              <a:t>Content-Type: text/plain</a:t>
            </a:r>
          </a:p>
          <a:p>
            <a:pPr algn="l">
              <a:defRPr b="0" sz="40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Hannotate SC Bold"/>
                <a:ea typeface="Hannotate SC Bold"/>
                <a:cs typeface="Hannotate SC Bold"/>
                <a:sym typeface="Hannotate SC Bold"/>
              </a:defRPr>
            </a:pPr>
            <a:r>
              <a:t>Content-Length: 137582</a:t>
            </a:r>
          </a:p>
          <a:p>
            <a:pPr algn="l">
              <a:defRPr b="0" sz="40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Hannotate SC Bold"/>
                <a:ea typeface="Hannotate SC Bold"/>
                <a:cs typeface="Hannotate SC Bold"/>
                <a:sym typeface="Hannotate SC Bold"/>
              </a:defRPr>
            </a:pPr>
            <a:r>
              <a:t>Server: Apache 0.84</a:t>
            </a:r>
          </a:p>
          <a:p>
            <a:pPr algn="l">
              <a:defRPr b="0" sz="40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Hannotate SC Bold"/>
                <a:ea typeface="Hannotate SC Bold"/>
                <a:cs typeface="Hannotate SC Bold"/>
                <a:sym typeface="Hannotate SC Bold"/>
              </a:defRPr>
            </a:pPr>
          </a:p>
          <a:p>
            <a:pPr algn="l">
              <a:defRPr b="0" sz="40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Hannotate SC Bold"/>
                <a:ea typeface="Hannotate SC Bold"/>
                <a:cs typeface="Hannotate SC Bold"/>
                <a:sym typeface="Hannotate SC Bold"/>
              </a:defRPr>
            </a:pPr>
            <a:r>
              <a:t>&lt;html&gt;</a:t>
            </a:r>
          </a:p>
          <a:p>
            <a:pPr algn="l">
              <a:defRPr b="0" sz="40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Hannotate SC Bold"/>
                <a:ea typeface="Hannotate SC Bold"/>
                <a:cs typeface="Hannotate SC Bold"/>
                <a:sym typeface="Hannotate SC Bold"/>
              </a:defRPr>
            </a:pPr>
            <a:r>
              <a:t>  &lt;body&gt;Hello World&lt;/body&gt;</a:t>
            </a:r>
          </a:p>
          <a:p>
            <a:pPr algn="l">
              <a:defRPr b="0" sz="40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Hannotate SC Bold"/>
                <a:ea typeface="Hannotate SC Bold"/>
                <a:cs typeface="Hannotate SC Bold"/>
                <a:sym typeface="Hannotate SC Bold"/>
              </a:defRPr>
            </a:pPr>
            <a:r>
              <a:t>&lt;/html&gt;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HTTP 1.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 1.1</a:t>
            </a:r>
          </a:p>
        </p:txBody>
      </p:sp>
      <p:sp>
        <p:nvSpPr>
          <p:cNvPr id="161" name="1997年1月 发布…"/>
          <p:cNvSpPr txBox="1"/>
          <p:nvPr>
            <p:ph type="body" idx="1"/>
          </p:nvPr>
        </p:nvSpPr>
        <p:spPr>
          <a:xfrm>
            <a:off x="4387453" y="3259312"/>
            <a:ext cx="15609094" cy="9614178"/>
          </a:xfrm>
          <a:prstGeom prst="rect">
            <a:avLst/>
          </a:prstGeom>
        </p:spPr>
        <p:txBody>
          <a:bodyPr/>
          <a:lstStyle/>
          <a:p>
            <a:pPr marL="853439" indent="-853439" defTabSz="690086">
              <a:spcBef>
                <a:spcPts val="4900"/>
              </a:spcBef>
              <a:buBlip>
                <a:blip r:embed="rId2"/>
              </a:buBlip>
              <a:defRPr sz="3696"/>
            </a:pPr>
            <a:r>
              <a:t>1997年1月 发布</a:t>
            </a:r>
          </a:p>
          <a:p>
            <a:pPr marL="853439" indent="-853439" defTabSz="690086">
              <a:spcBef>
                <a:spcPts val="4900"/>
              </a:spcBef>
              <a:buBlip>
                <a:blip r:embed="rId2"/>
              </a:buBlip>
              <a:defRPr sz="3696"/>
            </a:pPr>
            <a:r>
              <a:t>持久连接</a:t>
            </a:r>
          </a:p>
          <a:p>
            <a:pPr lvl="1" marL="1013459" indent="-640079" defTabSz="690086">
              <a:spcBef>
                <a:spcPts val="4900"/>
              </a:spcBef>
              <a:buBlip>
                <a:blip r:embed="rId3"/>
              </a:buBlip>
              <a:defRPr sz="3696"/>
            </a:pPr>
            <a:r>
              <a:t>Connection: keep-alive</a:t>
            </a:r>
          </a:p>
          <a:p>
            <a:pPr marL="853439" indent="-853439" defTabSz="690086">
              <a:spcBef>
                <a:spcPts val="4900"/>
              </a:spcBef>
              <a:buBlip>
                <a:blip r:embed="rId2"/>
              </a:buBlip>
              <a:defRPr sz="3696"/>
            </a:pPr>
            <a:r>
              <a:t>管道机制， 请求同时发出</a:t>
            </a:r>
          </a:p>
          <a:p>
            <a:pPr marL="853439" indent="-853439" defTabSz="690086">
              <a:spcBef>
                <a:spcPts val="4900"/>
              </a:spcBef>
              <a:buBlip>
                <a:blip r:embed="rId2"/>
              </a:buBlip>
              <a:defRPr sz="3696"/>
            </a:pPr>
            <a:r>
              <a:t>Content-Length 字段， 本次回应的数据长度</a:t>
            </a:r>
          </a:p>
          <a:p>
            <a:pPr marL="853439" indent="-853439" defTabSz="690086">
              <a:spcBef>
                <a:spcPts val="4900"/>
              </a:spcBef>
              <a:buBlip>
                <a:blip r:embed="rId2"/>
              </a:buBlip>
              <a:defRPr sz="3696"/>
            </a:pPr>
            <a:r>
              <a:t>分块传输编码 Transfer-Encoding: chunked</a:t>
            </a:r>
          </a:p>
          <a:p>
            <a:pPr marL="853439" indent="-853439" defTabSz="690086">
              <a:spcBef>
                <a:spcPts val="4900"/>
              </a:spcBef>
              <a:buBlip>
                <a:blip r:embed="rId2"/>
              </a:buBlip>
              <a:defRPr sz="3696"/>
            </a:pPr>
            <a:r>
              <a:t>其他功能</a:t>
            </a:r>
          </a:p>
          <a:p>
            <a:pPr lvl="1" marL="1013459" indent="-640079" defTabSz="690086">
              <a:spcBef>
                <a:spcPts val="4900"/>
              </a:spcBef>
              <a:buBlip>
                <a:blip r:embed="rId3"/>
              </a:buBlip>
              <a:defRPr sz="3696"/>
            </a:pPr>
            <a:r>
              <a:t> 增加 PUT、PATCH、HEAD、 OPTIONS、DELETE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HTTP 2.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 2.0</a:t>
            </a:r>
          </a:p>
        </p:txBody>
      </p:sp>
      <p:sp>
        <p:nvSpPr>
          <p:cNvPr id="164" name="2015年 发布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2015年 发布</a:t>
            </a:r>
          </a:p>
          <a:p>
            <a:pPr>
              <a:buBlip>
                <a:blip r:embed="rId2"/>
              </a:buBlip>
            </a:pPr>
            <a:r>
              <a:t>二进制协议</a:t>
            </a:r>
          </a:p>
          <a:p>
            <a:pPr>
              <a:buBlip>
                <a:blip r:embed="rId2"/>
              </a:buBlip>
            </a:pPr>
            <a:r>
              <a:t>多工复用</a:t>
            </a:r>
          </a:p>
          <a:p>
            <a:pPr>
              <a:buBlip>
                <a:blip r:embed="rId2"/>
              </a:buBlip>
            </a:pPr>
            <a:r>
              <a:t>数据流 stream</a:t>
            </a:r>
          </a:p>
          <a:p>
            <a:pPr>
              <a:buBlip>
                <a:blip r:embed="rId2"/>
              </a:buBlip>
            </a:pPr>
            <a:r>
              <a:t>头信息压缩</a:t>
            </a:r>
          </a:p>
          <a:p>
            <a:pPr>
              <a:buBlip>
                <a:blip r:embed="rId2"/>
              </a:buBlip>
            </a:pPr>
            <a:r>
              <a:t>服务器推送 server push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art2 LNMP…"/>
          <p:cNvSpPr txBox="1"/>
          <p:nvPr>
            <p:ph type="title"/>
          </p:nvPr>
        </p:nvSpPr>
        <p:spPr>
          <a:xfrm>
            <a:off x="4234767" y="3675398"/>
            <a:ext cx="16574038" cy="6365204"/>
          </a:xfrm>
          <a:prstGeom prst="rect">
            <a:avLst/>
          </a:prstGeom>
          <a:ln w="9525">
            <a:round/>
          </a:ln>
        </p:spPr>
        <p:txBody>
          <a:bodyPr/>
          <a:lstStyle/>
          <a:p>
            <a:pPr>
              <a:lnSpc>
                <a:spcPct val="120000"/>
              </a:lnSpc>
            </a:pPr>
            <a:r>
              <a:t>Part2 LNMP</a:t>
            </a:r>
          </a:p>
          <a:p>
            <a:pPr>
              <a:lnSpc>
                <a:spcPct val="120000"/>
              </a:lnSpc>
              <a:defRPr sz="8000"/>
            </a:pPr>
            <a:r>
              <a:t>Linux + Nginx + MySQL + PHP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Nginx 简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Nginx 简介</a:t>
            </a:r>
          </a:p>
        </p:txBody>
      </p:sp>
      <p:sp>
        <p:nvSpPr>
          <p:cNvPr id="169" name="读  Engine X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读  Engine X</a:t>
            </a:r>
          </a:p>
          <a:p>
            <a:pPr>
              <a:buBlip>
                <a:blip r:embed="rId2"/>
              </a:buBlip>
            </a:pPr>
            <a:r>
              <a:t>有 NGINX 公司开发</a:t>
            </a:r>
          </a:p>
          <a:p>
            <a:pPr>
              <a:buBlip>
                <a:blip r:embed="rId2"/>
              </a:buBlip>
            </a:pPr>
            <a:r>
              <a:t>2019年03月11日被 F5公司收购</a:t>
            </a:r>
          </a:p>
          <a:p>
            <a:pPr lvl="1">
              <a:buBlip>
                <a:blip r:embed="rId3"/>
              </a:buBlip>
            </a:pPr>
            <a:r>
              <a:t>收购价格 6.7亿美元， 近 45亿人民币</a:t>
            </a:r>
          </a:p>
          <a:p>
            <a:pPr lvl="1">
              <a:buBlip>
                <a:blip r:embed="rId3"/>
              </a:buBlip>
            </a:pPr>
            <a:r>
              <a:t>约16万行代码，每行代码 2.8万元！</a:t>
            </a:r>
          </a:p>
        </p:txBody>
      </p:sp>
      <p:pic>
        <p:nvPicPr>
          <p:cNvPr id="170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409142" y="4490242"/>
            <a:ext cx="8128001" cy="4241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Nginx 安装与启动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Nginx 安装与启动</a:t>
            </a:r>
          </a:p>
        </p:txBody>
      </p:sp>
      <p:sp>
        <p:nvSpPr>
          <p:cNvPr id="173" name="命令安装…"/>
          <p:cNvSpPr txBox="1"/>
          <p:nvPr>
            <p:ph type="body" sz="quarter" idx="1"/>
          </p:nvPr>
        </p:nvSpPr>
        <p:spPr>
          <a:xfrm>
            <a:off x="4387453" y="3643312"/>
            <a:ext cx="4989630" cy="8005427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命令安装</a:t>
            </a:r>
          </a:p>
          <a:p>
            <a:pPr>
              <a:buBlip>
                <a:blip r:embed="rId2"/>
              </a:buBlip>
            </a:pPr>
            <a:r>
              <a:t>开启</a:t>
            </a:r>
          </a:p>
          <a:p>
            <a:pPr>
              <a:buBlip>
                <a:blip r:embed="rId2"/>
              </a:buBlip>
            </a:pPr>
            <a:r>
              <a:t>重新加载配置</a:t>
            </a:r>
          </a:p>
          <a:p>
            <a:pPr>
              <a:buBlip>
                <a:blip r:embed="rId2"/>
              </a:buBlip>
            </a:pPr>
            <a:r>
              <a:t>停止</a:t>
            </a:r>
          </a:p>
        </p:txBody>
      </p:sp>
      <p:sp>
        <p:nvSpPr>
          <p:cNvPr id="174" name="sudo apt install nginx"/>
          <p:cNvSpPr txBox="1"/>
          <p:nvPr/>
        </p:nvSpPr>
        <p:spPr>
          <a:xfrm>
            <a:off x="9362656" y="4773648"/>
            <a:ext cx="7817725" cy="98107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50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 sudo apt install nginx</a:t>
            </a:r>
          </a:p>
        </p:txBody>
      </p:sp>
      <p:sp>
        <p:nvSpPr>
          <p:cNvPr id="175" name="sudo nginx &amp;"/>
          <p:cNvSpPr txBox="1"/>
          <p:nvPr/>
        </p:nvSpPr>
        <p:spPr>
          <a:xfrm>
            <a:off x="9362656" y="6367462"/>
            <a:ext cx="7817725" cy="98107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50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sudo nginx &amp;</a:t>
            </a:r>
          </a:p>
        </p:txBody>
      </p:sp>
      <p:sp>
        <p:nvSpPr>
          <p:cNvPr id="176" name="sudo nginx -s reload"/>
          <p:cNvSpPr txBox="1"/>
          <p:nvPr/>
        </p:nvSpPr>
        <p:spPr>
          <a:xfrm>
            <a:off x="9362656" y="7961276"/>
            <a:ext cx="7817725" cy="98107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50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sudo nginx -s reload</a:t>
            </a:r>
          </a:p>
        </p:txBody>
      </p:sp>
      <p:sp>
        <p:nvSpPr>
          <p:cNvPr id="177" name="sudo nginx -s stop"/>
          <p:cNvSpPr txBox="1"/>
          <p:nvPr/>
        </p:nvSpPr>
        <p:spPr>
          <a:xfrm>
            <a:off x="9362656" y="9555089"/>
            <a:ext cx="7817725" cy="98107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50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sudo nginx -s stop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测试安装是否成功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测试安装是否成功</a:t>
            </a:r>
          </a:p>
        </p:txBody>
      </p:sp>
      <p:pic>
        <p:nvPicPr>
          <p:cNvPr id="180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24250" y="4723893"/>
            <a:ext cx="17570647" cy="61333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Nginx…"/>
          <p:cNvSpPr txBox="1"/>
          <p:nvPr>
            <p:ph type="title"/>
          </p:nvPr>
        </p:nvSpPr>
        <p:spPr>
          <a:xfrm>
            <a:off x="3208024" y="3648616"/>
            <a:ext cx="5110595" cy="6928595"/>
          </a:xfrm>
          <a:prstGeom prst="rect">
            <a:avLst/>
          </a:prstGeom>
        </p:spPr>
        <p:txBody>
          <a:bodyPr/>
          <a:lstStyle/>
          <a:p>
            <a:pPr/>
            <a:r>
              <a:t>Nginx</a:t>
            </a:r>
          </a:p>
          <a:p>
            <a:pPr/>
            <a:r>
              <a:t>配置</a:t>
            </a:r>
          </a:p>
          <a:p>
            <a:pPr/>
            <a:r>
              <a:t>目录</a:t>
            </a:r>
          </a:p>
        </p:txBody>
      </p:sp>
      <p:pic>
        <p:nvPicPr>
          <p:cNvPr id="183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77249" y="243789"/>
            <a:ext cx="12486642" cy="132284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/etc/nginx/nginx.conf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/etc/nginx/nginx.conf</a:t>
            </a:r>
          </a:p>
        </p:txBody>
      </p:sp>
      <p:pic>
        <p:nvPicPr>
          <p:cNvPr id="186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86842" y="3315314"/>
            <a:ext cx="9799688" cy="99403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图像" descr="图像"/>
          <p:cNvPicPr>
            <a:picLocks noChangeAspect="1"/>
          </p:cNvPicPr>
          <p:nvPr/>
        </p:nvPicPr>
        <p:blipFill>
          <a:blip r:embed="rId3">
            <a:extLst/>
          </a:blip>
          <a:srcRect l="2542" t="0" r="0" b="0"/>
          <a:stretch>
            <a:fillRect/>
          </a:stretch>
        </p:blipFill>
        <p:spPr>
          <a:xfrm>
            <a:off x="10506999" y="6447192"/>
            <a:ext cx="13317267" cy="52579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课程目标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课程目标</a:t>
            </a:r>
          </a:p>
        </p:txBody>
      </p:sp>
      <p:sp>
        <p:nvSpPr>
          <p:cNvPr id="124" name="了解 HTTP 协议基础概念…"/>
          <p:cNvSpPr txBox="1"/>
          <p:nvPr>
            <p:ph type="body" sz="half" idx="1"/>
          </p:nvPr>
        </p:nvSpPr>
        <p:spPr>
          <a:xfrm>
            <a:off x="4387453" y="3643312"/>
            <a:ext cx="15609094" cy="7696008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了解 HTTP 协议基础概念</a:t>
            </a:r>
          </a:p>
          <a:p>
            <a:pPr>
              <a:buBlip>
                <a:blip r:embed="rId2"/>
              </a:buBlip>
            </a:pPr>
            <a:r>
              <a:t>熟悉 Nginx 相关配置</a:t>
            </a:r>
          </a:p>
          <a:p>
            <a:pPr>
              <a:buBlip>
                <a:blip r:embed="rId2"/>
              </a:buBlip>
            </a:pPr>
            <a:r>
              <a:t>熟悉 MySQL 相关配置</a:t>
            </a:r>
          </a:p>
          <a:p>
            <a:pPr>
              <a:buBlip>
                <a:blip r:embed="rId2"/>
              </a:buBlip>
            </a:pPr>
            <a:r>
              <a:t>熟悉 PHP 相关配置</a:t>
            </a:r>
          </a:p>
          <a:p>
            <a:pPr>
              <a:buBlip>
                <a:blip r:embed="rId2"/>
              </a:buBlip>
            </a:pPr>
            <a:r>
              <a:t>基于WordPress 搭建个人博客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/etc/nginx/sites-enabled/default (1)"/>
          <p:cNvSpPr txBox="1"/>
          <p:nvPr>
            <p:ph type="title"/>
          </p:nvPr>
        </p:nvSpPr>
        <p:spPr>
          <a:xfrm>
            <a:off x="2608160" y="302330"/>
            <a:ext cx="19619959" cy="3036095"/>
          </a:xfrm>
          <a:prstGeom prst="rect">
            <a:avLst/>
          </a:prstGeom>
        </p:spPr>
        <p:txBody>
          <a:bodyPr/>
          <a:lstStyle>
            <a:lvl1pPr defTabSz="657225">
              <a:defRPr sz="8960"/>
            </a:lvl1pPr>
          </a:lstStyle>
          <a:p>
            <a:pPr/>
            <a:r>
              <a:t>/etc/nginx/sites-enabled/default (1)</a:t>
            </a:r>
          </a:p>
        </p:txBody>
      </p:sp>
      <p:pic>
        <p:nvPicPr>
          <p:cNvPr id="190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12878" y="3342734"/>
            <a:ext cx="19619958" cy="98955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/etc/nginx/sites-enabled/default (2)"/>
          <p:cNvSpPr txBox="1"/>
          <p:nvPr>
            <p:ph type="title"/>
          </p:nvPr>
        </p:nvSpPr>
        <p:spPr>
          <a:xfrm>
            <a:off x="1864559" y="494330"/>
            <a:ext cx="20654882" cy="3036095"/>
          </a:xfrm>
          <a:prstGeom prst="rect">
            <a:avLst/>
          </a:prstGeom>
        </p:spPr>
        <p:txBody>
          <a:bodyPr/>
          <a:lstStyle>
            <a:lvl1pPr defTabSz="690086">
              <a:defRPr sz="9407"/>
            </a:lvl1pPr>
          </a:lstStyle>
          <a:p>
            <a:pPr/>
            <a:r>
              <a:t>/etc/nginx/sites-enabled/default (2)</a:t>
            </a:r>
          </a:p>
        </p:txBody>
      </p:sp>
      <p:pic>
        <p:nvPicPr>
          <p:cNvPr id="193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65970" y="4801835"/>
            <a:ext cx="19852060" cy="63195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新增新站点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新增新站点</a:t>
            </a:r>
          </a:p>
        </p:txBody>
      </p:sp>
      <p:sp>
        <p:nvSpPr>
          <p:cNvPr id="196" name="新增 sites 配置   /etc/nginx/sites-enabled/test.conf…"/>
          <p:cNvSpPr txBox="1"/>
          <p:nvPr>
            <p:ph type="body" sz="half" idx="1"/>
          </p:nvPr>
        </p:nvSpPr>
        <p:spPr>
          <a:xfrm>
            <a:off x="4387453" y="3643312"/>
            <a:ext cx="15609094" cy="7044142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新增 sites 配置   /etc/nginx/sites-enabled/test.conf</a:t>
            </a:r>
          </a:p>
          <a:p>
            <a:pPr>
              <a:buBlip>
                <a:blip r:embed="rId2"/>
              </a:buBlip>
            </a:pPr>
            <a:r>
              <a:t>新增 站点 目录   /var/www/test</a:t>
            </a:r>
          </a:p>
          <a:p>
            <a:pPr>
              <a:buBlip>
                <a:blip r:embed="rId2"/>
              </a:buBlip>
            </a:pPr>
            <a:r>
              <a:t>新增站点首页     /var/www/test/index.html</a:t>
            </a:r>
          </a:p>
          <a:p>
            <a:pPr>
              <a:buBlip>
                <a:blip r:embed="rId2"/>
              </a:buBlip>
            </a:pPr>
            <a:r>
              <a:t>测试:      localhost:8080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新增 /etc/nginx/sites-enabled/test.conf"/>
          <p:cNvSpPr txBox="1"/>
          <p:nvPr>
            <p:ph type="title"/>
          </p:nvPr>
        </p:nvSpPr>
        <p:spPr>
          <a:xfrm>
            <a:off x="1139310" y="357187"/>
            <a:ext cx="22412558" cy="3036095"/>
          </a:xfrm>
          <a:prstGeom prst="rect">
            <a:avLst/>
          </a:prstGeom>
        </p:spPr>
        <p:txBody>
          <a:bodyPr/>
          <a:lstStyle>
            <a:lvl1pPr defTabSz="690086">
              <a:defRPr sz="9407"/>
            </a:lvl1pPr>
          </a:lstStyle>
          <a:p>
            <a:pPr/>
            <a:r>
              <a:t>新增 /etc/nginx/sites-enabled/test.conf</a:t>
            </a:r>
          </a:p>
        </p:txBody>
      </p:sp>
      <p:pic>
        <p:nvPicPr>
          <p:cNvPr id="199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62013" y="3392339"/>
            <a:ext cx="14099688" cy="93423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新增 /var/www/test/index.html"/>
          <p:cNvSpPr txBox="1"/>
          <p:nvPr>
            <p:ph type="title"/>
          </p:nvPr>
        </p:nvSpPr>
        <p:spPr>
          <a:xfrm>
            <a:off x="1844738" y="357187"/>
            <a:ext cx="21430918" cy="3036095"/>
          </a:xfrm>
          <a:prstGeom prst="rect">
            <a:avLst/>
          </a:prstGeom>
        </p:spPr>
        <p:txBody>
          <a:bodyPr/>
          <a:lstStyle/>
          <a:p>
            <a:pPr/>
            <a:r>
              <a:t>新增 /var/www/test/index.html</a:t>
            </a:r>
          </a:p>
        </p:txBody>
      </p:sp>
      <p:pic>
        <p:nvPicPr>
          <p:cNvPr id="202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30748" y="3668000"/>
            <a:ext cx="12122110" cy="86896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Nginx 测试结果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Nginx 测试结果</a:t>
            </a:r>
          </a:p>
        </p:txBody>
      </p:sp>
      <p:pic>
        <p:nvPicPr>
          <p:cNvPr id="205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83931" y="4511228"/>
            <a:ext cx="15432138" cy="52636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2.2 PHP"/>
          <p:cNvSpPr txBox="1"/>
          <p:nvPr>
            <p:ph type="title"/>
          </p:nvPr>
        </p:nvSpPr>
        <p:spPr>
          <a:xfrm>
            <a:off x="4668910" y="3675398"/>
            <a:ext cx="15046180" cy="6365204"/>
          </a:xfrm>
          <a:prstGeom prst="rect">
            <a:avLst/>
          </a:prstGeom>
          <a:ln w="9525">
            <a:round/>
          </a:ln>
        </p:spPr>
        <p:txBody>
          <a:bodyPr/>
          <a:lstStyle>
            <a:lvl1pPr>
              <a:lnSpc>
                <a:spcPct val="120000"/>
              </a:lnSpc>
            </a:lvl1pPr>
          </a:lstStyle>
          <a:p>
            <a:pPr/>
            <a:r>
              <a:t>2.2 PHP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安装 ph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安装 php</a:t>
            </a:r>
          </a:p>
        </p:txBody>
      </p:sp>
      <p:sp>
        <p:nvSpPr>
          <p:cNvPr id="210" name="安装…"/>
          <p:cNvSpPr txBox="1"/>
          <p:nvPr>
            <p:ph type="body" sz="half" idx="1"/>
          </p:nvPr>
        </p:nvSpPr>
        <p:spPr>
          <a:xfrm>
            <a:off x="4387453" y="3643312"/>
            <a:ext cx="15609094" cy="7079284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安装</a:t>
            </a:r>
          </a:p>
          <a:p>
            <a:pPr>
              <a:buBlip>
                <a:blip r:embed="rId2"/>
              </a:buBlip>
            </a:pPr>
            <a:r>
              <a:t>验证安装结果</a:t>
            </a:r>
          </a:p>
        </p:txBody>
      </p:sp>
      <p:sp>
        <p:nvSpPr>
          <p:cNvPr id="211" name="sudo apt install php7.2-cli"/>
          <p:cNvSpPr txBox="1"/>
          <p:nvPr/>
        </p:nvSpPr>
        <p:spPr>
          <a:xfrm>
            <a:off x="10146620" y="5928605"/>
            <a:ext cx="9699582" cy="98107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50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sudo apt install php7.2-cli</a:t>
            </a:r>
          </a:p>
        </p:txBody>
      </p:sp>
      <p:sp>
        <p:nvSpPr>
          <p:cNvPr id="212" name="php -v"/>
          <p:cNvSpPr txBox="1"/>
          <p:nvPr/>
        </p:nvSpPr>
        <p:spPr>
          <a:xfrm>
            <a:off x="10118013" y="7490684"/>
            <a:ext cx="3798367" cy="98107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50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php -v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安装 php-fp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安装 php-fpm</a:t>
            </a:r>
          </a:p>
        </p:txBody>
      </p:sp>
      <p:sp>
        <p:nvSpPr>
          <p:cNvPr id="215" name="PHP-FPM是一个多进程的FastCGI服务，很高效很稳定…"/>
          <p:cNvSpPr txBox="1"/>
          <p:nvPr>
            <p:ph type="body" idx="1"/>
          </p:nvPr>
        </p:nvSpPr>
        <p:spPr>
          <a:xfrm>
            <a:off x="4387453" y="3643312"/>
            <a:ext cx="15609094" cy="9498355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PHP-FPM是一个多进程的FastCGI服务，很高效很稳定</a:t>
            </a:r>
          </a:p>
          <a:p>
            <a:pPr>
              <a:buBlip>
                <a:blip r:embed="rId2"/>
              </a:buBlip>
            </a:pPr>
            <a:r>
              <a:t>安装</a:t>
            </a:r>
          </a:p>
          <a:p>
            <a:pPr>
              <a:buBlip>
                <a:blip r:embed="rId2"/>
              </a:buBlip>
            </a:pPr>
            <a:r>
              <a:t>测试</a:t>
            </a:r>
          </a:p>
          <a:p>
            <a:pPr>
              <a:buBlip>
                <a:blip r:embed="rId2"/>
              </a:buBlip>
            </a:pPr>
            <a:r>
              <a:t>命令</a:t>
            </a:r>
          </a:p>
          <a:p>
            <a:pPr lvl="1">
              <a:buBlip>
                <a:blip r:embed="rId3"/>
              </a:buBlip>
            </a:pPr>
            <a:r>
              <a:t> 状态</a:t>
            </a:r>
          </a:p>
          <a:p>
            <a:pPr lvl="1">
              <a:buBlip>
                <a:blip r:embed="rId3"/>
              </a:buBlip>
            </a:pPr>
            <a:r>
              <a:t>启动 / 停止</a:t>
            </a:r>
          </a:p>
        </p:txBody>
      </p:sp>
      <p:sp>
        <p:nvSpPr>
          <p:cNvPr id="216" name="sudo apt install php-fpm"/>
          <p:cNvSpPr txBox="1"/>
          <p:nvPr/>
        </p:nvSpPr>
        <p:spPr>
          <a:xfrm>
            <a:off x="7616495" y="5681748"/>
            <a:ext cx="9699582" cy="98107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50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sudo apt install php-fpm</a:t>
            </a:r>
          </a:p>
        </p:txBody>
      </p:sp>
      <p:sp>
        <p:nvSpPr>
          <p:cNvPr id="217" name="sudo service php7.2-fpm status"/>
          <p:cNvSpPr txBox="1"/>
          <p:nvPr/>
        </p:nvSpPr>
        <p:spPr>
          <a:xfrm>
            <a:off x="9159638" y="10329952"/>
            <a:ext cx="11079582" cy="98107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50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sudo service php7.2-fpm status</a:t>
            </a:r>
          </a:p>
        </p:txBody>
      </p:sp>
      <p:sp>
        <p:nvSpPr>
          <p:cNvPr id="218" name="sudo service php7.2-fpm start/stop"/>
          <p:cNvSpPr txBox="1"/>
          <p:nvPr/>
        </p:nvSpPr>
        <p:spPr>
          <a:xfrm>
            <a:off x="9104781" y="11787179"/>
            <a:ext cx="12030796" cy="98107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50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sudo service php7.2-fpm start/stop</a:t>
            </a:r>
          </a:p>
        </p:txBody>
      </p:sp>
      <p:sp>
        <p:nvSpPr>
          <p:cNvPr id="219" name="sudo php-fpm7.2 -t"/>
          <p:cNvSpPr txBox="1"/>
          <p:nvPr/>
        </p:nvSpPr>
        <p:spPr>
          <a:xfrm>
            <a:off x="7616495" y="7182993"/>
            <a:ext cx="9699582" cy="98107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50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sudo php-fpm7.2 -t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hp-fpm配置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php-fpm配置</a:t>
            </a:r>
          </a:p>
        </p:txBody>
      </p:sp>
      <p:sp>
        <p:nvSpPr>
          <p:cNvPr id="222" name="sudo vim /etc/php/7.2/fpm/pool.d/www.conf"/>
          <p:cNvSpPr txBox="1"/>
          <p:nvPr>
            <p:ph type="body" sz="quarter" idx="1"/>
          </p:nvPr>
        </p:nvSpPr>
        <p:spPr>
          <a:xfrm>
            <a:off x="4387453" y="3643312"/>
            <a:ext cx="15609094" cy="2880249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sudo vim /etc/php/7.2/fpm/pool.d/www.conf</a:t>
            </a:r>
          </a:p>
        </p:txBody>
      </p:sp>
      <p:sp>
        <p:nvSpPr>
          <p:cNvPr id="223" name="sudo service php7.2-fpm restart"/>
          <p:cNvSpPr txBox="1"/>
          <p:nvPr/>
        </p:nvSpPr>
        <p:spPr>
          <a:xfrm>
            <a:off x="3756209" y="9896637"/>
            <a:ext cx="11409261" cy="103187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0" sz="50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/>
            <a:r>
              <a:t>sudo service php7.2-fpm restart</a:t>
            </a:r>
          </a:p>
        </p:txBody>
      </p:sp>
      <p:pic>
        <p:nvPicPr>
          <p:cNvPr id="224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13771" y="6333748"/>
            <a:ext cx="16175556" cy="2735573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sudo netstat -tap | grep php"/>
          <p:cNvSpPr txBox="1"/>
          <p:nvPr/>
        </p:nvSpPr>
        <p:spPr>
          <a:xfrm>
            <a:off x="3821031" y="11755828"/>
            <a:ext cx="11279618" cy="103187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0" sz="50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/>
            <a:r>
              <a:t>sudo netstat -tap | grep php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准备工作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准备工作</a:t>
            </a:r>
          </a:p>
        </p:txBody>
      </p:sp>
      <p:sp>
        <p:nvSpPr>
          <p:cNvPr id="127" name="修改 source.list 为国内的源…"/>
          <p:cNvSpPr txBox="1"/>
          <p:nvPr>
            <p:ph type="body" sz="quarter" idx="1"/>
          </p:nvPr>
        </p:nvSpPr>
        <p:spPr>
          <a:xfrm>
            <a:off x="4387453" y="3643312"/>
            <a:ext cx="15609094" cy="3569606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修改 source.list 为国内的源</a:t>
            </a:r>
          </a:p>
          <a:p>
            <a:pPr>
              <a:buBlip>
                <a:blip r:embed="rId2"/>
              </a:buBlip>
            </a:pPr>
            <a:r>
              <a:t>提前下载</a:t>
            </a:r>
          </a:p>
        </p:txBody>
      </p:sp>
      <p:sp>
        <p:nvSpPr>
          <p:cNvPr id="128" name="sudo apt install nginx php7.2-cli php-fpm mysql-server mysql-client phpmyadmin wordpress"/>
          <p:cNvSpPr txBox="1"/>
          <p:nvPr/>
        </p:nvSpPr>
        <p:spPr>
          <a:xfrm>
            <a:off x="4153798" y="7943434"/>
            <a:ext cx="16076404" cy="181927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0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sudo apt install nginx php7.2-cli php-fpm mysql-server mysql-client phpmyadmin wordpress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测试 php, nginx 配置中加入"/>
          <p:cNvSpPr txBox="1"/>
          <p:nvPr>
            <p:ph type="title"/>
          </p:nvPr>
        </p:nvSpPr>
        <p:spPr>
          <a:xfrm>
            <a:off x="4387453" y="82901"/>
            <a:ext cx="15609094" cy="3036095"/>
          </a:xfrm>
          <a:prstGeom prst="rect">
            <a:avLst/>
          </a:prstGeom>
        </p:spPr>
        <p:txBody>
          <a:bodyPr/>
          <a:lstStyle>
            <a:lvl1pPr defTabSz="698301">
              <a:defRPr sz="9520"/>
            </a:lvl1pPr>
          </a:lstStyle>
          <a:p>
            <a:pPr/>
            <a:r>
              <a:t>测试 php, nginx 配置中加入</a:t>
            </a:r>
          </a:p>
        </p:txBody>
      </p:sp>
      <p:sp>
        <p:nvSpPr>
          <p:cNvPr id="228" name="正文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</a:p>
        </p:txBody>
      </p:sp>
      <p:pic>
        <p:nvPicPr>
          <p:cNvPr id="229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87099" y="2713589"/>
            <a:ext cx="19296512" cy="10699838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sudo nginx -s reload"/>
          <p:cNvSpPr txBox="1"/>
          <p:nvPr/>
        </p:nvSpPr>
        <p:spPr>
          <a:xfrm>
            <a:off x="14638210" y="12759134"/>
            <a:ext cx="9699582" cy="98107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5000">
                <a:solidFill>
                  <a:schemeClr val="accent4">
                    <a:hueOff val="366961"/>
                    <a:satOff val="4172"/>
                    <a:lumOff val="11129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sudo nginx -s reload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2.3 MySQL"/>
          <p:cNvSpPr txBox="1"/>
          <p:nvPr>
            <p:ph type="title"/>
          </p:nvPr>
        </p:nvSpPr>
        <p:spPr>
          <a:xfrm>
            <a:off x="4668910" y="3675398"/>
            <a:ext cx="15046180" cy="6365204"/>
          </a:xfrm>
          <a:prstGeom prst="rect">
            <a:avLst/>
          </a:prstGeom>
          <a:ln w="9525">
            <a:round/>
          </a:ln>
        </p:spPr>
        <p:txBody>
          <a:bodyPr/>
          <a:lstStyle>
            <a:lvl1pPr>
              <a:lnSpc>
                <a:spcPct val="120000"/>
              </a:lnSpc>
            </a:lvl1pPr>
          </a:lstStyle>
          <a:p>
            <a:pPr/>
            <a:r>
              <a:t>2.3 MySQL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MySQL 安装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MySQL 安装</a:t>
            </a:r>
          </a:p>
        </p:txBody>
      </p:sp>
      <p:sp>
        <p:nvSpPr>
          <p:cNvPr id="235" name="MySQL server 安装…"/>
          <p:cNvSpPr txBox="1"/>
          <p:nvPr>
            <p:ph type="body" sz="half" idx="1"/>
          </p:nvPr>
        </p:nvSpPr>
        <p:spPr>
          <a:xfrm>
            <a:off x="4387453" y="3643312"/>
            <a:ext cx="15609094" cy="7443678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MySQL server 安装</a:t>
            </a:r>
          </a:p>
          <a:p>
            <a:pPr>
              <a:buBlip>
                <a:blip r:embed="rId2"/>
              </a:buBlip>
            </a:pPr>
            <a:r>
              <a:t>MySQL client 安装</a:t>
            </a:r>
          </a:p>
          <a:p>
            <a:pPr>
              <a:buBlip>
                <a:blip r:embed="rId2"/>
              </a:buBlip>
            </a:pPr>
            <a:r>
              <a:t>测试安装是否成功</a:t>
            </a:r>
          </a:p>
        </p:txBody>
      </p:sp>
      <p:sp>
        <p:nvSpPr>
          <p:cNvPr id="236" name="sudo apt-get install mysql-server mysql-client"/>
          <p:cNvSpPr txBox="1"/>
          <p:nvPr/>
        </p:nvSpPr>
        <p:spPr>
          <a:xfrm>
            <a:off x="11337513" y="5674076"/>
            <a:ext cx="11744724" cy="181927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50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sudo apt-get install mysql-server mysql-client</a:t>
            </a:r>
          </a:p>
        </p:txBody>
      </p:sp>
      <p:sp>
        <p:nvSpPr>
          <p:cNvPr id="237" name="sudo netstat -tap | grep mysql"/>
          <p:cNvSpPr txBox="1"/>
          <p:nvPr/>
        </p:nvSpPr>
        <p:spPr>
          <a:xfrm>
            <a:off x="11145513" y="8413113"/>
            <a:ext cx="11279618" cy="98107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50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sudo netstat -tap | grep mysql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MySQL 常用命令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MySQL 常用命令</a:t>
            </a:r>
          </a:p>
        </p:txBody>
      </p:sp>
      <p:sp>
        <p:nvSpPr>
          <p:cNvPr id="240" name="查看状态…"/>
          <p:cNvSpPr txBox="1"/>
          <p:nvPr>
            <p:ph type="body" sz="quarter" idx="1"/>
          </p:nvPr>
        </p:nvSpPr>
        <p:spPr>
          <a:xfrm>
            <a:off x="4387453" y="3643312"/>
            <a:ext cx="4813273" cy="7972213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查看状态 </a:t>
            </a:r>
          </a:p>
          <a:p>
            <a:pPr>
              <a:buBlip>
                <a:blip r:embed="rId2"/>
              </a:buBlip>
            </a:pPr>
            <a:r>
              <a:t>开始</a:t>
            </a:r>
          </a:p>
          <a:p>
            <a:pPr>
              <a:buBlip>
                <a:blip r:embed="rId2"/>
              </a:buBlip>
            </a:pPr>
            <a:r>
              <a:t>重启</a:t>
            </a:r>
          </a:p>
          <a:p>
            <a:pPr>
              <a:buBlip>
                <a:blip r:embed="rId2"/>
              </a:buBlip>
            </a:pPr>
            <a:r>
              <a:t>停止服务</a:t>
            </a:r>
          </a:p>
        </p:txBody>
      </p:sp>
      <p:sp>
        <p:nvSpPr>
          <p:cNvPr id="241" name="sudo service mysql status"/>
          <p:cNvSpPr txBox="1"/>
          <p:nvPr/>
        </p:nvSpPr>
        <p:spPr>
          <a:xfrm>
            <a:off x="9464977" y="4749176"/>
            <a:ext cx="8717618" cy="98107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defRPr sz="50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sudo service mysql </a:t>
            </a:r>
            <a:r>
              <a:rPr>
                <a:solidFill>
                  <a:schemeClr val="accent4">
                    <a:hueOff val="366961"/>
                    <a:satOff val="4172"/>
                    <a:lumOff val="11129"/>
                  </a:schemeClr>
                </a:solidFill>
              </a:rPr>
              <a:t>status</a:t>
            </a:r>
          </a:p>
        </p:txBody>
      </p:sp>
      <p:sp>
        <p:nvSpPr>
          <p:cNvPr id="242" name="sudo service mysql start"/>
          <p:cNvSpPr txBox="1"/>
          <p:nvPr/>
        </p:nvSpPr>
        <p:spPr>
          <a:xfrm>
            <a:off x="9464977" y="6367462"/>
            <a:ext cx="8717618" cy="98107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defRPr sz="50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sudo service mysql </a:t>
            </a:r>
            <a:r>
              <a:rPr>
                <a:solidFill>
                  <a:schemeClr val="accent4">
                    <a:hueOff val="366961"/>
                    <a:satOff val="4172"/>
                    <a:lumOff val="11129"/>
                  </a:schemeClr>
                </a:solidFill>
              </a:rPr>
              <a:t>start</a:t>
            </a:r>
          </a:p>
        </p:txBody>
      </p:sp>
      <p:sp>
        <p:nvSpPr>
          <p:cNvPr id="243" name="sudo service mysql restart"/>
          <p:cNvSpPr txBox="1"/>
          <p:nvPr/>
        </p:nvSpPr>
        <p:spPr>
          <a:xfrm>
            <a:off x="9464977" y="7985748"/>
            <a:ext cx="8717618" cy="98107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defRPr sz="50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sudo service mysql </a:t>
            </a:r>
            <a:r>
              <a:rPr>
                <a:solidFill>
                  <a:schemeClr val="accent4">
                    <a:hueOff val="366961"/>
                    <a:satOff val="4172"/>
                    <a:lumOff val="11129"/>
                  </a:schemeClr>
                </a:solidFill>
              </a:rPr>
              <a:t>restart</a:t>
            </a:r>
          </a:p>
        </p:txBody>
      </p:sp>
      <p:sp>
        <p:nvSpPr>
          <p:cNvPr id="244" name="sudo service mysql stop"/>
          <p:cNvSpPr txBox="1"/>
          <p:nvPr/>
        </p:nvSpPr>
        <p:spPr>
          <a:xfrm>
            <a:off x="9464977" y="9604033"/>
            <a:ext cx="8717618" cy="98107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defRPr sz="50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sudo service mysql </a:t>
            </a:r>
            <a:r>
              <a:rPr>
                <a:solidFill>
                  <a:schemeClr val="accent4">
                    <a:hueOff val="366961"/>
                    <a:satOff val="4172"/>
                    <a:lumOff val="11129"/>
                  </a:schemeClr>
                </a:solidFill>
              </a:rPr>
              <a:t>stop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初始化密码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初始化密码</a:t>
            </a:r>
          </a:p>
        </p:txBody>
      </p:sp>
      <p:sp>
        <p:nvSpPr>
          <p:cNvPr id="247" name="获取临时用户名和密码…"/>
          <p:cNvSpPr txBox="1"/>
          <p:nvPr>
            <p:ph type="body" sz="quarter" idx="1"/>
          </p:nvPr>
        </p:nvSpPr>
        <p:spPr>
          <a:xfrm>
            <a:off x="4387453" y="3643312"/>
            <a:ext cx="7264701" cy="3635713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获取临时用户名和密码</a:t>
            </a:r>
          </a:p>
          <a:p>
            <a:pPr>
              <a:buBlip>
                <a:blip r:embed="rId2"/>
              </a:buBlip>
            </a:pPr>
            <a:r>
              <a:t>登陆，设置密码</a:t>
            </a:r>
          </a:p>
        </p:txBody>
      </p:sp>
      <p:sp>
        <p:nvSpPr>
          <p:cNvPr id="248" name="sudo cat /etc/mysql/debian.cnf"/>
          <p:cNvSpPr txBox="1"/>
          <p:nvPr/>
        </p:nvSpPr>
        <p:spPr>
          <a:xfrm>
            <a:off x="11239262" y="4337748"/>
            <a:ext cx="11122868" cy="98107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defRPr b="0" sz="50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sudo cat </a:t>
            </a:r>
            <a:r>
              <a:rPr>
                <a:solidFill>
                  <a:schemeClr val="accent4">
                    <a:hueOff val="366961"/>
                    <a:satOff val="4172"/>
                    <a:lumOff val="11129"/>
                  </a:schemeClr>
                </a:solidFill>
              </a:rPr>
              <a:t>/etc/mysql/debian.cnf</a:t>
            </a:r>
          </a:p>
        </p:txBody>
      </p:sp>
      <p:sp>
        <p:nvSpPr>
          <p:cNvPr id="249" name="mysql -uUSERNAME -p"/>
          <p:cNvSpPr txBox="1"/>
          <p:nvPr/>
        </p:nvSpPr>
        <p:spPr>
          <a:xfrm>
            <a:off x="11239262" y="5518522"/>
            <a:ext cx="11122867" cy="98107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defRPr b="0" sz="50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mysql -u</a:t>
            </a:r>
            <a:r>
              <a:rPr>
                <a:solidFill>
                  <a:schemeClr val="accent4">
                    <a:hueOff val="366961"/>
                    <a:satOff val="4172"/>
                    <a:lumOff val="11129"/>
                  </a:schemeClr>
                </a:solidFill>
              </a:rPr>
              <a:t>USERNAME</a:t>
            </a:r>
            <a:r>
              <a:t> -p</a:t>
            </a:r>
          </a:p>
        </p:txBody>
      </p:sp>
      <p:sp>
        <p:nvSpPr>
          <p:cNvPr id="250" name="update mysql.user set authentication_string=password('123456') where user='root' and Host = 'localhost';"/>
          <p:cNvSpPr txBox="1"/>
          <p:nvPr/>
        </p:nvSpPr>
        <p:spPr>
          <a:xfrm>
            <a:off x="4070120" y="6699298"/>
            <a:ext cx="19707904" cy="265747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b="0" sz="50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update mysql.user set authentication_string=password('</a:t>
            </a:r>
            <a:r>
              <a:rPr>
                <a:solidFill>
                  <a:schemeClr val="accent4">
                    <a:hueOff val="366961"/>
                    <a:satOff val="4172"/>
                    <a:lumOff val="11129"/>
                  </a:schemeClr>
                </a:solidFill>
              </a:rPr>
              <a:t>123456</a:t>
            </a:r>
            <a:r>
              <a:t>') where user='root' and Host = 'localhost';</a:t>
            </a:r>
          </a:p>
        </p:txBody>
      </p:sp>
      <p:sp>
        <p:nvSpPr>
          <p:cNvPr id="251" name="&gt; use mysql;…"/>
          <p:cNvSpPr txBox="1"/>
          <p:nvPr/>
        </p:nvSpPr>
        <p:spPr>
          <a:xfrm>
            <a:off x="4053994" y="9556472"/>
            <a:ext cx="19740155" cy="349567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b="0" sz="50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&gt; use mysql;</a:t>
            </a:r>
          </a:p>
          <a:p>
            <a:pPr algn="l">
              <a:defRPr b="0" sz="50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&gt; update user set plugin="mysql_native_password";</a:t>
            </a:r>
          </a:p>
          <a:p>
            <a:pPr algn="l">
              <a:defRPr b="0" sz="50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&gt; flush privileges;</a:t>
            </a:r>
          </a:p>
          <a:p>
            <a:pPr algn="l">
              <a:defRPr b="0" sz="50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// exit 后重新登陆即可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mysql 的管理工具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mysql 的管理工具</a:t>
            </a:r>
          </a:p>
        </p:txBody>
      </p:sp>
      <p:sp>
        <p:nvSpPr>
          <p:cNvPr id="254" name="CLI: mysql-client…"/>
          <p:cNvSpPr txBox="1"/>
          <p:nvPr>
            <p:ph type="body" sz="half" idx="1"/>
          </p:nvPr>
        </p:nvSpPr>
        <p:spPr>
          <a:xfrm>
            <a:off x="4387453" y="3643312"/>
            <a:ext cx="15609094" cy="656157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CLI: mysql-client</a:t>
            </a:r>
          </a:p>
          <a:p>
            <a:pPr>
              <a:buBlip>
                <a:blip r:embed="rId2"/>
              </a:buBlip>
            </a:pPr>
            <a:r>
              <a:t>Web: phpMyAdmin</a:t>
            </a:r>
          </a:p>
          <a:p>
            <a:pPr>
              <a:buBlip>
                <a:blip r:embed="rId2"/>
              </a:buBlip>
            </a:pPr>
            <a:r>
              <a:t>安装程序: Sequel Pro, Navicat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安装 phpMyAdmi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安装 phpMyAdmin</a:t>
            </a:r>
          </a:p>
        </p:txBody>
      </p:sp>
      <p:sp>
        <p:nvSpPr>
          <p:cNvPr id="257" name="安装 phpMyAdmin…"/>
          <p:cNvSpPr txBox="1"/>
          <p:nvPr>
            <p:ph type="body" sz="half" idx="1"/>
          </p:nvPr>
        </p:nvSpPr>
        <p:spPr>
          <a:xfrm>
            <a:off x="4387453" y="3643312"/>
            <a:ext cx="15609094" cy="8105606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 安装 phpMyAdmin</a:t>
            </a:r>
          </a:p>
          <a:p>
            <a:pPr>
              <a:buBlip>
                <a:blip r:embed="rId2"/>
              </a:buBlip>
            </a:pPr>
            <a:r>
              <a:t>安装的目录： /usr/share/phpmyadmin</a:t>
            </a:r>
          </a:p>
          <a:p>
            <a:pPr>
              <a:buBlip>
                <a:blip r:embed="rId2"/>
              </a:buBlip>
            </a:pPr>
            <a:r>
              <a:t>sudo vim /etc/hosts</a:t>
            </a:r>
          </a:p>
          <a:p>
            <a:pPr lvl="1">
              <a:buBlip>
                <a:blip r:embed="rId3"/>
              </a:buBlip>
            </a:pPr>
            <a:r>
              <a:t> 127.0.0.1 phpadmin.io</a:t>
            </a:r>
          </a:p>
        </p:txBody>
      </p:sp>
      <p:sp>
        <p:nvSpPr>
          <p:cNvPr id="258" name="sudo apt install phpmyadmin"/>
          <p:cNvSpPr txBox="1"/>
          <p:nvPr/>
        </p:nvSpPr>
        <p:spPr>
          <a:xfrm>
            <a:off x="11091834" y="4932059"/>
            <a:ext cx="10923047" cy="98107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defRPr sz="50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sudo apt install </a:t>
            </a:r>
            <a:r>
              <a:rPr>
                <a:solidFill>
                  <a:schemeClr val="accent4">
                    <a:hueOff val="366961"/>
                    <a:satOff val="4172"/>
                    <a:lumOff val="11129"/>
                  </a:schemeClr>
                </a:solidFill>
              </a:rPr>
              <a:t>phpmyadmin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配置 phpMyAdmi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配置 phpMyAdmin</a:t>
            </a:r>
          </a:p>
        </p:txBody>
      </p:sp>
      <p:sp>
        <p:nvSpPr>
          <p:cNvPr id="261" name="/etc/nginx/sites-enabled/phpadmin.conf"/>
          <p:cNvSpPr txBox="1"/>
          <p:nvPr/>
        </p:nvSpPr>
        <p:spPr>
          <a:xfrm>
            <a:off x="2208512" y="3747027"/>
            <a:ext cx="14659547" cy="98107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50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/etc/nginx/sites-enabled/phpadmin.conf</a:t>
            </a:r>
          </a:p>
        </p:txBody>
      </p:sp>
      <p:pic>
        <p:nvPicPr>
          <p:cNvPr id="262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65771" y="5081848"/>
            <a:ext cx="20602207" cy="7754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使用 phpMyAdmi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使用 phpMyAdmin</a:t>
            </a:r>
          </a:p>
        </p:txBody>
      </p:sp>
      <p:sp>
        <p:nvSpPr>
          <p:cNvPr id="265" name="新建数据库…"/>
          <p:cNvSpPr txBox="1"/>
          <p:nvPr>
            <p:ph type="body" sz="half" idx="1"/>
          </p:nvPr>
        </p:nvSpPr>
        <p:spPr>
          <a:xfrm>
            <a:off x="2933738" y="3588455"/>
            <a:ext cx="15609095" cy="5769463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新建数据库</a:t>
            </a:r>
          </a:p>
          <a:p>
            <a:pPr>
              <a:buBlip>
                <a:blip r:embed="rId2"/>
              </a:buBlip>
            </a:pPr>
            <a:r>
              <a:t>新增数据表</a:t>
            </a:r>
          </a:p>
          <a:p>
            <a:pPr lvl="1">
              <a:buBlip>
                <a:blip r:embed="rId3"/>
              </a:buBlip>
            </a:pPr>
            <a:r>
              <a:t>主键 </a:t>
            </a:r>
          </a:p>
          <a:p>
            <a:pPr lvl="1">
              <a:buBlip>
                <a:blip r:embed="rId3"/>
              </a:buBlip>
            </a:pPr>
            <a:r>
              <a:t>索引</a:t>
            </a:r>
          </a:p>
        </p:txBody>
      </p:sp>
      <p:pic>
        <p:nvPicPr>
          <p:cNvPr id="266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899264" y="3497920"/>
            <a:ext cx="14774902" cy="95058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在php中使用 mysq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在php中使用 mysql </a:t>
            </a:r>
          </a:p>
        </p:txBody>
      </p:sp>
      <p:sp>
        <p:nvSpPr>
          <p:cNvPr id="269" name="MySQLi  php 使用mysql 的驱动，默认已安装"/>
          <p:cNvSpPr txBox="1"/>
          <p:nvPr>
            <p:ph type="body" sz="quarter" idx="1"/>
          </p:nvPr>
        </p:nvSpPr>
        <p:spPr>
          <a:xfrm>
            <a:off x="4387453" y="3643312"/>
            <a:ext cx="15609094" cy="2511356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MySQLi  php 使用mysql 的驱动，默认已安装</a:t>
            </a:r>
          </a:p>
        </p:txBody>
      </p:sp>
      <p:pic>
        <p:nvPicPr>
          <p:cNvPr id="270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42692" y="5461707"/>
            <a:ext cx="15016613" cy="82349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课程大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课程大纲</a:t>
            </a:r>
          </a:p>
        </p:txBody>
      </p:sp>
      <p:sp>
        <p:nvSpPr>
          <p:cNvPr id="131" name="Part2: LNMP…"/>
          <p:cNvSpPr txBox="1"/>
          <p:nvPr>
            <p:ph type="body" sz="quarter" idx="1"/>
          </p:nvPr>
        </p:nvSpPr>
        <p:spPr>
          <a:xfrm>
            <a:off x="10216894" y="3742233"/>
            <a:ext cx="4785106" cy="5866926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Part2: LNMP</a:t>
            </a:r>
          </a:p>
          <a:p>
            <a:pPr lvl="1">
              <a:buBlip>
                <a:blip r:embed="rId3"/>
              </a:buBlip>
            </a:pPr>
            <a:r>
              <a:t> Nginx</a:t>
            </a:r>
          </a:p>
          <a:p>
            <a:pPr lvl="1">
              <a:buBlip>
                <a:blip r:embed="rId3"/>
              </a:buBlip>
            </a:pPr>
            <a:r>
              <a:t> PHP</a:t>
            </a:r>
          </a:p>
          <a:p>
            <a:pPr lvl="1">
              <a:buBlip>
                <a:blip r:embed="rId3"/>
              </a:buBlip>
            </a:pPr>
            <a:r>
              <a:t> MySQL</a:t>
            </a:r>
          </a:p>
        </p:txBody>
      </p:sp>
      <p:sp>
        <p:nvSpPr>
          <p:cNvPr id="132" name="Part3: 综合实例…"/>
          <p:cNvSpPr txBox="1"/>
          <p:nvPr/>
        </p:nvSpPr>
        <p:spPr>
          <a:xfrm>
            <a:off x="16122693" y="3712764"/>
            <a:ext cx="5214152" cy="3153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 marL="1016000" indent="-1016000" algn="l">
              <a:spcBef>
                <a:spcPts val="5900"/>
              </a:spcBef>
              <a:buSzPct val="80000"/>
              <a:buBlip>
                <a:blip r:embed="rId2"/>
              </a:buBlip>
              <a:defRPr b="0" sz="4400"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1206500" indent="-762000" algn="l">
              <a:spcBef>
                <a:spcPts val="5900"/>
              </a:spcBef>
              <a:buSzPct val="80000"/>
              <a:buBlip>
                <a:blip r:embed="rId3"/>
              </a:buBlip>
              <a:defRPr b="0" sz="4400">
                <a:latin typeface="Microsoft YaHei"/>
                <a:ea typeface="Microsoft YaHei"/>
                <a:cs typeface="Microsoft YaHei"/>
                <a:sym typeface="Microsoft YaHei"/>
              </a:defRPr>
            </a:lvl2pPr>
          </a:lstStyle>
          <a:p>
            <a:pPr/>
            <a:r>
              <a:t>Part3: 综合实例</a:t>
            </a:r>
          </a:p>
          <a:p>
            <a:pPr lvl="1"/>
            <a:r>
              <a:t>个人博客</a:t>
            </a:r>
          </a:p>
        </p:txBody>
      </p:sp>
      <p:sp>
        <p:nvSpPr>
          <p:cNvPr id="133" name="Part1：HTTP 协议…"/>
          <p:cNvSpPr txBox="1"/>
          <p:nvPr/>
        </p:nvSpPr>
        <p:spPr>
          <a:xfrm>
            <a:off x="3174236" y="3424644"/>
            <a:ext cx="5921964" cy="5165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 marL="1016000" indent="-1016000" algn="l">
              <a:spcBef>
                <a:spcPts val="5900"/>
              </a:spcBef>
              <a:buSzPct val="80000"/>
              <a:buBlip>
                <a:blip r:embed="rId2"/>
              </a:buBlip>
              <a:defRPr b="0" sz="44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Part1：HTTP 协议</a:t>
            </a:r>
          </a:p>
          <a:p>
            <a:pPr lvl="1" marL="1206500" indent="-762000" algn="l">
              <a:spcBef>
                <a:spcPts val="5900"/>
              </a:spcBef>
              <a:buSzPct val="80000"/>
              <a:buBlip>
                <a:blip r:embed="rId3"/>
              </a:buBlip>
              <a:defRPr b="0" sz="44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简介</a:t>
            </a:r>
          </a:p>
          <a:p>
            <a:pPr lvl="1" marL="1206500" indent="-762000" algn="l">
              <a:spcBef>
                <a:spcPts val="5900"/>
              </a:spcBef>
              <a:buSzPct val="80000"/>
              <a:buBlip>
                <a:blip r:embed="rId3"/>
              </a:buBlip>
              <a:defRPr b="0" sz="44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版本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art 3 综合实例"/>
          <p:cNvSpPr txBox="1"/>
          <p:nvPr>
            <p:ph type="title"/>
          </p:nvPr>
        </p:nvSpPr>
        <p:spPr>
          <a:xfrm>
            <a:off x="4668910" y="3675398"/>
            <a:ext cx="15046180" cy="6365204"/>
          </a:xfrm>
          <a:prstGeom prst="rect">
            <a:avLst/>
          </a:prstGeom>
          <a:ln w="9525">
            <a:round/>
          </a:ln>
        </p:spPr>
        <p:txBody>
          <a:bodyPr/>
          <a:lstStyle>
            <a:lvl1pPr>
              <a:lnSpc>
                <a:spcPct val="120000"/>
              </a:lnSpc>
            </a:lvl1pPr>
          </a:lstStyle>
          <a:p>
            <a:pPr/>
            <a:r>
              <a:t>Part 3 综合实例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WordPress 简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WordPress 简介</a:t>
            </a:r>
          </a:p>
        </p:txBody>
      </p:sp>
      <p:sp>
        <p:nvSpPr>
          <p:cNvPr id="275" name="最流行的个人博客系统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最流行的个人博客系统</a:t>
            </a:r>
          </a:p>
          <a:p>
            <a:pPr>
              <a:buBlip>
                <a:blip r:embed="rId2"/>
              </a:buBlip>
            </a:pPr>
            <a:r>
              <a:t>内容管理系统</a:t>
            </a:r>
          </a:p>
          <a:p>
            <a:pPr lvl="1">
              <a:buBlip>
                <a:blip r:embed="rId3"/>
              </a:buBlip>
            </a:pPr>
            <a:r>
              <a:t>企业网站</a:t>
            </a:r>
          </a:p>
          <a:p>
            <a:pPr lvl="1">
              <a:buBlip>
                <a:blip r:embed="rId3"/>
              </a:buBlip>
            </a:pPr>
            <a:r>
              <a:t>电商</a:t>
            </a:r>
          </a:p>
          <a:p>
            <a:pPr lvl="1">
              <a:buBlip>
                <a:blip r:embed="rId3"/>
              </a:buBlip>
            </a:pPr>
            <a:r>
              <a:t>等等 其他业务系统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安装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安装</a:t>
            </a:r>
          </a:p>
        </p:txBody>
      </p:sp>
      <p:sp>
        <p:nvSpPr>
          <p:cNvPr id="278" name="apt 安装…"/>
          <p:cNvSpPr txBox="1"/>
          <p:nvPr>
            <p:ph type="body" sz="half" idx="1"/>
          </p:nvPr>
        </p:nvSpPr>
        <p:spPr>
          <a:xfrm>
            <a:off x="4387453" y="3643312"/>
            <a:ext cx="15609094" cy="571707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apt 安装</a:t>
            </a:r>
          </a:p>
          <a:p>
            <a:pPr>
              <a:buBlip>
                <a:blip r:embed="rId2"/>
              </a:buBlip>
            </a:pPr>
            <a:r>
              <a:t>whereis 查找安装的目录</a:t>
            </a:r>
          </a:p>
          <a:p>
            <a:pPr>
              <a:buBlip>
                <a:blip r:embed="rId2"/>
              </a:buBlip>
            </a:pPr>
            <a:r>
              <a:t>新建 虚拟 域名</a:t>
            </a:r>
          </a:p>
          <a:p>
            <a:pPr lvl="1">
              <a:buBlip>
                <a:blip r:embed="rId3"/>
              </a:buBlip>
            </a:pPr>
            <a:r>
              <a:t> /etc/hosts</a:t>
            </a:r>
          </a:p>
        </p:txBody>
      </p:sp>
      <p:sp>
        <p:nvSpPr>
          <p:cNvPr id="279" name="sudo apt install wordpress"/>
          <p:cNvSpPr txBox="1"/>
          <p:nvPr/>
        </p:nvSpPr>
        <p:spPr>
          <a:xfrm>
            <a:off x="10553548" y="3754920"/>
            <a:ext cx="10601346" cy="98107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50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sudo apt install wordpress</a:t>
            </a:r>
          </a:p>
        </p:txBody>
      </p:sp>
      <p:sp>
        <p:nvSpPr>
          <p:cNvPr id="280" name="whereis  wordpress"/>
          <p:cNvSpPr txBox="1"/>
          <p:nvPr/>
        </p:nvSpPr>
        <p:spPr>
          <a:xfrm>
            <a:off x="11913941" y="5097633"/>
            <a:ext cx="9077403" cy="98107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50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whereis  wordpress</a:t>
            </a:r>
          </a:p>
        </p:txBody>
      </p:sp>
      <p:pic>
        <p:nvPicPr>
          <p:cNvPr id="281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151970" y="7403256"/>
            <a:ext cx="10601345" cy="41272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wordpress 站点配置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wordpress 站点配置</a:t>
            </a:r>
          </a:p>
        </p:txBody>
      </p:sp>
      <p:sp>
        <p:nvSpPr>
          <p:cNvPr id="284" name="sudo vim /etc/nginx/sites-enabled/blog.conf…"/>
          <p:cNvSpPr txBox="1"/>
          <p:nvPr>
            <p:ph type="body" sz="quarter" idx="1"/>
          </p:nvPr>
        </p:nvSpPr>
        <p:spPr>
          <a:xfrm>
            <a:off x="4387453" y="3643312"/>
            <a:ext cx="15609094" cy="3645463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sudo vim /etc/nginx/sites-enabled/blog.conf</a:t>
            </a:r>
          </a:p>
          <a:p>
            <a:pPr>
              <a:buBlip>
                <a:blip r:embed="rId2"/>
              </a:buBlip>
            </a:pPr>
            <a:r>
              <a:t>sudo nginx -s reload</a:t>
            </a:r>
          </a:p>
        </p:txBody>
      </p:sp>
      <p:pic>
        <p:nvPicPr>
          <p:cNvPr id="285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46349" y="6803942"/>
            <a:ext cx="17815443" cy="67396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新建…"/>
          <p:cNvSpPr txBox="1"/>
          <p:nvPr>
            <p:ph type="title"/>
          </p:nvPr>
        </p:nvSpPr>
        <p:spPr>
          <a:xfrm>
            <a:off x="2522310" y="3648616"/>
            <a:ext cx="6119344" cy="5492987"/>
          </a:xfrm>
          <a:prstGeom prst="rect">
            <a:avLst/>
          </a:prstGeom>
        </p:spPr>
        <p:txBody>
          <a:bodyPr/>
          <a:lstStyle/>
          <a:p>
            <a:pPr defTabSz="772239">
              <a:defRPr sz="10528"/>
            </a:pPr>
            <a:r>
              <a:t>新建</a:t>
            </a:r>
          </a:p>
          <a:p>
            <a:pPr defTabSz="772239">
              <a:defRPr sz="10528"/>
            </a:pPr>
            <a:r>
              <a:t>账户</a:t>
            </a:r>
          </a:p>
          <a:p>
            <a:pPr defTabSz="772239">
              <a:defRPr sz="10528"/>
            </a:pPr>
            <a:r>
              <a:t>和数据库</a:t>
            </a:r>
          </a:p>
        </p:txBody>
      </p:sp>
      <p:pic>
        <p:nvPicPr>
          <p:cNvPr id="288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56350" y="0"/>
            <a:ext cx="12938401" cy="1371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Wordpress 配置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Wordpress 配置</a:t>
            </a:r>
          </a:p>
        </p:txBody>
      </p:sp>
      <p:sp>
        <p:nvSpPr>
          <p:cNvPr id="291" name="sudo cp /usr/share/wordpress/wp-config-sample.php /etc/wordpress/config-myblog.io.php"/>
          <p:cNvSpPr txBox="1"/>
          <p:nvPr>
            <p:ph type="body" sz="quarter" idx="1"/>
          </p:nvPr>
        </p:nvSpPr>
        <p:spPr>
          <a:xfrm>
            <a:off x="4387453" y="3643312"/>
            <a:ext cx="17860808" cy="1861749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 sudo cp /usr/share/wordpress/wp-config-sample.php /etc/wordpress/config-myblog.io.php</a:t>
            </a:r>
          </a:p>
        </p:txBody>
      </p:sp>
      <p:pic>
        <p:nvPicPr>
          <p:cNvPr id="292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22107" y="5508234"/>
            <a:ext cx="12585284" cy="78435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初始化"/>
          <p:cNvSpPr txBox="1"/>
          <p:nvPr>
            <p:ph type="title"/>
          </p:nvPr>
        </p:nvSpPr>
        <p:spPr>
          <a:xfrm>
            <a:off x="2220596" y="4663473"/>
            <a:ext cx="7708808" cy="3036094"/>
          </a:xfrm>
          <a:prstGeom prst="rect">
            <a:avLst/>
          </a:prstGeom>
        </p:spPr>
        <p:txBody>
          <a:bodyPr/>
          <a:lstStyle/>
          <a:p>
            <a:pPr/>
            <a:r>
              <a:t>初始化</a:t>
            </a:r>
          </a:p>
        </p:txBody>
      </p:sp>
      <p:pic>
        <p:nvPicPr>
          <p:cNvPr id="295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70106" y="-72339"/>
            <a:ext cx="11480349" cy="138606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课程作业…"/>
          <p:cNvSpPr txBox="1"/>
          <p:nvPr>
            <p:ph type="title"/>
          </p:nvPr>
        </p:nvSpPr>
        <p:spPr>
          <a:xfrm>
            <a:off x="4668910" y="3675398"/>
            <a:ext cx="15046180" cy="5014561"/>
          </a:xfrm>
          <a:prstGeom prst="rect">
            <a:avLst/>
          </a:prstGeom>
          <a:ln w="9525">
            <a:round/>
          </a:ln>
        </p:spPr>
        <p:txBody>
          <a:bodyPr/>
          <a:lstStyle/>
          <a:p>
            <a:pPr>
              <a:lnSpc>
                <a:spcPct val="120000"/>
              </a:lnSpc>
            </a:pPr>
            <a:r>
              <a:t>课程作业</a:t>
            </a:r>
          </a:p>
          <a:p>
            <a:pPr>
              <a:lnSpc>
                <a:spcPct val="120000"/>
              </a:lnSpc>
              <a:defRPr sz="6000"/>
            </a:pPr>
            <a:r>
              <a:t>基于wordpress 构建一个自己的博客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参考资料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参考资料</a:t>
            </a:r>
          </a:p>
        </p:txBody>
      </p:sp>
      <p:sp>
        <p:nvSpPr>
          <p:cNvPr id="300" name="《图解HTTP》…"/>
          <p:cNvSpPr txBox="1"/>
          <p:nvPr>
            <p:ph type="body" sz="half" idx="1"/>
          </p:nvPr>
        </p:nvSpPr>
        <p:spPr>
          <a:xfrm>
            <a:off x="4387453" y="3775185"/>
            <a:ext cx="15609094" cy="616563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《图解HTTP》</a:t>
            </a:r>
          </a:p>
          <a:p>
            <a:pPr>
              <a:buBlip>
                <a:blip r:embed="rId2"/>
              </a:buBlip>
            </a:pPr>
            <a:r>
              <a:rPr u="sng">
                <a:hlinkClick r:id="rId3" invalidUrl="" action="" tgtFrame="" tooltip="" history="1" highlightClick="0" endSnd="0"/>
              </a:rPr>
              <a:t>HTTP 协议入门</a:t>
            </a:r>
          </a:p>
          <a:p>
            <a:pPr>
              <a:buBlip>
                <a:blip r:embed="rId2"/>
              </a:buBlip>
            </a:pPr>
            <a:r>
              <a:rPr u="sng">
                <a:hlinkClick r:id="rId4" invalidUrl="" action="" tgtFrame="" tooltip="" history="1" highlightClick="0" endSnd="0"/>
              </a:rPr>
              <a:t>PHP 轻松入门教程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art1…"/>
          <p:cNvSpPr txBox="1"/>
          <p:nvPr>
            <p:ph type="title"/>
          </p:nvPr>
        </p:nvSpPr>
        <p:spPr>
          <a:xfrm>
            <a:off x="5938661" y="3241630"/>
            <a:ext cx="12506678" cy="7232740"/>
          </a:xfrm>
          <a:prstGeom prst="rect">
            <a:avLst/>
          </a:prstGeom>
          <a:ln w="9525">
            <a:round/>
          </a:ln>
        </p:spPr>
        <p:txBody>
          <a:bodyPr/>
          <a:lstStyle/>
          <a:p>
            <a:pPr>
              <a:lnSpc>
                <a:spcPct val="120000"/>
              </a:lnSpc>
            </a:pPr>
            <a:r>
              <a:t>Part1 </a:t>
            </a:r>
          </a:p>
          <a:p>
            <a:pPr>
              <a:lnSpc>
                <a:spcPct val="120000"/>
              </a:lnSpc>
            </a:pPr>
            <a:r>
              <a:t>HTTP 协议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HTTP 定义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 定义</a:t>
            </a:r>
          </a:p>
        </p:txBody>
      </p:sp>
      <p:sp>
        <p:nvSpPr>
          <p:cNvPr id="138" name="超文本传输协议 Hyper Text Transfer Protocol…"/>
          <p:cNvSpPr txBox="1"/>
          <p:nvPr>
            <p:ph type="body" sz="half" idx="1"/>
          </p:nvPr>
        </p:nvSpPr>
        <p:spPr>
          <a:xfrm>
            <a:off x="4387453" y="3643312"/>
            <a:ext cx="15609094" cy="8088355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超文本传输协议 </a:t>
            </a:r>
            <a:r>
              <a:rPr b="1">
                <a:solidFill>
                  <a:schemeClr val="accent5">
                    <a:lumOff val="-29866"/>
                  </a:schemeClr>
                </a:solidFill>
              </a:rPr>
              <a:t>H</a:t>
            </a:r>
            <a:r>
              <a:t>yper </a:t>
            </a:r>
            <a:r>
              <a:rPr b="1">
                <a:solidFill>
                  <a:schemeClr val="accent5">
                    <a:lumOff val="-29866"/>
                  </a:schemeClr>
                </a:solidFill>
              </a:rPr>
              <a:t>T</a:t>
            </a:r>
            <a:r>
              <a:t>ext </a:t>
            </a:r>
            <a:r>
              <a:rPr b="1">
                <a:solidFill>
                  <a:schemeClr val="accent5">
                    <a:lumOff val="-29866"/>
                  </a:schemeClr>
                </a:solidFill>
              </a:rPr>
              <a:t>T</a:t>
            </a:r>
            <a:r>
              <a:t>ransfer </a:t>
            </a:r>
            <a:r>
              <a:rPr b="1">
                <a:solidFill>
                  <a:schemeClr val="accent5">
                    <a:lumOff val="-29866"/>
                  </a:schemeClr>
                </a:solidFill>
              </a:rPr>
              <a:t>P</a:t>
            </a:r>
            <a:r>
              <a:t>rotocol</a:t>
            </a:r>
          </a:p>
          <a:p>
            <a:pPr lvl="1">
              <a:buBlip>
                <a:blip r:embed="rId3"/>
              </a:buBlip>
            </a:pPr>
            <a:r>
              <a:t>超文本: 含有链接，多媒体元素的 标记文本</a:t>
            </a:r>
          </a:p>
          <a:p>
            <a:pPr lvl="1">
              <a:buBlip>
                <a:blip r:embed="rId3"/>
              </a:buBlip>
            </a:pPr>
            <a:r>
              <a:t>链接 URL</a:t>
            </a:r>
          </a:p>
          <a:p>
            <a:pPr lvl="1">
              <a:buBlip>
                <a:blip r:embed="rId3"/>
              </a:buBlip>
            </a:pPr>
            <a:r>
              <a:t>HTML 超文本标记语言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HTT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</a:t>
            </a:r>
          </a:p>
        </p:txBody>
      </p:sp>
      <p:sp>
        <p:nvSpPr>
          <p:cNvPr id="141" name="应用层协议…"/>
          <p:cNvSpPr txBox="1"/>
          <p:nvPr>
            <p:ph type="body" sz="half" idx="1"/>
          </p:nvPr>
        </p:nvSpPr>
        <p:spPr>
          <a:xfrm>
            <a:off x="4387453" y="3643312"/>
            <a:ext cx="7842630" cy="8608749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应用层协议</a:t>
            </a:r>
          </a:p>
          <a:p>
            <a:pPr>
              <a:buBlip>
                <a:blip r:embed="rId2"/>
              </a:buBlip>
            </a:pPr>
            <a:r>
              <a:t>分为 客户端 - 服务器端</a:t>
            </a:r>
          </a:p>
          <a:p>
            <a:pPr lvl="1">
              <a:buBlip>
                <a:blip r:embed="rId3"/>
              </a:buBlip>
            </a:pPr>
            <a:r>
              <a:t>由 客户端发起请求</a:t>
            </a:r>
          </a:p>
          <a:p>
            <a:pPr lvl="1">
              <a:buBlip>
                <a:blip r:embed="rId3"/>
              </a:buBlip>
            </a:pPr>
            <a:r>
              <a:t>由 服务器端响应请求</a:t>
            </a:r>
          </a:p>
        </p:txBody>
      </p:sp>
      <p:pic>
        <p:nvPicPr>
          <p:cNvPr id="142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859556" y="5985985"/>
            <a:ext cx="9285837" cy="34967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HTTP 客户端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 客户端</a:t>
            </a:r>
          </a:p>
        </p:txBody>
      </p:sp>
      <p:sp>
        <p:nvSpPr>
          <p:cNvPr id="145" name="浏览器…"/>
          <p:cNvSpPr txBox="1"/>
          <p:nvPr>
            <p:ph type="body" sz="half" idx="1"/>
          </p:nvPr>
        </p:nvSpPr>
        <p:spPr>
          <a:xfrm>
            <a:off x="4387453" y="3643312"/>
            <a:ext cx="15609094" cy="6807677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浏览器</a:t>
            </a:r>
          </a:p>
          <a:p>
            <a:pPr>
              <a:buBlip>
                <a:blip r:embed="rId2"/>
              </a:buBlip>
            </a:pPr>
            <a:r>
              <a:t>wget</a:t>
            </a:r>
          </a:p>
          <a:p>
            <a:pPr>
              <a:buBlip>
                <a:blip r:embed="rId2"/>
              </a:buBlip>
            </a:pPr>
            <a:r>
              <a:t>curl</a:t>
            </a:r>
          </a:p>
          <a:p>
            <a:pPr>
              <a:buBlip>
                <a:blip r:embed="rId2"/>
              </a:buBlip>
            </a:pPr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HTTP 服务器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 服务器</a:t>
            </a:r>
          </a:p>
        </p:txBody>
      </p:sp>
      <p:sp>
        <p:nvSpPr>
          <p:cNvPr id="148" name="Apache…"/>
          <p:cNvSpPr txBox="1"/>
          <p:nvPr/>
        </p:nvSpPr>
        <p:spPr>
          <a:xfrm>
            <a:off x="4387453" y="3643312"/>
            <a:ext cx="15609094" cy="8155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 marL="1016000" indent="-1016000" algn="l">
              <a:spcBef>
                <a:spcPts val="5900"/>
              </a:spcBef>
              <a:buSzPct val="80000"/>
              <a:buBlip>
                <a:blip r:embed="rId2"/>
              </a:buBlip>
              <a:defRPr b="0" sz="44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Apache</a:t>
            </a:r>
          </a:p>
          <a:p>
            <a:pPr marL="1016000" indent="-1016000" algn="l">
              <a:spcBef>
                <a:spcPts val="5900"/>
              </a:spcBef>
              <a:buSzPct val="80000"/>
              <a:buBlip>
                <a:blip r:embed="rId2"/>
              </a:buBlip>
              <a:defRPr b="0" sz="44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IIS Windows</a:t>
            </a:r>
          </a:p>
          <a:p>
            <a:pPr marL="1016000" indent="-1016000" algn="l">
              <a:spcBef>
                <a:spcPts val="5900"/>
              </a:spcBef>
              <a:buSzPct val="80000"/>
              <a:buBlip>
                <a:blip r:embed="rId2"/>
              </a:buBlip>
              <a:defRPr b="0" sz="44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Nginx</a:t>
            </a:r>
          </a:p>
          <a:p>
            <a:pPr marL="1016000" indent="-1016000" algn="l">
              <a:spcBef>
                <a:spcPts val="5900"/>
              </a:spcBef>
              <a:buSzPct val="80000"/>
              <a:buBlip>
                <a:blip r:embed="rId2"/>
              </a:buBlip>
              <a:defRPr b="0" sz="44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golang, nodejs</a:t>
            </a:r>
          </a:p>
          <a:p>
            <a:pPr marL="1016000" indent="-1016000" algn="l">
              <a:spcBef>
                <a:spcPts val="5900"/>
              </a:spcBef>
              <a:buSzPct val="80000"/>
              <a:buBlip>
                <a:blip r:embed="rId2"/>
              </a:buBlip>
              <a:defRPr b="0" sz="44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