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Linux常见试题解析</a:t>
            </a:r>
          </a:p>
        </p:txBody>
      </p:sp>
      <p:sp>
        <p:nvSpPr>
          <p:cNvPr id="120" name="Shape 120"/>
          <p:cNvSpPr/>
          <p:nvPr>
            <p:ph type="subTitle" sz="quarter" idx="1"/>
          </p:nvPr>
        </p:nvSpPr>
        <p:spPr>
          <a:xfrm>
            <a:off x="1447800" y="8623300"/>
            <a:ext cx="20828000" cy="1587500"/>
          </a:xfrm>
          <a:prstGeom prst="rect">
            <a:avLst/>
          </a:prstGeom>
        </p:spPr>
        <p:txBody>
          <a:bodyPr/>
          <a:lstStyle/>
          <a:p>
            <a:pPr/>
            <a:r>
              <a:t>孟宁</a:t>
            </a:r>
          </a:p>
        </p:txBody>
      </p:sp>
      <p:pic>
        <p:nvPicPr>
          <p:cNvPr id="12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2" name="Shape 12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defTabSz="536575">
              <a:defRPr sz="7279"/>
            </a:lvl1pPr>
          </a:lstStyle>
          <a:p>
            <a:pPr/>
            <a:r>
              <a:t>vmstat中r, b, si, so, bi, bo 这几列表示什么含义呢？</a:t>
            </a:r>
          </a:p>
        </p:txBody>
      </p:sp>
      <p:sp>
        <p:nvSpPr>
          <p:cNvPr id="149" name="Shape 149"/>
          <p:cNvSpPr/>
          <p:nvPr>
            <p:ph type="body" idx="1"/>
          </p:nvPr>
        </p:nvSpPr>
        <p:spPr>
          <a:prstGeom prst="rect">
            <a:avLst/>
          </a:prstGeom>
        </p:spPr>
        <p:txBody>
          <a:bodyPr/>
          <a:lstStyle/>
          <a:p>
            <a:pPr marL="622300" indent="-622300" defTabSz="808990">
              <a:spcBef>
                <a:spcPts val="5700"/>
              </a:spcBef>
              <a:defRPr sz="5096"/>
            </a:pPr>
            <a:r>
              <a:t>r即running，表示正在跑的任务数</a:t>
            </a:r>
          </a:p>
          <a:p>
            <a:pPr marL="622300" indent="-622300" defTabSz="808990">
              <a:spcBef>
                <a:spcPts val="5700"/>
              </a:spcBef>
              <a:defRPr sz="5096"/>
            </a:pPr>
            <a:r>
              <a:t>b即blocked，表示被阻塞的任务数</a:t>
            </a:r>
          </a:p>
          <a:p>
            <a:pPr marL="622300" indent="-622300" defTabSz="808990">
              <a:spcBef>
                <a:spcPts val="5700"/>
              </a:spcBef>
              <a:defRPr sz="5096"/>
            </a:pPr>
            <a:r>
              <a:t>si表示有多少数据从交换分区读入内存</a:t>
            </a:r>
          </a:p>
          <a:p>
            <a:pPr marL="622300" indent="-622300" defTabSz="808990">
              <a:spcBef>
                <a:spcPts val="5700"/>
              </a:spcBef>
              <a:defRPr sz="5096"/>
            </a:pPr>
            <a:r>
              <a:t>so表示有多少数据从内存写入交换分区</a:t>
            </a:r>
          </a:p>
          <a:p>
            <a:pPr marL="622300" indent="-622300" defTabSz="808990">
              <a:spcBef>
                <a:spcPts val="5700"/>
              </a:spcBef>
              <a:defRPr sz="5096"/>
            </a:pPr>
            <a:r>
              <a:t>bi表示有多少数据从磁盘读入内存</a:t>
            </a:r>
          </a:p>
          <a:p>
            <a:pPr marL="622300" indent="-622300" defTabSz="808990">
              <a:spcBef>
                <a:spcPts val="5700"/>
              </a:spcBef>
              <a:defRPr sz="5096"/>
            </a:pPr>
            <a:r>
              <a:t>bo表示有多少数据从内存写入磁盘</a:t>
            </a:r>
          </a:p>
        </p:txBody>
      </p:sp>
      <p:sp>
        <p:nvSpPr>
          <p:cNvPr id="150" name="Shape 150"/>
          <p:cNvSpPr/>
          <p:nvPr/>
        </p:nvSpPr>
        <p:spPr>
          <a:xfrm>
            <a:off x="14578917" y="3136900"/>
            <a:ext cx="8197292" cy="941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35000" indent="-635000" algn="l">
              <a:spcBef>
                <a:spcPts val="5900"/>
              </a:spcBef>
              <a:buSzPct val="75000"/>
              <a:buChar char="•"/>
              <a:defRPr sz="5200"/>
            </a:pPr>
            <a:r>
              <a:t>简记：</a:t>
            </a:r>
          </a:p>
          <a:p>
            <a:pPr marL="635000" indent="-635000" algn="l">
              <a:spcBef>
                <a:spcPts val="5900"/>
              </a:spcBef>
              <a:buSzPct val="75000"/>
              <a:buChar char="•"/>
              <a:defRPr sz="5200"/>
            </a:pPr>
            <a:r>
              <a:t>i --input，进入内存</a:t>
            </a:r>
          </a:p>
          <a:p>
            <a:pPr marL="635000" indent="-635000" algn="l">
              <a:spcBef>
                <a:spcPts val="5900"/>
              </a:spcBef>
              <a:buSzPct val="75000"/>
              <a:buChar char="•"/>
              <a:defRPr sz="5200"/>
            </a:pPr>
            <a:r>
              <a:t>o --output，从内存出去</a:t>
            </a:r>
          </a:p>
          <a:p>
            <a:pPr marL="635000" indent="-635000" algn="l">
              <a:spcBef>
                <a:spcPts val="5900"/>
              </a:spcBef>
              <a:buSzPct val="75000"/>
              <a:buChar char="•"/>
              <a:defRPr sz="5200"/>
            </a:pPr>
            <a:r>
              <a:t>s --swap，交换分区</a:t>
            </a:r>
          </a:p>
          <a:p>
            <a:pPr marL="635000" indent="-635000" algn="l">
              <a:spcBef>
                <a:spcPts val="5900"/>
              </a:spcBef>
              <a:buSzPct val="75000"/>
              <a:buChar char="•"/>
              <a:defRPr sz="5200"/>
            </a:pPr>
            <a:r>
              <a:t>b --block，块设备，磁盘</a:t>
            </a:r>
          </a:p>
          <a:p>
            <a:pPr marL="635000" indent="-635000" algn="l">
              <a:spcBef>
                <a:spcPts val="5900"/>
              </a:spcBef>
              <a:buSzPct val="75000"/>
              <a:buChar char="•"/>
              <a:defRPr sz="5200"/>
            </a:pPr>
            <a:r>
              <a:t>单位都是KB</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使用top查看系统资源占用情况</a:t>
            </a:r>
          </a:p>
        </p:txBody>
      </p:sp>
      <p:sp>
        <p:nvSpPr>
          <p:cNvPr id="153" name="Shape 153"/>
          <p:cNvSpPr/>
          <p:nvPr>
            <p:ph type="body" idx="1"/>
          </p:nvPr>
        </p:nvSpPr>
        <p:spPr>
          <a:prstGeom prst="rect">
            <a:avLst/>
          </a:prstGeom>
        </p:spPr>
        <p:txBody>
          <a:bodyPr/>
          <a:lstStyle/>
          <a:p>
            <a:pPr/>
            <a:r>
              <a:t>VIRT虚拟内存用量</a:t>
            </a:r>
          </a:p>
          <a:p>
            <a:pPr/>
            <a:r>
              <a:t>RES物理内存用量</a:t>
            </a:r>
          </a:p>
          <a:p>
            <a:pPr/>
            <a:r>
              <a:t>SHR共享内存用量</a:t>
            </a:r>
          </a:p>
          <a:p>
            <a:pPr/>
            <a:r>
              <a:t>MEM内存用量</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rsync</a:t>
            </a:r>
          </a:p>
        </p:txBody>
      </p:sp>
      <p:sp>
        <p:nvSpPr>
          <p:cNvPr id="156" name="Shape 156"/>
          <p:cNvSpPr/>
          <p:nvPr>
            <p:ph type="body" idx="1"/>
          </p:nvPr>
        </p:nvSpPr>
        <p:spPr>
          <a:prstGeom prst="rect">
            <a:avLst/>
          </a:prstGeom>
        </p:spPr>
        <p:txBody>
          <a:bodyPr/>
          <a:lstStyle/>
          <a:p>
            <a:pPr/>
            <a:r>
              <a:t>sudo apt install rsync</a:t>
            </a:r>
          </a:p>
          <a:p>
            <a:pPr/>
            <a:r>
              <a:t>rsync命令的基本语法：rsync options source destination</a:t>
            </a:r>
          </a:p>
          <a:p>
            <a:pPr/>
            <a:r>
              <a:t>常见选项-v：详细；-r：将数据递归（但不保存时间戳和权限，同时传输数据；-a：归档模式下，归档模式允许递归地拷贝文件，同时也保留了符号链接，文件权限，用户组所有权和时间戳；-z：压缩文件中的数据；-h：在人类可读的格式输出数字；-e：想使用的协议名称，比如ssh；-progress：显示完成传输的文件和剩余时间。</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defTabSz="553084">
              <a:defRPr sz="7504"/>
            </a:lvl1pPr>
          </a:lstStyle>
          <a:p>
            <a:pPr/>
            <a:r>
              <a:t>Linux系统里，您知道buffer和cache如何区分吗？</a:t>
            </a:r>
          </a:p>
        </p:txBody>
      </p:sp>
      <p:sp>
        <p:nvSpPr>
          <p:cNvPr id="159" name="Shape 159"/>
          <p:cNvSpPr/>
          <p:nvPr>
            <p:ph type="body" idx="1"/>
          </p:nvPr>
        </p:nvSpPr>
        <p:spPr>
          <a:prstGeom prst="rect">
            <a:avLst/>
          </a:prstGeom>
        </p:spPr>
        <p:txBody>
          <a:bodyPr/>
          <a:lstStyle/>
          <a:p>
            <a:pPr/>
            <a:r>
              <a:t>buffer和cache都是内存中的一块区域，当CPU需要写数据到磁盘时，由于磁盘速度比较慢，所以CPU先把数据存进buffer，然后CPU去执行其他任务，buffer中的数据会定期写入磁盘；</a:t>
            </a:r>
          </a:p>
          <a:p>
            <a:pPr/>
            <a:r>
              <a:t>当CPU需要从磁盘读入数据时，由于磁盘速度比较慢，可以把即将用到的数据提前存入cache，CPU直接从Cache中拿数据要快的多。</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Linux文件属性有哪些？</a:t>
            </a:r>
          </a:p>
        </p:txBody>
      </p:sp>
      <p:sp>
        <p:nvSpPr>
          <p:cNvPr id="125" name="Shape 125"/>
          <p:cNvSpPr/>
          <p:nvPr>
            <p:ph type="body" idx="1"/>
          </p:nvPr>
        </p:nvSpPr>
        <p:spPr>
          <a:prstGeom prst="rect">
            <a:avLst/>
          </a:prstGeom>
        </p:spPr>
        <p:txBody>
          <a:bodyPr/>
          <a:lstStyle/>
          <a:p>
            <a:pPr/>
            <a:r>
              <a:t>$ ls -l</a:t>
            </a:r>
          </a:p>
          <a:p>
            <a:pPr/>
            <a:r>
              <a:t>-rwxr-xr-x    1 ubuntu     ubuntu      430540 Dec 23 18:27 example.file</a:t>
            </a:r>
          </a:p>
          <a:p>
            <a:pPr/>
            <a:r>
              <a:t>文件的类型和权限、硬链接个数、User、Group、文件大小、日期、文件名</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修改所属的用户或组</a:t>
            </a:r>
          </a:p>
        </p:txBody>
      </p:sp>
      <p:sp>
        <p:nvSpPr>
          <p:cNvPr id="128" name="Shape 128"/>
          <p:cNvSpPr/>
          <p:nvPr>
            <p:ph type="body" idx="1"/>
          </p:nvPr>
        </p:nvSpPr>
        <p:spPr>
          <a:prstGeom prst="rect">
            <a:avLst/>
          </a:prstGeom>
        </p:spPr>
        <p:txBody>
          <a:bodyPr/>
          <a:lstStyle/>
          <a:p>
            <a:pPr/>
            <a:r>
              <a:t>chown username filename</a:t>
            </a:r>
          </a:p>
          <a:p>
            <a:pPr/>
            <a:r>
              <a:t>chgrp groupname filename</a:t>
            </a:r>
          </a:p>
          <a:p>
            <a:pPr/>
            <a:r>
              <a:t>chown username.groupname filename</a:t>
            </a:r>
          </a:p>
          <a:p>
            <a:pPr/>
            <a:r>
              <a:t>chown 和 chgrp 都有一个 -R 选项，该选项可以用来告诉它们递归地将所属权和组改变应用到整个目录树中</a:t>
            </a:r>
          </a:p>
          <a:p>
            <a:pPr/>
            <a:r>
              <a:t>chown -R ubuntu /home/ubuntu</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文件属性与权限操作</a:t>
            </a:r>
          </a:p>
        </p:txBody>
      </p:sp>
      <p:sp>
        <p:nvSpPr>
          <p:cNvPr id="131" name="Shape 131"/>
          <p:cNvSpPr/>
          <p:nvPr>
            <p:ph type="body" idx="1"/>
          </p:nvPr>
        </p:nvSpPr>
        <p:spPr>
          <a:prstGeom prst="rect">
            <a:avLst/>
          </a:prstGeom>
        </p:spPr>
        <p:txBody>
          <a:bodyPr/>
          <a:lstStyle/>
          <a:p>
            <a:pPr marL="469900" indent="-469900" defTabSz="610870">
              <a:spcBef>
                <a:spcPts val="4300"/>
              </a:spcBef>
              <a:defRPr sz="3848"/>
            </a:pPr>
            <a:r>
              <a:t>Linux的权限只有rwx三种：</a:t>
            </a:r>
          </a:p>
          <a:p>
            <a:pPr marL="469900" indent="-469900" defTabSz="610870">
              <a:spcBef>
                <a:spcPts val="4300"/>
              </a:spcBef>
              <a:defRPr sz="3848"/>
            </a:pPr>
            <a:r>
              <a:t>r(Read，读取)：对文件而言，具有读取文件内容的权限；对目录来说，具有浏览目录的权限。</a:t>
            </a:r>
          </a:p>
          <a:p>
            <a:pPr marL="469900" indent="-469900" defTabSz="610870">
              <a:spcBef>
                <a:spcPts val="4300"/>
              </a:spcBef>
              <a:defRPr sz="3848"/>
            </a:pPr>
            <a:r>
              <a:t>w(Write,写入)：对文件而言，具有新增,修改,删除文件内容的权限；对目录来说，具有新建，删除，修改，移动目录内文件的权限。</a:t>
            </a:r>
          </a:p>
          <a:p>
            <a:pPr marL="469900" indent="-469900" defTabSz="610870">
              <a:spcBef>
                <a:spcPts val="4300"/>
              </a:spcBef>
              <a:defRPr sz="3848"/>
            </a:pPr>
            <a:r>
              <a:t>x(eXecute，执行)：对文件而言，具有执行文件的权限；对目录了来说该用户具有进入目录的权限。</a:t>
            </a:r>
          </a:p>
          <a:p>
            <a:pPr marL="469900" indent="-469900" defTabSz="610870">
              <a:spcBef>
                <a:spcPts val="4300"/>
              </a:spcBef>
              <a:defRPr sz="3848"/>
            </a:pPr>
            <a:r>
              <a:t>例如drwxrwxrwx，文件类型、User、Group、Others</a:t>
            </a:r>
          </a:p>
          <a:p>
            <a:pPr marL="469900" indent="-469900" defTabSz="610870">
              <a:spcBef>
                <a:spcPts val="4300"/>
              </a:spcBef>
              <a:defRPr sz="3848"/>
            </a:pPr>
            <a:r>
              <a:t>文件类型除了“-”普通文件外，“d”目录、“l”符号链接、“c”字符专门设备文件、“b”块专门设备文件、“p”先进先出、“s”套接字</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修改文件的权限</a:t>
            </a:r>
          </a:p>
        </p:txBody>
      </p:sp>
      <p:sp>
        <p:nvSpPr>
          <p:cNvPr id="134" name="Shape 134"/>
          <p:cNvSpPr/>
          <p:nvPr>
            <p:ph type="body" idx="1"/>
          </p:nvPr>
        </p:nvSpPr>
        <p:spPr>
          <a:prstGeom prst="rect">
            <a:avLst/>
          </a:prstGeom>
        </p:spPr>
        <p:txBody>
          <a:bodyPr/>
          <a:lstStyle/>
          <a:p>
            <a:pPr/>
            <a:r>
              <a:t>chmod [ugo][=+-][rwx] filename</a:t>
            </a:r>
          </a:p>
          <a:p>
            <a:pPr/>
            <a:r>
              <a:t>用三个八进制数表示文件权限</a:t>
            </a:r>
          </a:p>
          <a:p>
            <a:pPr/>
            <a:r>
              <a:t>chmod 777 filename = chmod ugo=rwx filename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Linux的权限rwx的数值表示</a:t>
            </a:r>
          </a:p>
        </p:txBody>
      </p:sp>
      <p:sp>
        <p:nvSpPr>
          <p:cNvPr id="137" name="Shape 137"/>
          <p:cNvSpPr/>
          <p:nvPr>
            <p:ph type="body" idx="1"/>
          </p:nvPr>
        </p:nvSpPr>
        <p:spPr>
          <a:prstGeom prst="rect">
            <a:avLst/>
          </a:prstGeom>
        </p:spPr>
        <p:txBody>
          <a:bodyPr/>
          <a:lstStyle/>
          <a:p>
            <a:pPr marL="495300" indent="-495300" defTabSz="643889">
              <a:spcBef>
                <a:spcPts val="4600"/>
              </a:spcBef>
              <a:defRPr sz="4055"/>
            </a:pPr>
            <a:r>
              <a:t>rwx 7 </a:t>
            </a:r>
          </a:p>
          <a:p>
            <a:pPr marL="495300" indent="-495300" defTabSz="643889">
              <a:spcBef>
                <a:spcPts val="4600"/>
              </a:spcBef>
              <a:defRPr sz="4055"/>
            </a:pPr>
            <a:r>
              <a:t>rw- 6 </a:t>
            </a:r>
          </a:p>
          <a:p>
            <a:pPr marL="495300" indent="-495300" defTabSz="643889">
              <a:spcBef>
                <a:spcPts val="4600"/>
              </a:spcBef>
              <a:defRPr sz="4055"/>
            </a:pPr>
            <a:r>
              <a:t>r-x 5 </a:t>
            </a:r>
          </a:p>
          <a:p>
            <a:pPr marL="495300" indent="-495300" defTabSz="643889">
              <a:spcBef>
                <a:spcPts val="4600"/>
              </a:spcBef>
              <a:defRPr sz="4055"/>
            </a:pPr>
            <a:r>
              <a:t>r-- 4 </a:t>
            </a:r>
          </a:p>
          <a:p>
            <a:pPr marL="495300" indent="-495300" defTabSz="643889">
              <a:spcBef>
                <a:spcPts val="4600"/>
              </a:spcBef>
              <a:defRPr sz="4055"/>
            </a:pPr>
            <a:r>
              <a:t>-wx 3 </a:t>
            </a:r>
          </a:p>
          <a:p>
            <a:pPr marL="495300" indent="-495300" defTabSz="643889">
              <a:spcBef>
                <a:spcPts val="4600"/>
              </a:spcBef>
              <a:defRPr sz="4055"/>
            </a:pPr>
            <a:r>
              <a:t>-w- 2 </a:t>
            </a:r>
          </a:p>
          <a:p>
            <a:pPr marL="495300" indent="-495300" defTabSz="643889">
              <a:spcBef>
                <a:spcPts val="4600"/>
              </a:spcBef>
              <a:defRPr sz="4055"/>
            </a:pPr>
            <a:r>
              <a:t>--x 1 </a:t>
            </a:r>
          </a:p>
          <a:p>
            <a:pPr marL="495300" indent="-495300" defTabSz="643889">
              <a:spcBef>
                <a:spcPts val="4600"/>
              </a:spcBef>
              <a:defRPr sz="4055"/>
            </a:pPr>
            <a:r>
              <a:t>--- 0</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defTabSz="454025">
              <a:defRPr sz="6160"/>
            </a:lvl1pPr>
          </a:lstStyle>
          <a:p>
            <a:pPr/>
            <a:r>
              <a:t>如果用户指定了一个密码文件，那么这个密码文件的权限应该设置成多少才合适？</a:t>
            </a:r>
          </a:p>
        </p:txBody>
      </p:sp>
      <p:sp>
        <p:nvSpPr>
          <p:cNvPr id="140" name="Shape 140"/>
          <p:cNvSpPr/>
          <p:nvPr>
            <p:ph type="body" idx="1"/>
          </p:nvPr>
        </p:nvSpPr>
        <p:spPr>
          <a:prstGeom prst="rect">
            <a:avLst/>
          </a:prstGeom>
        </p:spPr>
        <p:txBody>
          <a:bodyPr/>
          <a:lstStyle/>
          <a:p>
            <a:pPr/>
            <a:r>
              <a:t>600</a:t>
            </a:r>
          </a:p>
          <a:p>
            <a:pPr/>
            <a:r>
              <a:t>400</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lvl1pPr defTabSz="470534">
              <a:defRPr sz="6384"/>
            </a:lvl1pPr>
          </a:lstStyle>
          <a:p>
            <a:pPr/>
            <a:r>
              <a:t>如何看当前Linux系统有几颗物理CPU和每颗CPU的核数？</a:t>
            </a:r>
          </a:p>
        </p:txBody>
      </p:sp>
      <p:sp>
        <p:nvSpPr>
          <p:cNvPr id="143" name="Shape 143"/>
          <p:cNvSpPr/>
          <p:nvPr>
            <p:ph type="body" idx="1"/>
          </p:nvPr>
        </p:nvSpPr>
        <p:spPr>
          <a:prstGeom prst="rect">
            <a:avLst/>
          </a:prstGeom>
        </p:spPr>
        <p:txBody>
          <a:bodyPr/>
          <a:lstStyle/>
          <a:p>
            <a:pPr/>
            <a:r>
              <a:t>cat /proc/cpuinfo|grep -c 'physical id’</a:t>
            </a:r>
          </a:p>
          <a:p>
            <a:pPr/>
            <a:r>
              <a:t>cat /proc/cpuinfo|grep -c 'processor'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defTabSz="454025">
              <a:defRPr sz="6160"/>
            </a:lvl1pPr>
          </a:lstStyle>
          <a:p>
            <a:pPr/>
            <a:r>
              <a:t>查看系统负载有两个常用的命令，是哪两个？这三个数值表示什么含义呢？</a:t>
            </a:r>
          </a:p>
        </p:txBody>
      </p:sp>
      <p:sp>
        <p:nvSpPr>
          <p:cNvPr id="146" name="Shape 146"/>
          <p:cNvSpPr/>
          <p:nvPr>
            <p:ph type="body" idx="1"/>
          </p:nvPr>
        </p:nvSpPr>
        <p:spPr>
          <a:prstGeom prst="rect">
            <a:avLst/>
          </a:prstGeom>
        </p:spPr>
        <p:txBody>
          <a:bodyPr/>
          <a:lstStyle/>
          <a:p>
            <a:pPr/>
            <a:r>
              <a:t>w 和uptime</a:t>
            </a:r>
          </a:p>
          <a:p>
            <a:pPr/>
            <a:r>
              <a:t>load average即系统负载，三个数值分别表示一分钟、五分钟、十五分钟内系统的平均负载，即平均任务数。</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