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Vim - the ubiquitous text editor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47800" y="8623300"/>
            <a:ext cx="20828000" cy="1587500"/>
          </a:xfrm>
          <a:prstGeom prst="rect">
            <a:avLst/>
          </a:prstGeom>
        </p:spPr>
        <p:txBody>
          <a:bodyPr/>
          <a:lstStyle/>
          <a:p>
            <a:pPr/>
            <a:r>
              <a:t>孟宁</a:t>
            </a:r>
          </a:p>
        </p:txBody>
      </p:sp>
      <p:pic>
        <p:nvPicPr>
          <p:cNvPr id="1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777" y="9340198"/>
            <a:ext cx="3604906" cy="360490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20070080" y="12798845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关注孟宁</a:t>
            </a:r>
          </a:p>
        </p:txBody>
      </p:sp>
      <p:pic>
        <p:nvPicPr>
          <p:cNvPr id="12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75758" y="3388230"/>
            <a:ext cx="5772084" cy="1443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删除、复制与粘贴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6250" indent="-476250" defTabSz="619125">
              <a:spcBef>
                <a:spcPts val="4400"/>
              </a:spcBef>
              <a:defRPr sz="3900"/>
            </a:pPr>
            <a:r>
              <a:t>p, P	 p为将已复制的数据在光标下一行贴上，P则为贴在游标上一行！ 举例来说，我目前光标在第 20 行，且已经复制了 10 行数据。则按下 p 后， 那 10 行数据会贴在原本的 20 行之后，亦即由 21 行开始贴。但如果是按下 P 呢？ 那么原本的第 20 行会被推到变成 30 行。 (常用)</a:t>
            </a:r>
          </a:p>
          <a:p>
            <a:pPr marL="476250" indent="-476250" defTabSz="619125">
              <a:spcBef>
                <a:spcPts val="4400"/>
              </a:spcBef>
              <a:defRPr sz="3900"/>
            </a:pPr>
            <a:r>
              <a:t>J	将光标所在行与下一行的数据结合成同一行</a:t>
            </a:r>
          </a:p>
          <a:p>
            <a:pPr marL="476250" indent="-476250" defTabSz="619125">
              <a:spcBef>
                <a:spcPts val="4400"/>
              </a:spcBef>
              <a:defRPr sz="3900"/>
            </a:pPr>
            <a:r>
              <a:t>c	重复删除多个数据，例如向下删除 10 行，[ 10cj ]</a:t>
            </a:r>
          </a:p>
          <a:p>
            <a:pPr marL="476250" indent="-476250" defTabSz="619125">
              <a:spcBef>
                <a:spcPts val="4400"/>
              </a:spcBef>
              <a:defRPr sz="3900"/>
            </a:pPr>
            <a:r>
              <a:t>u	复原前一个动作。(常用)</a:t>
            </a:r>
          </a:p>
          <a:p>
            <a:pPr marL="476250" indent="-476250" defTabSz="619125">
              <a:spcBef>
                <a:spcPts val="4400"/>
              </a:spcBef>
              <a:defRPr sz="3900"/>
            </a:pPr>
            <a:r>
              <a:t>[Ctrl]+r	重做上一个动作。(常用) </a:t>
            </a:r>
          </a:p>
          <a:p>
            <a:pPr marL="476250" indent="-476250" defTabSz="619125">
              <a:spcBef>
                <a:spcPts val="4400"/>
              </a:spcBef>
              <a:defRPr sz="3900"/>
            </a:pPr>
            <a:r>
              <a:t>这个 u 与 [Ctrl]+r 是很常用的指令！一个是复原，另一个则是重做一次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搜索替换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1650" indent="-501650" defTabSz="652145">
              <a:spcBef>
                <a:spcPts val="4600"/>
              </a:spcBef>
              <a:defRPr sz="4108"/>
            </a:pPr>
            <a:r>
              <a:t>/word	向光标之下寻找一个名称为 word 的字符串。例如要在档案内搜寻 vbird 这个字符串，就输入 /vbird 即可！ (常用)</a:t>
            </a:r>
          </a:p>
          <a:p>
            <a:pPr marL="501650" indent="-501650" defTabSz="652145">
              <a:spcBef>
                <a:spcPts val="4600"/>
              </a:spcBef>
              <a:defRPr sz="4108"/>
            </a:pPr>
            <a:r>
              <a:t>?word	向光标之上寻找一个字符串名称为 word 的字符串。</a:t>
            </a:r>
          </a:p>
          <a:p>
            <a:pPr marL="501650" indent="-501650" defTabSz="652145">
              <a:spcBef>
                <a:spcPts val="4600"/>
              </a:spcBef>
              <a:defRPr sz="4108"/>
            </a:pPr>
            <a:r>
              <a:t>n	这个 n 是英文按键。代表重复前一个搜寻的动作。举例来说， 如果刚刚我们执行 /vbird 去向下搜寻 vbird 这个字符串，则按下 n 后，会向下继续搜寻下一个名称为 vbird 的字符串。如果是执行 ?vbird 的话，那么按下 n 则会向上继续搜寻名称为 vbird 的字符串！</a:t>
            </a:r>
          </a:p>
          <a:p>
            <a:pPr marL="501650" indent="-501650" defTabSz="652145">
              <a:spcBef>
                <a:spcPts val="4600"/>
              </a:spcBef>
              <a:defRPr sz="4108"/>
            </a:pPr>
            <a:r>
              <a:t>N	这个 N 是英文按键。与 n 刚好相反，为『反向』进行前一个搜寻动作。 例如 /vbird 后，按下 N 则表示『向上』搜寻 vbird 。</a:t>
            </a:r>
          </a:p>
          <a:p>
            <a:pPr marL="501650" indent="-501650" defTabSz="652145">
              <a:spcBef>
                <a:spcPts val="4600"/>
              </a:spcBef>
              <a:defRPr sz="4108"/>
            </a:pPr>
            <a:r>
              <a:t>使用 /word 配合 n 及 N 是非常有帮助的！可以让你重复的找到一些你搜寻的关键词！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搜索替换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6100" indent="-546100" defTabSz="709930">
              <a:spcBef>
                <a:spcPts val="5000"/>
              </a:spcBef>
              <a:defRPr sz="4472"/>
            </a:pPr>
            <a:r>
              <a:t>:n1,n2s/word1/word2/g	n1 与 n2 为数字。在第 n1 与 n2 行之间寻找 word1 这个字符串，并将该字符串取代为 word2 ！举例来说，在 100 到 200 行之间搜寻 vbird 并取代为 VBIRD 则：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『:100,200s/vbird/VBIRD/g』。(常用)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:1,$s/word1/word2/g 或 :%s/word1/word2/g	从第一行到最后一行寻找 word1 字符串，并将该字符串取代为 word2 ！(常用)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:1,$s/word1/word2/gc 或 :%s/word1/word2/gc	从第一行到最后一行寻找 word1 字符串，并将该字符串取代为 word2 ！且在取代前显示提示字符给用户确认 (confirm) 是否需要取代！(常用)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切换到编辑模式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6549" indent="-336549" defTabSz="437514">
              <a:spcBef>
                <a:spcPts val="3100"/>
              </a:spcBef>
              <a:defRPr sz="2755"/>
            </a:pPr>
            <a:r>
              <a:t>i, I	进入输入模式(Insert mode)：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i 为『从目前光标所在处输入』， I 为『在目前所在行的第一个非空格符处开始输入』。 (常用)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a, A	进入输入模式(Insert mode)：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a 为『从目前光标所在的下一个字符处开始输入』， A 为『从光标所在行的最后一个字符处开始输入』。(常用)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o, O	进入输入模式(Insert mode)：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这是英文字母 o 的大小写。o 为『在目前光标所在的下一行处输入新的一行』； O 为在目前光标所在处的上一行输入新的一行！(常用)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r, R	进入取代模式(Replace mode)：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r 只会取代光标所在的那一个字符一次；R会一直取代光标所在的文字，直到按下 ESC 为止；(常用)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[Esc]	退出编辑模式，回到一般模式中(常用)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编辑模式在vi画面的左下角处会出现『--INSERT--』或『--REPLACE--』的字样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命令模式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594360">
              <a:spcBef>
                <a:spcPts val="4200"/>
              </a:spcBef>
              <a:defRPr sz="3744"/>
            </a:pPr>
            <a:r>
              <a:t>:w	将编辑的数据写入硬盘档案中(常用)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:w!	若文件属性为『只读』时，强制写入该档案。不过，到底能不能写入， 还是跟你对该档案的档案权限有关啊！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:q	离开 vi (常用)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:q!	若曾修改过档案，又不想储存，使用 ! 为强制离开不储存档案。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注意一下啊，那个惊叹号 (!) 在 vi 当中，常常具有『强制』的意思～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:wq	储存后离开，若为 :wq! 则为强制储存后离开 (常用)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ZZ	这是大写的 Z 喔！若档案没有更动，则不储存离开，若档案已经被更动过，则储存后离开！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命令模式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:w [filename]	将编辑的数据储存成另一个档案（类似另存新档）</a:t>
            </a:r>
          </a:p>
          <a:p>
            <a:pPr/>
            <a:r>
              <a:t>:r [filename]	在编辑的数据中，读入另一个档案的数据。亦即将 『filename』 这个档案内容加到游标所在行后面</a:t>
            </a:r>
          </a:p>
          <a:p>
            <a:pPr/>
            <a:r>
              <a:t>:n1,n2 w [filename]	将 n1 到 n2 的内容储存成 filename 这个档案。</a:t>
            </a:r>
          </a:p>
          <a:p>
            <a:pPr/>
            <a:r>
              <a:t>:! command	暂时离开 vi 到指令行模式下执行 command 的显示结果！例如『:! ls /home』即可在 vi 当中察看 /home 底下以 ls 输出的档案信息！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vim环境的变更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:set nu	显示行号，设定之后，会在每一行的前缀显示该行的行号</a:t>
            </a:r>
          </a:p>
          <a:p>
            <a:pPr/>
            <a:r>
              <a:t>:set nonu	与 set nu 相反，为取消行号！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代码中批量添加注释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6100" indent="-546100" defTabSz="709930">
              <a:spcBef>
                <a:spcPts val="5000"/>
              </a:spcBef>
              <a:defRPr sz="4472"/>
            </a:pPr>
            <a:r>
              <a:t>批量注释：Ctrl + v 进入块选择模式，然后移动光标选中你要注释的行，再按大写的 I 进入行首插入模式输入注释符号如 // 或 #，输入完毕之后，按两下 ESC，Vim 会自动将你选中的所有行首都加上注释，保存退出完成注释。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取消注释：Ctrl + v 进入块选择模式，选中你要删除的行首的注释符号，注意 // 要选中两个，选好之后按 d 即可删除注释，ESC 保存退出。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批量注释：使用下面命令在指定的行首添加注释。使用名命令格式： :起始行号,结束行号s/^/注释符/g（注意冒号），如:10,20s#^#//#g，:10,20s/^/#/g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取消注释：使用名命令格式： :起始行号,结束行号s/^注释符//g（注意冒号），如:10,20s#^//##g，:10,20s/#//g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826" y="0"/>
            <a:ext cx="19399426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64043" y="8760196"/>
            <a:ext cx="3822189" cy="3822189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19499043" y="12553133"/>
            <a:ext cx="455218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史上最全Vim快捷键键位图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练习作业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用vim新建一个test.c文件</a:t>
            </a:r>
          </a:p>
          <a:p>
            <a:pPr/>
            <a:r>
              <a:t>将/usr/include/socket.h文件内容插入到test.c文件中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Linux vi/vim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6100" indent="-546100" defTabSz="709930">
              <a:spcBef>
                <a:spcPts val="5000"/>
              </a:spcBef>
              <a:defRPr sz="4472"/>
            </a:pPr>
            <a:r>
              <a:t>几乎所有的Unix-Like系统一般都会预装vi文本编辑器，其他的文本编辑器则不一定预装。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vim具有程序编辑的能力，可以主动的以字体颜色辨别语法的正确性，方便程序设计。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vim是从vi发展出来的一个文本编辑器。代码补完、编译及错误跳转等方便编程的功能特别丰富，在程序员中被广泛使用。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简单的来说，vi仅仅是文本编辑器，不过功能已经很齐全了。 vim则是程序开发者的一项很好用的工具。连vim的官方网站 (http://www.vim.org) 也说vim是一个程序开发工具而不仅是文本编辑器。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vi/vim的三种模式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3400" indent="-533400" defTabSz="693419">
              <a:spcBef>
                <a:spcPts val="4900"/>
              </a:spcBef>
              <a:defRPr sz="4368"/>
            </a:pPr>
            <a:r>
              <a:t>命令模式（Command mode），用户刚刚启动vi/vim，便进入了命令模式。此状态下敲击键盘动作会被vim识别为命令，而非输入字符。比如我们此时按下i，并不会输入一个字符，i被当作了一个命令。命令模式只有一些最基本的命令，因此仍要依靠底线命令模式输入更多命令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输入模式（Insert mode），在命令模式下按下i就进入了输入模式，按ESC退出输入模式，切换到命令模式。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底线命令模式（Last line mode），在命令模式下按下:（英文冒号）就进入了底线命令模式。底线命令模式可以输入单个或多个字符的命令，可用的命令非常多。基本的命令有q（退出程序）、w（保存文件）等。按ESC键可随时退出底线命令模式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vi/vim的三种模式</a:t>
            </a:r>
          </a:p>
        </p:txBody>
      </p:sp>
      <p:pic>
        <p:nvPicPr>
          <p:cNvPr id="132" name="屏幕快照 2019-03-06 下午3.05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9704" y="3403246"/>
            <a:ext cx="16960230" cy="9772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移动光标的方法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 defTabSz="577850">
              <a:spcBef>
                <a:spcPts val="4100"/>
              </a:spcBef>
              <a:defRPr sz="3639"/>
            </a:pPr>
            <a:r>
              <a:t>h 或 向左箭头键(←)	光标向左移动一个字符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j 或 向下箭头键(↓)	光标向下移动一个字符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k 或 向上箭头键(↑)	光标向上移动一个字符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l 或 向右箭头键(→)	光标向右移动一个字符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+	光标移动到非空格符的下一行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-	光标移动到非空格符的上一行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如果你将右手放在键盘上的话，你会发现 hjkl 是排列在一起的，因此可以使用这四个按钮来移动光标。 如果想要进行多次移动的话，例如向下移动 30 行，可以使用 "30j" 或 "30↓" 的组合按键， 亦即加上想要进行的次数(数字)后，按下动作即可！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移动光标的方法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6549" indent="-336549" defTabSz="437514">
              <a:spcBef>
                <a:spcPts val="3100"/>
              </a:spcBef>
              <a:defRPr sz="2755"/>
            </a:pPr>
            <a:r>
              <a:t>n&lt;space&gt;	那个 n 表示『数字』，例如 20 。按下数字后再按空格键，光标会向右移动这一行的 n 个字符。例如 20&lt;space&gt; 则光标会向后面移动 20 个字符距离。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0 或功能键[Home]	这是数字『 0 』：移动到这一行的最前面字符处 (常用)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$ 或功能键[End]	移动到这一行的最后面字符处(常用)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H	光标移动到这个屏幕的最上方那一行的第一个字符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M	光标移动到这个屏幕的中央那一行的第一个字符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L	光标移动到这个屏幕的最下方那一行的第一个字符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G	移动到这个档案的最后一行(常用)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nG	 n为数字。移动到这个档案的第 n 行。例如 20G 则会移动到这个档案的第 20 行(可配合 :set nu)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gg	移动到这个档案的第一行，相当于 1G 啊！ (常用)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n&lt;Enter&gt;	n 为数字。光标向下移动 n 行(常用)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翻页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[Ctrl] + [f]	屏幕『向下』移动一页，相当于 [Page Down]按键 (常用)</a:t>
            </a:r>
          </a:p>
          <a:p>
            <a:pPr/>
            <a:r>
              <a:t>[Ctrl] + [b]	屏幕『向上』移动一页，相当于 [Page Up] 按键 (常用)</a:t>
            </a:r>
          </a:p>
          <a:p>
            <a:pPr/>
            <a:r>
              <a:t>[Ctrl] + [d]	屏幕『向下』移动半页</a:t>
            </a:r>
          </a:p>
          <a:p>
            <a:pPr/>
            <a:r>
              <a:t>[Ctrl] + [u]	屏幕『向上』移动半页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删除、复制与粘贴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9100" indent="-419100" defTabSz="544830">
              <a:spcBef>
                <a:spcPts val="3800"/>
              </a:spcBef>
              <a:defRPr sz="3432"/>
            </a:pPr>
            <a:r>
              <a:t>x, X	在一行字当中，x 为向后删除一个字符 (相当于 [del] 按键)， X 为向前删除一个字符(相当于 [backspace] 亦即是退格键) (常用)</a:t>
            </a:r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t>nx	n 为数字，连续向后删除 n 个字符。举例来说，我要连续删除 10 个字符， 『10x』。</a:t>
            </a:r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t>dd	删除游标所在的那一整行(常用)</a:t>
            </a:r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t>ndd	n 为数字。删除光标所在的向下 n 行，例如 20dd 则是删除 20 行 (常用)</a:t>
            </a:r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t>d1G	删除光标所在到第一行的所有数据</a:t>
            </a:r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t>dG	删除光标所在到最后一行的所有数据</a:t>
            </a:r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t>d$	删除游标所在处，到该行的最后一个字符</a:t>
            </a:r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t>d0	那个是数字的0 ，删除游标所在处，到该行的最前面一个字符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删除、复制与粘贴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6900" indent="-596900" defTabSz="775969">
              <a:spcBef>
                <a:spcPts val="5500"/>
              </a:spcBef>
              <a:defRPr sz="4888"/>
            </a:pPr>
            <a:r>
              <a:t>yy	复制游标所在的那一行(常用)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t>nyy	n 为数字。复制光标所在的向下 n 行，例如 20yy 则是复制 20 行(常用)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t>y1G	复制游标所在行到第一行的所有数据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t>yG	复制游标所在行到最后一行的所有数据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t>y0	复制光标所在的那个字符到该行行首的所有数据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t>y$	复制光标所在的那个字符到该行行尾的所有数据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