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两台电脑沟通最少要有根线吧</a:t>
            </a:r>
          </a:p>
          <a:p>
            <a:pPr/>
            <a:r>
              <a:t>用于，电信号转化和传输，数据信号 0101 -&gt; 转为 高低电平。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多台电脑就形成了一个 LAN，</a:t>
            </a:r>
          </a:p>
          <a:p>
            <a:pPr/>
            <a:r>
              <a:t>局域网内，的电脑连接的网络设备早起使用  HUB, 集线器，物理层设备，</a:t>
            </a:r>
          </a:p>
          <a:p>
            <a:pPr/>
            <a:r>
              <a:t>不能识别Mac地址，在同一个冲突域中。数据发送只能以广播发送，容易造成通路阻塞，</a:t>
            </a:r>
          </a:p>
          <a:p>
            <a:pPr/>
            <a:r>
              <a:t>同一时刻局域网内只能由一台电脑发送，还要碰撞侦测，效率极低 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多台电脑就形成了一个 LAN，</a:t>
            </a:r>
          </a:p>
          <a:p>
            <a:pPr/>
            <a:r>
              <a:t>交换机，2层设备。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前导符， 8字节，用于时钟同步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6562" indent="-436562">
              <a:buSzPct val="100000"/>
              <a:buAutoNum type="arabicPeriod" startAt="1"/>
            </a:pPr>
            <a:r>
              <a:t>随着机器的增加，则广播域越来越大，Mac表学习和转发过程效率越来越慢。</a:t>
            </a:r>
          </a:p>
          <a:p>
            <a:pPr marL="436562" indent="-436562">
              <a:buSzPct val="100000"/>
              <a:buAutoNum type="arabicPeriod" startAt="1"/>
            </a:pPr>
            <a:r>
              <a:t>在Mac之上需要再分一级，IP地址，还可以划分子网，将LAN看做一个单位。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两台机器能通讯了，但是我们 边听歌，边刷微博可以吗？</a:t>
            </a:r>
          </a:p>
          <a:p>
            <a:pPr/>
            <a:r>
              <a:t>多进程，用端口号来隔离。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不同的应用可以以不同的协议来表示。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路由表， IP 在哪里</a:t>
            </a:r>
          </a:p>
          <a:p>
            <a:pPr/>
            <a:r>
              <a:t>ARP，有IP了，MAC在哪里</a:t>
            </a:r>
          </a:p>
          <a:p>
            <a:pPr/>
            <a:r>
              <a:t>MAC表，MAC了， 端口在哪里，PC在哪里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016000" indent="-1016000">
              <a:buSzPct val="80000"/>
              <a:buBlip>
                <a:blip r:embed="rId2"/>
              </a:buBlip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  <a:lvl2pPr marL="1206500" indent="-762000">
              <a:buSzPct val="80000"/>
              <a:buBlip>
                <a:blip r:embed="rId3"/>
              </a:buBlip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2pPr>
            <a:lvl3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3pPr>
            <a:lvl4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4pPr>
            <a:lvl5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hyperlink" Target="http://baidu.com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ruanyifeng.com/blog/2012/05/internet_protocol_suite_part_i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ux网络基础"/>
          <p:cNvSpPr txBox="1"/>
          <p:nvPr>
            <p:ph type="ctrTitle"/>
          </p:nvPr>
        </p:nvSpPr>
        <p:spPr>
          <a:xfrm>
            <a:off x="5305344" y="5287883"/>
            <a:ext cx="14716126" cy="2287211"/>
          </a:xfrm>
          <a:prstGeom prst="rect">
            <a:avLst/>
          </a:prstGeom>
        </p:spPr>
        <p:txBody>
          <a:bodyPr/>
          <a:lstStyle/>
          <a:p>
            <a:pPr/>
            <a:r>
              <a:t>Linux网络基础</a:t>
            </a:r>
          </a:p>
        </p:txBody>
      </p:sp>
      <p:sp>
        <p:nvSpPr>
          <p:cNvPr id="120" name="刘贵学"/>
          <p:cNvSpPr txBox="1"/>
          <p:nvPr>
            <p:ph type="subTitle" sz="quarter" idx="1"/>
          </p:nvPr>
        </p:nvSpPr>
        <p:spPr>
          <a:xfrm>
            <a:off x="10578220" y="9201385"/>
            <a:ext cx="4170373" cy="1150726"/>
          </a:xfrm>
          <a:prstGeom prst="rect">
            <a:avLst/>
          </a:prstGeom>
        </p:spPr>
        <p:txBody>
          <a:bodyPr/>
          <a:lstStyle/>
          <a:p>
            <a:pPr/>
            <a:r>
              <a:t>刘贵学</a:t>
            </a:r>
          </a:p>
        </p:txBody>
      </p:sp>
      <p:sp>
        <p:nvSpPr>
          <p:cNvPr id="121" name="《Linux从零入门实战》 L6"/>
          <p:cNvSpPr txBox="1"/>
          <p:nvPr/>
        </p:nvSpPr>
        <p:spPr>
          <a:xfrm>
            <a:off x="892015" y="2090432"/>
            <a:ext cx="10555987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0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《Linux从零入门实战》 L6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2.2 如何有效通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2.2 如何有效通讯？</a:t>
            </a:r>
          </a:p>
        </p:txBody>
      </p:sp>
      <p:sp>
        <p:nvSpPr>
          <p:cNvPr id="157" name="交换机…"/>
          <p:cNvSpPr txBox="1"/>
          <p:nvPr>
            <p:ph type="body" sz="quarter" idx="1"/>
          </p:nvPr>
        </p:nvSpPr>
        <p:spPr>
          <a:xfrm>
            <a:off x="2484650" y="3726251"/>
            <a:ext cx="8000908" cy="483708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交换机</a:t>
            </a:r>
          </a:p>
          <a:p>
            <a:pPr>
              <a:buBlip>
                <a:blip r:embed="rId3"/>
              </a:buBlip>
            </a:pPr>
            <a:r>
              <a:t>实现了多台机器的有效通讯</a:t>
            </a:r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70263" y="3673914"/>
            <a:ext cx="11156138" cy="9417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以太网 802.3 帧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以太网 802.3 帧结构</a:t>
            </a:r>
          </a:p>
        </p:txBody>
      </p:sp>
      <p:sp>
        <p:nvSpPr>
          <p:cNvPr id="163" name="以太网…"/>
          <p:cNvSpPr txBox="1"/>
          <p:nvPr>
            <p:ph type="body" sz="quarter" idx="1"/>
          </p:nvPr>
        </p:nvSpPr>
        <p:spPr>
          <a:xfrm>
            <a:off x="2097602" y="4472700"/>
            <a:ext cx="8000908" cy="618969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以太网</a:t>
            </a:r>
          </a:p>
          <a:p>
            <a:pPr lvl="1">
              <a:buBlip>
                <a:blip r:embed="rId4"/>
              </a:buBlip>
            </a:pPr>
            <a:r>
              <a:t>源MAC地址</a:t>
            </a:r>
          </a:p>
          <a:p>
            <a:pPr lvl="1">
              <a:buBlip>
                <a:blip r:embed="rId4"/>
              </a:buBlip>
            </a:pPr>
            <a:r>
              <a:t>目的MAC 地址</a:t>
            </a:r>
          </a:p>
          <a:p>
            <a:pPr lvl="1">
              <a:buBlip>
                <a:blip r:embed="rId4"/>
              </a:buBlip>
            </a:pPr>
            <a:r>
              <a:t>协议类型： IP，ARP</a:t>
            </a:r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387" y="10062574"/>
            <a:ext cx="14888149" cy="260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3c:15:c2:be:66:88"/>
          <p:cNvSpPr txBox="1"/>
          <p:nvPr/>
        </p:nvSpPr>
        <p:spPr>
          <a:xfrm>
            <a:off x="6914751" y="6482780"/>
            <a:ext cx="4306444" cy="75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3c:15:c2:be:66:88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交换机如何转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交换机如何转发</a:t>
            </a:r>
          </a:p>
        </p:txBody>
      </p:sp>
      <p:sp>
        <p:nvSpPr>
          <p:cNvPr id="170" name="具备MAC转发表。…"/>
          <p:cNvSpPr txBox="1"/>
          <p:nvPr>
            <p:ph type="body" sz="half" idx="1"/>
          </p:nvPr>
        </p:nvSpPr>
        <p:spPr>
          <a:xfrm>
            <a:off x="2811616" y="3670958"/>
            <a:ext cx="11941753" cy="843185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具备MAC转发表。</a:t>
            </a:r>
          </a:p>
          <a:p>
            <a:pPr>
              <a:buBlip>
                <a:blip r:embed="rId2"/>
              </a:buBlip>
            </a:pPr>
            <a:r>
              <a:t>记录了 PC的Mac地址 与 Port 的对应关系</a:t>
            </a:r>
          </a:p>
          <a:p>
            <a:pPr>
              <a:buBlip>
                <a:blip r:embed="rId2"/>
              </a:buBlip>
            </a:pPr>
            <a:r>
              <a:t>单播发送</a:t>
            </a:r>
          </a:p>
          <a:p>
            <a:pPr>
              <a:buBlip>
                <a:blip r:embed="rId2"/>
              </a:buBlip>
            </a:pPr>
            <a:r>
              <a:t>广播学习</a:t>
            </a:r>
          </a:p>
          <a:p>
            <a:pPr lvl="1">
              <a:buBlip>
                <a:blip r:embed="rId3"/>
              </a:buBlip>
            </a:pPr>
            <a:r>
              <a:t> 产生 广播域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25397" y="3375133"/>
            <a:ext cx="7267444" cy="827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多个交换机如何互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多个交换机如何互联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2018" y="5078026"/>
            <a:ext cx="19112700" cy="6038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网桥转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网桥转发</a:t>
            </a:r>
          </a:p>
        </p:txBody>
      </p:sp>
      <p:sp>
        <p:nvSpPr>
          <p:cNvPr id="177" name="隔离 广播域…"/>
          <p:cNvSpPr txBox="1"/>
          <p:nvPr>
            <p:ph type="body" sz="quarter" idx="1"/>
          </p:nvPr>
        </p:nvSpPr>
        <p:spPr>
          <a:xfrm>
            <a:off x="2811616" y="3670958"/>
            <a:ext cx="8701202" cy="735278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隔离 广播域</a:t>
            </a:r>
          </a:p>
          <a:p>
            <a:pPr lvl="1">
              <a:buBlip>
                <a:blip r:embed="rId3"/>
              </a:buBlip>
            </a:pPr>
            <a:r>
              <a:t>LAN </a:t>
            </a:r>
          </a:p>
          <a:p>
            <a:pPr lvl="1">
              <a:buBlip>
                <a:blip r:embed="rId3"/>
              </a:buBlip>
            </a:pPr>
            <a:r>
              <a:t>VLAN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23808" y="3141435"/>
            <a:ext cx="10855130" cy="9198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3.1 网络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3.1 网络层</a:t>
            </a:r>
          </a:p>
        </p:txBody>
      </p:sp>
      <p:sp>
        <p:nvSpPr>
          <p:cNvPr id="181" name="网络层， IP 地址…"/>
          <p:cNvSpPr txBox="1"/>
          <p:nvPr>
            <p:ph type="body" idx="1"/>
          </p:nvPr>
        </p:nvSpPr>
        <p:spPr>
          <a:xfrm>
            <a:off x="4387453" y="3643312"/>
            <a:ext cx="15609094" cy="95928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网络层， IP 地址</a:t>
            </a:r>
          </a:p>
          <a:p>
            <a:pPr>
              <a:buBlip>
                <a:blip r:embed="rId2"/>
              </a:buBlip>
            </a:pPr>
            <a:r>
              <a:t>有了 MAC 地址，为什么还要用 IP 地址？</a:t>
            </a:r>
          </a:p>
          <a:p>
            <a:pPr lvl="1">
              <a:buBlip>
                <a:blip r:embed="rId3"/>
              </a:buBlip>
            </a:pPr>
            <a:r>
              <a:t> 机器越来越多，寻址越来越慢</a:t>
            </a:r>
          </a:p>
          <a:p>
            <a:pPr lvl="1">
              <a:buBlip>
                <a:blip r:embed="rId3"/>
              </a:buBlip>
            </a:pPr>
            <a:r>
              <a:t>一个或多个 LAN 能当做一个地址来寻址  -&gt; 子网</a:t>
            </a:r>
          </a:p>
          <a:p>
            <a:pPr>
              <a:buBlip>
                <a:blip r:embed="rId2"/>
              </a:buBlip>
            </a:pPr>
            <a:r>
              <a:t>arp</a:t>
            </a:r>
          </a:p>
          <a:p>
            <a:pPr lvl="1">
              <a:buBlip>
                <a:blip r:embed="rId3"/>
              </a:buBlip>
            </a:pPr>
            <a:r>
              <a:t>ip 和 mac转换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3.2 IP地址与掩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3.2 IP地址与掩码</a:t>
            </a:r>
          </a:p>
        </p:txBody>
      </p:sp>
      <p:sp>
        <p:nvSpPr>
          <p:cNvPr id="184" name="IP 地址 192.168.1.*…"/>
          <p:cNvSpPr txBox="1"/>
          <p:nvPr>
            <p:ph type="body" sz="half" idx="1"/>
          </p:nvPr>
        </p:nvSpPr>
        <p:spPr>
          <a:xfrm>
            <a:off x="3508385" y="3935917"/>
            <a:ext cx="14687565" cy="883646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IP 地址 192.168.1.*</a:t>
            </a:r>
          </a:p>
          <a:p>
            <a:pPr>
              <a:buBlip>
                <a:blip r:embed="rId3"/>
              </a:buBlip>
            </a:pPr>
            <a:r>
              <a:t>子网掩码 255.255.255.0</a:t>
            </a:r>
          </a:p>
          <a:p>
            <a:pPr lvl="1">
              <a:buBlip>
                <a:blip r:embed="rId4"/>
              </a:buBlip>
            </a:pPr>
            <a:r>
              <a:t>网络地址 192.168.1.0</a:t>
            </a:r>
          </a:p>
          <a:p>
            <a:pPr lvl="1">
              <a:buBlip>
                <a:blip r:embed="rId4"/>
              </a:buBlip>
            </a:pPr>
            <a:r>
              <a:t>主机地址  192.168.1.0 ~ 192.168.1.254</a:t>
            </a:r>
          </a:p>
          <a:p>
            <a:pPr lvl="1">
              <a:buBlip>
                <a:blip r:embed="rId4"/>
              </a:buBlip>
            </a:pPr>
            <a:r>
              <a:t>广播地址  192.168.1.255</a:t>
            </a:r>
          </a:p>
          <a:p>
            <a:pPr>
              <a:buBlip>
                <a:blip r:embed="rId3"/>
              </a:buBlip>
            </a:pPr>
            <a:r>
              <a:t>掩码可以划分子网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3.3 IP 封包"/>
          <p:cNvSpPr txBox="1"/>
          <p:nvPr>
            <p:ph type="title"/>
          </p:nvPr>
        </p:nvSpPr>
        <p:spPr>
          <a:xfrm>
            <a:off x="14542551" y="442877"/>
            <a:ext cx="8733716" cy="3036095"/>
          </a:xfrm>
          <a:prstGeom prst="rect">
            <a:avLst/>
          </a:prstGeom>
        </p:spPr>
        <p:txBody>
          <a:bodyPr/>
          <a:lstStyle/>
          <a:p>
            <a:pPr/>
            <a:r>
              <a:t>3.3 IP 封包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2821" y="6487248"/>
            <a:ext cx="12687614" cy="7250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160" y="1225854"/>
            <a:ext cx="13343821" cy="849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3.4 路由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3.4 路由表</a:t>
            </a:r>
          </a:p>
        </p:txBody>
      </p:sp>
      <p:sp>
        <p:nvSpPr>
          <p:cNvPr id="193" name="跨子网访问…"/>
          <p:cNvSpPr txBox="1"/>
          <p:nvPr>
            <p:ph type="body" sz="quarter" idx="1"/>
          </p:nvPr>
        </p:nvSpPr>
        <p:spPr>
          <a:xfrm>
            <a:off x="4387453" y="3643312"/>
            <a:ext cx="7218103" cy="546526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跨子网访问</a:t>
            </a:r>
          </a:p>
          <a:p>
            <a:pPr>
              <a:buBlip>
                <a:blip r:embed="rId2"/>
              </a:buBlip>
            </a:pPr>
            <a:r>
              <a:t>网关</a:t>
            </a:r>
          </a:p>
          <a:p>
            <a:pPr lvl="1">
              <a:buBlip>
                <a:blip r:embed="rId3"/>
              </a:buBlip>
            </a:pPr>
            <a:r>
              <a:t>网络中的出口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7527" y="4298393"/>
            <a:ext cx="13508045" cy="683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3.5 网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3.5 网关</a:t>
            </a:r>
          </a:p>
        </p:txBody>
      </p:sp>
      <p:sp>
        <p:nvSpPr>
          <p:cNvPr id="197" name="网络中的出口"/>
          <p:cNvSpPr txBox="1"/>
          <p:nvPr>
            <p:ph type="body" sz="quarter" idx="1"/>
          </p:nvPr>
        </p:nvSpPr>
        <p:spPr>
          <a:xfrm>
            <a:off x="4387453" y="3643312"/>
            <a:ext cx="7218103" cy="226802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网络中的出口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5944" y="4687796"/>
            <a:ext cx="12643360" cy="6953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课程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课程目标</a:t>
            </a:r>
          </a:p>
        </p:txBody>
      </p:sp>
      <p:sp>
        <p:nvSpPr>
          <p:cNvPr id="124" name="了解 计算机网络基础概念与运作方式…"/>
          <p:cNvSpPr txBox="1"/>
          <p:nvPr>
            <p:ph type="body" sz="half" idx="1"/>
          </p:nvPr>
        </p:nvSpPr>
        <p:spPr>
          <a:xfrm>
            <a:off x="4387453" y="3643312"/>
            <a:ext cx="15609094" cy="51470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了解 计算机网络基础概念与运作方式</a:t>
            </a:r>
          </a:p>
          <a:p>
            <a:pPr>
              <a:buBlip>
                <a:blip r:embed="rId2"/>
              </a:buBlip>
            </a:pPr>
            <a:r>
              <a:t>熟悉 Linux 网络相关命令</a:t>
            </a:r>
          </a:p>
          <a:p>
            <a:pPr>
              <a:buBlip>
                <a:blip r:embed="rId2"/>
              </a:buBlip>
            </a:pPr>
            <a:r>
              <a:t>了解 Linux 网络安全配置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4. 传输层 端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传输层 端口</a:t>
            </a:r>
          </a:p>
        </p:txBody>
      </p:sp>
      <p:sp>
        <p:nvSpPr>
          <p:cNvPr id="201" name="端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端口</a:t>
            </a:r>
          </a:p>
          <a:p>
            <a:pPr>
              <a:buBlip>
                <a:blip r:embed="rId3"/>
              </a:buBlip>
            </a:pPr>
            <a:r>
              <a:t>多进程</a:t>
            </a:r>
          </a:p>
          <a:p>
            <a:pPr>
              <a:buBlip>
                <a:blip r:embed="rId3"/>
              </a:buBlip>
            </a:pPr>
            <a:r>
              <a:t>udp</a:t>
            </a:r>
          </a:p>
          <a:p>
            <a:pPr>
              <a:buBlip>
                <a:blip r:embed="rId3"/>
              </a:buBlip>
            </a:pPr>
            <a:r>
              <a:t>tcp</a:t>
            </a:r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7140" y="7746395"/>
            <a:ext cx="15250258" cy="4045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5. 应用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应用层</a:t>
            </a:r>
          </a:p>
        </p:txBody>
      </p:sp>
      <p:sp>
        <p:nvSpPr>
          <p:cNvPr id="207" name="http…"/>
          <p:cNvSpPr txBox="1"/>
          <p:nvPr>
            <p:ph type="body" sz="half" idx="1"/>
          </p:nvPr>
        </p:nvSpPr>
        <p:spPr>
          <a:xfrm>
            <a:off x="5402020" y="3643312"/>
            <a:ext cx="14594527" cy="88403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http</a:t>
            </a:r>
          </a:p>
          <a:p>
            <a:pPr>
              <a:buBlip>
                <a:blip r:embed="rId3"/>
              </a:buBlip>
            </a:pPr>
            <a:r>
              <a:t>Email</a:t>
            </a:r>
          </a:p>
          <a:p>
            <a:pPr>
              <a:buBlip>
                <a:blip r:embed="rId3"/>
              </a:buBlip>
            </a:pPr>
            <a:r>
              <a:t>ftp</a:t>
            </a:r>
          </a:p>
          <a:p>
            <a:pPr>
              <a:buBlip>
                <a:blip r:embed="rId3"/>
              </a:buBlip>
            </a:pPr>
            <a:r>
              <a:t>bt</a:t>
            </a:r>
          </a:p>
          <a:p>
            <a:pPr>
              <a:buBlip>
                <a:blip r:embed="rId3"/>
              </a:buBlip>
            </a:pPr>
            <a:r>
              <a:t>… </a:t>
            </a:r>
          </a:p>
        </p:txBody>
      </p:sp>
      <p:pic>
        <p:nvPicPr>
          <p:cNvPr id="20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8157" y="6739180"/>
            <a:ext cx="13385584" cy="4563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总结：常用网络设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总结：常用网络设备</a:t>
            </a:r>
          </a:p>
        </p:txBody>
      </p:sp>
      <p:sp>
        <p:nvSpPr>
          <p:cNvPr id="213" name="集线器…"/>
          <p:cNvSpPr txBox="1"/>
          <p:nvPr>
            <p:ph type="body" sz="half" idx="1"/>
          </p:nvPr>
        </p:nvSpPr>
        <p:spPr>
          <a:xfrm>
            <a:off x="4387453" y="3643312"/>
            <a:ext cx="15609094" cy="819533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集线器</a:t>
            </a:r>
          </a:p>
          <a:p>
            <a:pPr>
              <a:buBlip>
                <a:blip r:embed="rId2"/>
              </a:buBlip>
            </a:pPr>
            <a:r>
              <a:t>交换机</a:t>
            </a:r>
          </a:p>
          <a:p>
            <a:pPr>
              <a:buBlip>
                <a:blip r:embed="rId2"/>
              </a:buBlip>
            </a:pPr>
            <a:r>
              <a:t>网桥  LAN 之前交换数据</a:t>
            </a:r>
          </a:p>
          <a:p>
            <a:pPr>
              <a:buBlip>
                <a:blip r:embed="rId2"/>
              </a:buBlip>
            </a:pPr>
            <a:r>
              <a:t>路由器</a:t>
            </a:r>
          </a:p>
          <a:p>
            <a:pPr>
              <a:buBlip>
                <a:blip r:embed="rId2"/>
              </a:buBlip>
            </a:pPr>
            <a:r>
              <a:t>网关：网关 子网之间交换数据，安全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总结： 模型 与 协议数据单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1870">
              <a:defRPr sz="9296"/>
            </a:lvl1pPr>
          </a:lstStyle>
          <a:p>
            <a:pPr/>
            <a:r>
              <a:t>总结： 模型 与 协议数据单元</a:t>
            </a:r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5468" y="4179636"/>
            <a:ext cx="19139230" cy="9245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Q2 当你输入网址后…"/>
          <p:cNvGrpSpPr/>
          <p:nvPr/>
        </p:nvGrpSpPr>
        <p:grpSpPr>
          <a:xfrm>
            <a:off x="3391396" y="3389191"/>
            <a:ext cx="17601208" cy="6937618"/>
            <a:chOff x="0" y="0"/>
            <a:chExt cx="17601206" cy="6937616"/>
          </a:xfrm>
        </p:grpSpPr>
        <p:sp>
          <p:nvSpPr>
            <p:cNvPr id="219" name="Q2 当你输入网址后…"/>
            <p:cNvSpPr txBox="1"/>
            <p:nvPr/>
          </p:nvSpPr>
          <p:spPr>
            <a:xfrm>
              <a:off x="127000" y="127000"/>
              <a:ext cx="17347207" cy="6683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lnSpc>
                  <a:spcPct val="120000"/>
                </a:lnSpc>
                <a:defRPr b="0" sz="8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Q2 当你输入网址后</a:t>
              </a:r>
            </a:p>
            <a:p>
              <a:pPr>
                <a:defRPr b="0" sz="8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后台到底发生了哪些事情？</a:t>
              </a:r>
            </a:p>
          </p:txBody>
        </p:sp>
        <p:pic>
          <p:nvPicPr>
            <p:cNvPr id="218" name="Q2 当你输入网址后…" descr="Q2 当你输入网址后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01207" cy="693761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所有的事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所有的事情</a:t>
            </a:r>
          </a:p>
        </p:txBody>
      </p:sp>
      <p:sp>
        <p:nvSpPr>
          <p:cNvPr id="223" name="输入网址，获取域名。…"/>
          <p:cNvSpPr txBox="1"/>
          <p:nvPr>
            <p:ph type="body" idx="1"/>
          </p:nvPr>
        </p:nvSpPr>
        <p:spPr>
          <a:xfrm>
            <a:off x="4387453" y="3643312"/>
            <a:ext cx="15609094" cy="9324147"/>
          </a:xfrm>
          <a:prstGeom prst="rect">
            <a:avLst/>
          </a:prstGeom>
        </p:spPr>
        <p:txBody>
          <a:bodyPr/>
          <a:lstStyle/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输入网址，获取域名。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DNS 解析，查找到服务器的 IP， 比如公网地址：220.181.57.216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客户端发起 Tcp连接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 使用Arp查找本地 交换机A中 有没有 220.181.57.216 的Mac地址，有直接发送否则， 转给网关。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经过层层网关，终于到达 百度网络机房交换机B。tarceroute 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根据 Arp 获取 服务器MAC地址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查询交换机B的 Mac表，数据转发到获取的端口。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863" y="1153866"/>
            <a:ext cx="17246765" cy="11469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1. 输入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输入URL</a:t>
            </a:r>
          </a:p>
        </p:txBody>
      </p:sp>
      <p:pic>
        <p:nvPicPr>
          <p:cNvPr id="2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70563" y="4773228"/>
            <a:ext cx="20319430" cy="5495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2 DNS 解析，拿到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DNS 解析，拿到IP</a:t>
            </a:r>
          </a:p>
        </p:txBody>
      </p:sp>
      <p:sp>
        <p:nvSpPr>
          <p:cNvPr id="233" name="通过 域名 找到 IP…"/>
          <p:cNvSpPr txBox="1"/>
          <p:nvPr>
            <p:ph type="body" sz="half" idx="1"/>
          </p:nvPr>
        </p:nvSpPr>
        <p:spPr>
          <a:xfrm>
            <a:off x="4387453" y="3643312"/>
            <a:ext cx="15609094" cy="568618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通过 域名 找到 IP</a:t>
            </a:r>
          </a:p>
          <a:p>
            <a:pPr lvl="1">
              <a:buBlip>
                <a:blip r:embed="rId3"/>
              </a:buBlip>
            </a:pPr>
            <a:r>
              <a:t>就像一本 电话簿</a:t>
            </a:r>
          </a:p>
          <a:p>
            <a:pPr>
              <a:buBlip>
                <a:blip r:embed="rId2"/>
              </a:buBlip>
            </a:pPr>
            <a:r>
              <a:t>解析过程</a:t>
            </a:r>
          </a:p>
        </p:txBody>
      </p:sp>
      <p:pic>
        <p:nvPicPr>
          <p:cNvPr id="23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46039" y="4153345"/>
            <a:ext cx="11098306" cy="7820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3. Arp，获取Ma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Arp，获取Mac</a:t>
            </a:r>
          </a:p>
        </p:txBody>
      </p:sp>
      <p:sp>
        <p:nvSpPr>
          <p:cNvPr id="237" name="根据 IP地址获取Mac…"/>
          <p:cNvSpPr txBox="1"/>
          <p:nvPr>
            <p:ph type="body" sz="half" idx="1"/>
          </p:nvPr>
        </p:nvSpPr>
        <p:spPr>
          <a:xfrm>
            <a:off x="4387453" y="3643312"/>
            <a:ext cx="15609094" cy="72327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根据 IP地址获取Mac</a:t>
            </a:r>
          </a:p>
          <a:p>
            <a:pPr>
              <a:buBlip>
                <a:blip r:embed="rId2"/>
              </a:buBlip>
            </a:pPr>
            <a:r>
              <a:t>如果不存在，则转发给网关</a:t>
            </a:r>
          </a:p>
          <a:p>
            <a:pPr>
              <a:buBlip>
                <a:blip r:embed="rId2"/>
              </a:buBlip>
            </a:pPr>
            <a:r>
              <a:t>网关</a:t>
            </a:r>
          </a:p>
          <a:p>
            <a:pPr lvl="1">
              <a:buBlip>
                <a:blip r:embed="rId3"/>
              </a:buBlip>
            </a:pPr>
            <a:r>
              <a:t> 不是子网内的数据，转发出去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课程大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课程大纲</a:t>
            </a:r>
          </a:p>
        </p:txBody>
      </p:sp>
      <p:sp>
        <p:nvSpPr>
          <p:cNvPr id="127" name="Part2: 网络命令…"/>
          <p:cNvSpPr txBox="1"/>
          <p:nvPr>
            <p:ph type="body" sz="quarter" idx="1"/>
          </p:nvPr>
        </p:nvSpPr>
        <p:spPr>
          <a:xfrm>
            <a:off x="9311751" y="3634148"/>
            <a:ext cx="6630106" cy="9295282"/>
          </a:xfrm>
          <a:prstGeom prst="rect">
            <a:avLst/>
          </a:prstGeom>
        </p:spPr>
        <p:txBody>
          <a:bodyPr/>
          <a:lstStyle/>
          <a:p>
            <a:pPr marL="924560" indent="-924560" defTabSz="747593">
              <a:spcBef>
                <a:spcPts val="5300"/>
              </a:spcBef>
              <a:buBlip>
                <a:blip r:embed="rId2"/>
              </a:buBlip>
              <a:defRPr sz="4004"/>
            </a:pPr>
            <a:r>
              <a:t>Part2: 网络命令</a:t>
            </a:r>
          </a:p>
          <a:p>
            <a:pPr lvl="1" marL="1097915" indent="-693420" defTabSz="747593">
              <a:spcBef>
                <a:spcPts val="5300"/>
              </a:spcBef>
              <a:buBlip>
                <a:blip r:embed="rId3"/>
              </a:buBlip>
              <a:defRPr sz="4004"/>
            </a:pPr>
            <a:r>
              <a:t>ifconfig</a:t>
            </a:r>
          </a:p>
          <a:p>
            <a:pPr lvl="1" marL="1097915" indent="-693420" defTabSz="747593">
              <a:spcBef>
                <a:spcPts val="5300"/>
              </a:spcBef>
              <a:buBlip>
                <a:blip r:embed="rId3"/>
              </a:buBlip>
              <a:defRPr sz="4004"/>
            </a:pPr>
            <a:r>
              <a:t>ping /mtr</a:t>
            </a:r>
          </a:p>
          <a:p>
            <a:pPr lvl="1" marL="1097915" indent="-693420" defTabSz="747593">
              <a:spcBef>
                <a:spcPts val="5300"/>
              </a:spcBef>
              <a:buBlip>
                <a:blip r:embed="rId3"/>
              </a:buBlip>
              <a:defRPr sz="4004"/>
            </a:pPr>
            <a:r>
              <a:t>tracepath/traceroute</a:t>
            </a:r>
          </a:p>
          <a:p>
            <a:pPr lvl="1" marL="1097915" indent="-693420" defTabSz="747593">
              <a:spcBef>
                <a:spcPts val="5300"/>
              </a:spcBef>
              <a:buBlip>
                <a:blip r:embed="rId3"/>
              </a:buBlip>
              <a:defRPr sz="4004"/>
            </a:pPr>
            <a:r>
              <a:t>ssh</a:t>
            </a:r>
          </a:p>
          <a:p>
            <a:pPr lvl="1" marL="1097915" indent="-693420" defTabSz="747593">
              <a:spcBef>
                <a:spcPts val="5300"/>
              </a:spcBef>
              <a:buBlip>
                <a:blip r:embed="rId3"/>
              </a:buBlip>
              <a:defRPr sz="4004"/>
            </a:pPr>
            <a:r>
              <a:t>curl/wget</a:t>
            </a:r>
          </a:p>
          <a:p>
            <a:pPr lvl="1" marL="1097915" indent="-693420" defTabSz="747593">
              <a:spcBef>
                <a:spcPts val="5300"/>
              </a:spcBef>
              <a:buBlip>
                <a:blip r:embed="rId3"/>
              </a:buBlip>
              <a:defRPr sz="4004"/>
            </a:pPr>
            <a:r>
              <a:t>netstat</a:t>
            </a:r>
          </a:p>
        </p:txBody>
      </p:sp>
      <p:sp>
        <p:nvSpPr>
          <p:cNvPr id="128" name="Part3: 网络与安全…"/>
          <p:cNvSpPr txBox="1"/>
          <p:nvPr/>
        </p:nvSpPr>
        <p:spPr>
          <a:xfrm>
            <a:off x="16671264" y="3328765"/>
            <a:ext cx="6392830" cy="580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Part3: 网络与安全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ssh server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nmap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防火墙</a:t>
            </a:r>
          </a:p>
        </p:txBody>
      </p:sp>
      <p:sp>
        <p:nvSpPr>
          <p:cNvPr id="129" name="Part1： 计算机网络基础…"/>
          <p:cNvSpPr txBox="1"/>
          <p:nvPr/>
        </p:nvSpPr>
        <p:spPr>
          <a:xfrm>
            <a:off x="1007379" y="2997880"/>
            <a:ext cx="7322134" cy="686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Part1： 计算机网络基础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模型简介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网络的运作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网络请求流程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4. 根据Mac获取端口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根据Mac获取端口号</a:t>
            </a:r>
          </a:p>
        </p:txBody>
      </p:sp>
      <p:sp>
        <p:nvSpPr>
          <p:cNvPr id="240" name="查找 Mac表(forwarding table)…"/>
          <p:cNvSpPr txBox="1"/>
          <p:nvPr>
            <p:ph type="body" sz="half" idx="1"/>
          </p:nvPr>
        </p:nvSpPr>
        <p:spPr>
          <a:xfrm>
            <a:off x="4387453" y="3643312"/>
            <a:ext cx="15609094" cy="621389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查找 Mac表(forwarding table)</a:t>
            </a:r>
          </a:p>
          <a:p>
            <a:pPr>
              <a:buBlip>
                <a:blip r:embed="rId2"/>
              </a:buBlip>
            </a:pPr>
            <a:r>
              <a:t> 根据 Mac 查找对应端口</a:t>
            </a:r>
          </a:p>
          <a:p>
            <a:pPr lvl="1">
              <a:buBlip>
                <a:blip r:embed="rId3"/>
              </a:buBlip>
            </a:pPr>
            <a:r>
              <a:t>如 没找到，则广播给网桥</a:t>
            </a:r>
          </a:p>
          <a:p>
            <a:pPr lvl="1">
              <a:buBlip>
                <a:blip r:embed="rId3"/>
              </a:buBlip>
            </a:pPr>
            <a:r>
              <a:t>如找到，则发送数据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art1 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Part1 总结</a:t>
            </a:r>
          </a:p>
        </p:txBody>
      </p:sp>
      <p:pic>
        <p:nvPicPr>
          <p:cNvPr id="2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0976" y="3396354"/>
            <a:ext cx="15609095" cy="10299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art2…"/>
          <p:cNvSpPr txBox="1"/>
          <p:nvPr>
            <p:ph type="title"/>
          </p:nvPr>
        </p:nvSpPr>
        <p:spPr>
          <a:xfrm>
            <a:off x="5938661" y="3241630"/>
            <a:ext cx="12506678" cy="723274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Part2 </a:t>
            </a:r>
          </a:p>
          <a:p>
            <a:pPr>
              <a:lnSpc>
                <a:spcPct val="120000"/>
              </a:lnSpc>
            </a:pPr>
            <a:r>
              <a:t>Linux 网络命令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ux网络接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Linux网络接口</a:t>
            </a:r>
          </a:p>
        </p:txBody>
      </p:sp>
      <p:sp>
        <p:nvSpPr>
          <p:cNvPr id="248" name="Linux网络接口，包含了网卡的概念。…"/>
          <p:cNvSpPr txBox="1"/>
          <p:nvPr>
            <p:ph type="body" sz="half" idx="1"/>
          </p:nvPr>
        </p:nvSpPr>
        <p:spPr>
          <a:xfrm>
            <a:off x="4387453" y="3541457"/>
            <a:ext cx="15609094" cy="584881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Linux网络接口，包含了网卡的概念。</a:t>
            </a:r>
          </a:p>
          <a:p>
            <a:pPr>
              <a:buBlip>
                <a:blip r:embed="rId2"/>
              </a:buBlip>
            </a:pPr>
            <a:r>
              <a:t>在Linux系统中，命名规律：</a:t>
            </a:r>
          </a:p>
          <a:p>
            <a:pPr lvl="1">
              <a:buBlip>
                <a:blip r:embed="rId3"/>
              </a:buBlip>
            </a:pPr>
            <a:r>
              <a:t>eth0 为第一个接口（Ethernet Card），eth1为第二个。</a:t>
            </a:r>
          </a:p>
          <a:p>
            <a:pPr lvl="1">
              <a:buBlip>
                <a:blip r:embed="rId3"/>
              </a:buBlip>
            </a:pPr>
            <a:r>
              <a:t>lo为本地环回接口，127.0.0.1</a:t>
            </a:r>
          </a:p>
        </p:txBody>
      </p:sp>
      <p:grpSp>
        <p:nvGrpSpPr>
          <p:cNvPr id="251" name="enp0s3 : en代表以太网卡, p0s3 代表PCI接口的物理位置为(0, 3), 其中横座标代表bus，纵座标代表slot"/>
          <p:cNvGrpSpPr/>
          <p:nvPr/>
        </p:nvGrpSpPr>
        <p:grpSpPr>
          <a:xfrm>
            <a:off x="4168627" y="10024989"/>
            <a:ext cx="12999033" cy="2201599"/>
            <a:chOff x="0" y="0"/>
            <a:chExt cx="12999031" cy="2201598"/>
          </a:xfrm>
        </p:grpSpPr>
        <p:sp>
          <p:nvSpPr>
            <p:cNvPr id="250" name="enp0s3 : en代表以太网卡, p0s3 代表PCI接口的物理位置为(0, 3), 其中横座标代表bus，纵座标代表slot"/>
            <p:cNvSpPr txBox="1"/>
            <p:nvPr/>
          </p:nvSpPr>
          <p:spPr>
            <a:xfrm>
              <a:off x="50799" y="50800"/>
              <a:ext cx="12897433" cy="209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>
              <a:lvl1pPr>
                <a:lnSpc>
                  <a:spcPct val="120000"/>
                </a:lnSpc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enp0s3 : en代表以太网卡, p0s3 代表PCI接口的物理位置为(0, 3), 其中横座标代表bus，纵座标代表slot</a:t>
              </a:r>
            </a:p>
          </p:txBody>
        </p:sp>
        <p:pic>
          <p:nvPicPr>
            <p:cNvPr id="249" name="enp0s3 : en代表以太网卡, p0s3 代表PCI接口的物理位置为(0, 3), 其中横座标代表bus，纵座标代表slot" descr="enp0s3 : en代表以太网卡, p0s3 代表PCI接口的物理位置为(0, 3), 其中横座标代表bus，纵座标代表slot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2999033" cy="220159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f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ifconfig</a:t>
            </a:r>
          </a:p>
        </p:txBody>
      </p:sp>
      <p:pic>
        <p:nvPicPr>
          <p:cNvPr id="2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978" y="3080303"/>
            <a:ext cx="22193442" cy="10003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ing， 四步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ping， 四步走</a:t>
            </a:r>
          </a:p>
        </p:txBody>
      </p:sp>
      <p:sp>
        <p:nvSpPr>
          <p:cNvPr id="257" name="ping localhost…"/>
          <p:cNvSpPr txBox="1"/>
          <p:nvPr>
            <p:ph type="body" idx="1"/>
          </p:nvPr>
        </p:nvSpPr>
        <p:spPr>
          <a:xfrm>
            <a:off x="4387453" y="3643312"/>
            <a:ext cx="15609094" cy="9951547"/>
          </a:xfrm>
          <a:prstGeom prst="rect">
            <a:avLst/>
          </a:prstGeom>
        </p:spPr>
        <p:txBody>
          <a:bodyPr/>
          <a:lstStyle/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ping localhost 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侦测网卡安装或配置有问题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ping 网关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侦测局域网中的网关或路由器是否正常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ping dns server 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 dns 解析是否可解析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ping 远程地址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与外部的连接是否正常</a:t>
            </a:r>
          </a:p>
        </p:txBody>
      </p:sp>
      <p:sp>
        <p:nvSpPr>
          <p:cNvPr id="258" name="ip route show 查看网关"/>
          <p:cNvSpPr txBox="1"/>
          <p:nvPr/>
        </p:nvSpPr>
        <p:spPr>
          <a:xfrm>
            <a:off x="8273830" y="6137689"/>
            <a:ext cx="5857008" cy="854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ip route show 查看网关</a:t>
            </a:r>
          </a:p>
        </p:txBody>
      </p:sp>
      <p:sp>
        <p:nvSpPr>
          <p:cNvPr id="259" name="more /etc/resolv.conf 查看dns配置"/>
          <p:cNvSpPr txBox="1"/>
          <p:nvPr/>
        </p:nvSpPr>
        <p:spPr>
          <a:xfrm>
            <a:off x="9290925" y="8815547"/>
            <a:ext cx="8781793" cy="854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more /etc/resolv.conf 查看dns配置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mtr 网络侦测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mtr 网络侦测工具</a:t>
            </a:r>
          </a:p>
        </p:txBody>
      </p:sp>
      <p:sp>
        <p:nvSpPr>
          <p:cNvPr id="262" name="字段…"/>
          <p:cNvSpPr txBox="1"/>
          <p:nvPr>
            <p:ph type="body" sz="half" idx="1"/>
          </p:nvPr>
        </p:nvSpPr>
        <p:spPr>
          <a:xfrm>
            <a:off x="2604596" y="3643312"/>
            <a:ext cx="6868488" cy="9754963"/>
          </a:xfrm>
          <a:prstGeom prst="rect">
            <a:avLst/>
          </a:prstGeom>
        </p:spPr>
        <p:txBody>
          <a:bodyPr/>
          <a:lstStyle/>
          <a:p>
            <a:pPr marL="843280" indent="-843280" defTabSz="681870">
              <a:spcBef>
                <a:spcPts val="4900"/>
              </a:spcBef>
              <a:buBlip>
                <a:blip r:embed="rId2"/>
              </a:buBlip>
              <a:defRPr sz="3652"/>
            </a:pPr>
            <a:r>
              <a:t>字段 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Loss 丢包率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Snt 发送的次数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Last 最近一次的返回时延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Avg 平均值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Best 最短的一次时间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Wrst 最长的一次时间</a:t>
            </a:r>
          </a:p>
          <a:p>
            <a:pPr lvl="1" marL="1001394" indent="-632459" defTabSz="681870">
              <a:spcBef>
                <a:spcPts val="4900"/>
              </a:spcBef>
              <a:buBlip>
                <a:blip r:embed="rId3"/>
              </a:buBlip>
              <a:defRPr sz="3652"/>
            </a:pPr>
            <a:r>
              <a:t>StDev 标准偏差</a:t>
            </a:r>
          </a:p>
        </p:txBody>
      </p:sp>
      <p:pic>
        <p:nvPicPr>
          <p:cNvPr id="26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2571" y="6143030"/>
            <a:ext cx="13547959" cy="657474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mar baidu.com"/>
          <p:cNvSpPr txBox="1"/>
          <p:nvPr/>
        </p:nvSpPr>
        <p:spPr>
          <a:xfrm>
            <a:off x="10440687" y="4875975"/>
            <a:ext cx="5857007" cy="854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mar </a:t>
            </a:r>
            <a:r>
              <a:rPr u="sng">
                <a:hlinkClick r:id="rId5" invalidUrl="" action="" tgtFrame="" tooltip="" history="1" highlightClick="0" endSnd="0"/>
              </a:rPr>
              <a:t>baidu.com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raceroute / trace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traceroute / tracepath</a:t>
            </a:r>
          </a:p>
        </p:txBody>
      </p:sp>
      <p:sp>
        <p:nvSpPr>
          <p:cNvPr id="267" name="访问对端主机是走的所有路径…"/>
          <p:cNvSpPr txBox="1"/>
          <p:nvPr>
            <p:ph type="body" sz="half" idx="1"/>
          </p:nvPr>
        </p:nvSpPr>
        <p:spPr>
          <a:xfrm>
            <a:off x="3482310" y="3826161"/>
            <a:ext cx="16470630" cy="461735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访问对端主机是走的所有路径</a:t>
            </a:r>
          </a:p>
          <a:p>
            <a:pPr>
              <a:buBlip>
                <a:blip r:embed="rId2"/>
              </a:buBlip>
            </a:pPr>
            <a:r>
              <a:t>一条路径上的每个设备traceroute要测3次。输出结果中包括每次测试的时间(ms)和设备的名称（如有的话）及其IP地址。</a:t>
            </a:r>
          </a:p>
        </p:txBody>
      </p:sp>
      <p:sp>
        <p:nvSpPr>
          <p:cNvPr id="268" name="sudo apt install traceroute"/>
          <p:cNvSpPr txBox="1"/>
          <p:nvPr/>
        </p:nvSpPr>
        <p:spPr>
          <a:xfrm>
            <a:off x="12607545" y="4517933"/>
            <a:ext cx="7006971" cy="854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apt install traceroute</a:t>
            </a:r>
          </a:p>
        </p:txBody>
      </p:sp>
      <p:pic>
        <p:nvPicPr>
          <p:cNvPr id="26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1352" y="7868090"/>
            <a:ext cx="17926002" cy="5603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ip 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命令</a:t>
            </a:r>
          </a:p>
        </p:txBody>
      </p:sp>
      <p:sp>
        <p:nvSpPr>
          <p:cNvPr id="272" name="查看网卡信息 ip addr show…"/>
          <p:cNvSpPr txBox="1"/>
          <p:nvPr>
            <p:ph type="body" idx="1"/>
          </p:nvPr>
        </p:nvSpPr>
        <p:spPr>
          <a:xfrm>
            <a:off x="2632024" y="3369026"/>
            <a:ext cx="19569309" cy="88403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查看网卡信息 ip addr show</a:t>
            </a:r>
          </a:p>
          <a:p>
            <a:pPr>
              <a:buBlip>
                <a:blip r:embed="rId2"/>
              </a:buBlip>
            </a:pPr>
            <a:r>
              <a:t>启用/禁用网卡: sudo ip link set enp0s3 up  / down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buBlip>
                <a:blip r:embed="rId2"/>
              </a:buBlip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为网卡分配地址</a:t>
            </a:r>
          </a:p>
          <a:p>
            <a:pPr lvl="1">
              <a:buBlip>
                <a:blip r:embed="rId3"/>
              </a:buBlip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sudo ip addr add 192.168.0.50/255.255.255.0 dev enp0s3</a:t>
            </a:r>
          </a:p>
          <a:p>
            <a:pPr lvl="1">
              <a:buBlip>
                <a:blip r:embed="rId3"/>
              </a:buBlip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sudo ip addr del 192.168.0.10/24 dev enp0s3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ip ro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route</a:t>
            </a:r>
          </a:p>
        </p:txBody>
      </p:sp>
      <p:sp>
        <p:nvSpPr>
          <p:cNvPr id="275" name="查看路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55039" indent="-955039" defTabSz="772239">
              <a:spcBef>
                <a:spcPts val="5500"/>
              </a:spcBef>
              <a:buBlip>
                <a:blip r:embed="rId2"/>
              </a:buBlip>
              <a:defRPr sz="4136"/>
            </a:pPr>
            <a:r>
              <a:t>查看路由</a:t>
            </a:r>
          </a:p>
          <a:p>
            <a:pPr lvl="1" marL="1134110" indent="-716280" defTabSz="772239">
              <a:spcBef>
                <a:spcPts val="5500"/>
              </a:spcBef>
              <a:buBlip>
                <a:blip r:embed="rId3"/>
              </a:buBlip>
              <a:defRPr sz="4136"/>
            </a:pPr>
            <a:r>
              <a:t> ip  route</a:t>
            </a:r>
          </a:p>
          <a:p>
            <a:pPr marL="955039" indent="-955039" defTabSz="772239">
              <a:spcBef>
                <a:spcPts val="5500"/>
              </a:spcBef>
              <a:buBlip>
                <a:blip r:embed="rId2"/>
              </a:buBlip>
              <a:defRPr sz="4136"/>
            </a:pPr>
            <a:r>
              <a:t>添加静态路由</a:t>
            </a:r>
          </a:p>
          <a:p>
            <a:pPr lvl="1" marL="1134110" indent="-716280" defTabSz="772239">
              <a:spcBef>
                <a:spcPts val="5500"/>
              </a:spcBef>
              <a:buBlip>
                <a:blip r:embed="rId3"/>
              </a:buBlip>
              <a:defRPr sz="4136"/>
            </a:pPr>
            <a:r>
              <a:t>sudo ip route add 172.16.32.32 via 192.168.0.150/24 dev enp0s3</a:t>
            </a:r>
          </a:p>
          <a:p>
            <a:pPr marL="955039" indent="-955039" defTabSz="772239">
              <a:spcBef>
                <a:spcPts val="5500"/>
              </a:spcBef>
              <a:buBlip>
                <a:blip r:embed="rId2"/>
              </a:buBlip>
              <a:defRPr sz="4136"/>
            </a:pPr>
            <a:r>
              <a:t>删除路由</a:t>
            </a:r>
          </a:p>
          <a:p>
            <a:pPr lvl="1" marL="1134110" indent="-716280" defTabSz="772239">
              <a:spcBef>
                <a:spcPts val="5500"/>
              </a:spcBef>
              <a:buBlip>
                <a:blip r:embed="rId3"/>
              </a:buBlip>
              <a:defRPr sz="4136"/>
            </a:pPr>
            <a:r>
              <a:t> sudo ip route del 192.168.0.150/24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art1…"/>
          <p:cNvSpPr txBox="1"/>
          <p:nvPr>
            <p:ph type="title"/>
          </p:nvPr>
        </p:nvSpPr>
        <p:spPr>
          <a:xfrm>
            <a:off x="5938661" y="3241630"/>
            <a:ext cx="12506678" cy="723274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Part1 </a:t>
            </a:r>
          </a:p>
          <a:p>
            <a:pPr>
              <a:lnSpc>
                <a:spcPct val="120000"/>
              </a:lnSpc>
            </a:pPr>
            <a:r>
              <a:t>计算机网络基础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r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</a:t>
            </a:r>
          </a:p>
        </p:txBody>
      </p:sp>
      <p:sp>
        <p:nvSpPr>
          <p:cNvPr id="278" name="查看 arp 记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55039" indent="-955039" defTabSz="772239">
              <a:spcBef>
                <a:spcPts val="5500"/>
              </a:spcBef>
              <a:buBlip>
                <a:blip r:embed="rId2"/>
              </a:buBlip>
              <a:defRPr sz="4136"/>
            </a:pPr>
            <a:r>
              <a:t>查看 arp 记录</a:t>
            </a:r>
          </a:p>
          <a:p>
            <a:pPr lvl="1" marL="1134110" indent="-716280" defTabSz="772239">
              <a:spcBef>
                <a:spcPts val="5500"/>
              </a:spcBef>
              <a:buBlip>
                <a:blip r:embed="rId3"/>
              </a:buBlip>
              <a:defRPr sz="4136"/>
            </a:pPr>
            <a:r>
              <a:t>ip neigh </a:t>
            </a:r>
          </a:p>
          <a:p>
            <a:pPr marL="955039" indent="-955039" defTabSz="772239">
              <a:spcBef>
                <a:spcPts val="5500"/>
              </a:spcBef>
              <a:buBlip>
                <a:blip r:embed="rId2"/>
              </a:buBlip>
              <a:defRPr sz="4136"/>
            </a:pPr>
            <a:r>
              <a:t>增加 arp</a:t>
            </a:r>
          </a:p>
          <a:p>
            <a:pPr lvl="1" marL="1134110" indent="-716280" defTabSz="772239">
              <a:spcBef>
                <a:spcPts val="5500"/>
              </a:spcBef>
              <a:buBlip>
                <a:blip r:embed="rId3"/>
              </a:buBlip>
              <a:defRPr sz="4136"/>
            </a:pPr>
            <a:r>
              <a:t>sudo ip neigh add 192.168.0.150 lladdr 33:1g:75:37:r3:84 dev enp0s3 nud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perm</a:t>
            </a:r>
            <a:r>
              <a:t> </a:t>
            </a:r>
          </a:p>
          <a:p>
            <a:pPr marL="955039" indent="-955039" defTabSz="772239">
              <a:spcBef>
                <a:spcPts val="5500"/>
              </a:spcBef>
              <a:buBlip>
                <a:blip r:embed="rId2"/>
              </a:buBlip>
              <a:defRPr sz="4136"/>
            </a:pPr>
            <a:r>
              <a:t>删除arp</a:t>
            </a:r>
          </a:p>
          <a:p>
            <a:pPr lvl="1" marL="1134110" indent="-716280" defTabSz="772239">
              <a:spcBef>
                <a:spcPts val="5500"/>
              </a:spcBef>
              <a:buBlip>
                <a:blip r:embed="rId3"/>
              </a:buBlip>
              <a:defRPr sz="4136"/>
            </a:pPr>
            <a:r>
              <a:t>sudo ip neigh del 192.168.0.106 dev enp0s3 </a:t>
            </a:r>
          </a:p>
        </p:txBody>
      </p:sp>
      <p:grpSp>
        <p:nvGrpSpPr>
          <p:cNvPr id="281" name="perm - 永久有效并且只能被管理员删除…"/>
          <p:cNvGrpSpPr/>
          <p:nvPr/>
        </p:nvGrpSpPr>
        <p:grpSpPr>
          <a:xfrm>
            <a:off x="13176387" y="4487194"/>
            <a:ext cx="10598811" cy="3190875"/>
            <a:chOff x="0" y="0"/>
            <a:chExt cx="10598809" cy="3190874"/>
          </a:xfrm>
        </p:grpSpPr>
        <p:sp>
          <p:nvSpPr>
            <p:cNvPr id="280" name="perm - 永久有效并且只能被管理员删除…"/>
            <p:cNvSpPr txBox="1"/>
            <p:nvPr/>
          </p:nvSpPr>
          <p:spPr>
            <a:xfrm>
              <a:off x="50800" y="50800"/>
              <a:ext cx="10497210" cy="308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defRPr b="0" sz="4000">
                  <a:solidFill>
                    <a:srgbClr val="5E5E5E"/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perm - 永久有效并且只能被管理员删除</a:t>
              </a:r>
            </a:p>
            <a:p>
              <a:pPr algn="l">
                <a:defRPr b="0" sz="4000">
                  <a:solidFill>
                    <a:srgbClr val="5E5E5E"/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noarp - 记录有效，过期后可被删除</a:t>
              </a:r>
            </a:p>
            <a:p>
              <a:pPr algn="l">
                <a:defRPr b="0" sz="4000">
                  <a:solidFill>
                    <a:srgbClr val="5E5E5E"/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stale - 记录有效，但可能已经过期</a:t>
              </a:r>
            </a:p>
            <a:p>
              <a:pPr algn="l">
                <a:defRPr b="0" sz="4000">
                  <a:solidFill>
                    <a:srgbClr val="5E5E5E"/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reachable - 记录有效，但超时后就失效了</a:t>
              </a:r>
            </a:p>
          </p:txBody>
        </p:sp>
        <p:pic>
          <p:nvPicPr>
            <p:cNvPr id="279" name="perm - 永久有效并且只能被管理员删除…" descr="perm - 永久有效并且只能被管理员删除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0598811" cy="319087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rl/wg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curl/wget</a:t>
            </a:r>
          </a:p>
        </p:txBody>
      </p:sp>
      <p:sp>
        <p:nvSpPr>
          <p:cNvPr id="284" name="cur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curl </a:t>
            </a:r>
          </a:p>
          <a:p>
            <a:pPr lvl="1">
              <a:buBlip>
                <a:blip r:embed="rId3"/>
              </a:buBlip>
            </a:pPr>
            <a:r>
              <a:t>安装</a:t>
            </a:r>
          </a:p>
          <a:p>
            <a:pPr lvl="1">
              <a:buBlip>
                <a:blip r:embed="rId3"/>
              </a:buBlip>
            </a:pPr>
            <a:r>
              <a:t>使用 </a:t>
            </a:r>
          </a:p>
          <a:p>
            <a:pPr>
              <a:buBlip>
                <a:blip r:embed="rId2"/>
              </a:buBlip>
            </a:pPr>
            <a:r>
              <a:t>wget</a:t>
            </a:r>
          </a:p>
          <a:p>
            <a:pPr lvl="1">
              <a:buBlip>
                <a:blip r:embed="rId3"/>
              </a:buBlip>
            </a:pPr>
            <a:r>
              <a:t>使用 </a:t>
            </a:r>
          </a:p>
        </p:txBody>
      </p:sp>
      <p:sp>
        <p:nvSpPr>
          <p:cNvPr id="285" name="sudo apt install curl"/>
          <p:cNvSpPr txBox="1"/>
          <p:nvPr/>
        </p:nvSpPr>
        <p:spPr>
          <a:xfrm>
            <a:off x="7523115" y="6095205"/>
            <a:ext cx="6263519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apt install curl</a:t>
            </a:r>
          </a:p>
        </p:txBody>
      </p:sp>
      <p:sp>
        <p:nvSpPr>
          <p:cNvPr id="286" name="curl www.baidu.com"/>
          <p:cNvSpPr txBox="1"/>
          <p:nvPr/>
        </p:nvSpPr>
        <p:spPr>
          <a:xfrm>
            <a:off x="7523115" y="7547570"/>
            <a:ext cx="6263520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curl www.baidu.com</a:t>
            </a:r>
          </a:p>
        </p:txBody>
      </p:sp>
      <p:sp>
        <p:nvSpPr>
          <p:cNvPr id="287" name="wget www.baidu.com"/>
          <p:cNvSpPr txBox="1"/>
          <p:nvPr/>
        </p:nvSpPr>
        <p:spPr>
          <a:xfrm>
            <a:off x="7523115" y="10710348"/>
            <a:ext cx="6584584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wget www.baidu.com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netst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netstat</a:t>
            </a:r>
          </a:p>
        </p:txBody>
      </p:sp>
      <p:sp>
        <p:nvSpPr>
          <p:cNvPr id="290" name="网络连接状态及其相关信息的程序…"/>
          <p:cNvSpPr txBox="1"/>
          <p:nvPr>
            <p:ph type="body" idx="1"/>
          </p:nvPr>
        </p:nvSpPr>
        <p:spPr>
          <a:xfrm>
            <a:off x="4387453" y="3643312"/>
            <a:ext cx="15609094" cy="9863843"/>
          </a:xfrm>
          <a:prstGeom prst="rect">
            <a:avLst/>
          </a:prstGeom>
        </p:spPr>
        <p:txBody>
          <a:bodyPr/>
          <a:lstStyle/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网络连接状态及其相关信息的程序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告诉用户哪些网络连接正在运作</a:t>
            </a:r>
          </a:p>
          <a:p>
            <a:pPr marL="853439" indent="-853439" defTabSz="690086">
              <a:spcBef>
                <a:spcPts val="4900"/>
              </a:spcBef>
              <a:buBlip>
                <a:blip r:embed="rId2"/>
              </a:buBlip>
              <a:defRPr sz="3696"/>
            </a:pPr>
            <a:r>
              <a:t>使用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列出所有端口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列出所有 tcp /udp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显示进程 id和名称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显示路由信息</a:t>
            </a:r>
          </a:p>
          <a:p>
            <a:pPr lvl="1" marL="1013459" indent="-640079" defTabSz="690086">
              <a:spcBef>
                <a:spcPts val="4900"/>
              </a:spcBef>
              <a:buBlip>
                <a:blip r:embed="rId3"/>
              </a:buBlip>
              <a:defRPr sz="3696"/>
            </a:pPr>
            <a:r>
              <a:t>显示所有监听连接</a:t>
            </a:r>
          </a:p>
        </p:txBody>
      </p:sp>
      <p:sp>
        <p:nvSpPr>
          <p:cNvPr id="291" name="netstat -a"/>
          <p:cNvSpPr txBox="1"/>
          <p:nvPr/>
        </p:nvSpPr>
        <p:spPr>
          <a:xfrm>
            <a:off x="10121017" y="7395516"/>
            <a:ext cx="4860770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netstat -a</a:t>
            </a:r>
          </a:p>
        </p:txBody>
      </p:sp>
      <p:sp>
        <p:nvSpPr>
          <p:cNvPr id="292" name="netstat -at  | -au"/>
          <p:cNvSpPr txBox="1"/>
          <p:nvPr/>
        </p:nvSpPr>
        <p:spPr>
          <a:xfrm>
            <a:off x="10121017" y="8651713"/>
            <a:ext cx="5267256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netstat -at  | -au</a:t>
            </a:r>
          </a:p>
        </p:txBody>
      </p:sp>
      <p:sp>
        <p:nvSpPr>
          <p:cNvPr id="293" name="netstat -p"/>
          <p:cNvSpPr txBox="1"/>
          <p:nvPr/>
        </p:nvSpPr>
        <p:spPr>
          <a:xfrm>
            <a:off x="10121017" y="9912570"/>
            <a:ext cx="5267256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netstat -p</a:t>
            </a:r>
          </a:p>
        </p:txBody>
      </p:sp>
      <p:sp>
        <p:nvSpPr>
          <p:cNvPr id="294" name="netstat -r"/>
          <p:cNvSpPr txBox="1"/>
          <p:nvPr/>
        </p:nvSpPr>
        <p:spPr>
          <a:xfrm>
            <a:off x="10121017" y="11168768"/>
            <a:ext cx="5267256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netstat -r</a:t>
            </a:r>
          </a:p>
        </p:txBody>
      </p:sp>
      <p:sp>
        <p:nvSpPr>
          <p:cNvPr id="295" name="netstat -tnl"/>
          <p:cNvSpPr txBox="1"/>
          <p:nvPr/>
        </p:nvSpPr>
        <p:spPr>
          <a:xfrm>
            <a:off x="10121017" y="12424965"/>
            <a:ext cx="5267256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netstat -tnl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art3…"/>
          <p:cNvSpPr txBox="1"/>
          <p:nvPr>
            <p:ph type="title"/>
          </p:nvPr>
        </p:nvSpPr>
        <p:spPr>
          <a:xfrm>
            <a:off x="5938661" y="3241630"/>
            <a:ext cx="12506678" cy="723274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Part3 </a:t>
            </a:r>
          </a:p>
          <a:p>
            <a:pPr>
              <a:lnSpc>
                <a:spcPct val="120000"/>
              </a:lnSpc>
            </a:pPr>
            <a:r>
              <a:t>Linux 网络安全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inux 账号安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 账号安全</a:t>
            </a:r>
          </a:p>
        </p:txBody>
      </p:sp>
      <p:sp>
        <p:nvSpPr>
          <p:cNvPr id="300" name="采用 ssh 协议远程登录…"/>
          <p:cNvSpPr txBox="1"/>
          <p:nvPr>
            <p:ph type="body" sz="half" idx="1"/>
          </p:nvPr>
        </p:nvSpPr>
        <p:spPr>
          <a:xfrm>
            <a:off x="4387453" y="3643312"/>
            <a:ext cx="15609094" cy="820128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采用 ssh 协议远程登录</a:t>
            </a:r>
          </a:p>
          <a:p>
            <a:pPr>
              <a:buBlip>
                <a:blip r:embed="rId2"/>
              </a:buBlip>
            </a:pPr>
            <a:r>
              <a:t>使用public key，切定时更换</a:t>
            </a:r>
          </a:p>
          <a:p>
            <a:pPr>
              <a:buBlip>
                <a:blip r:embed="rId2"/>
              </a:buBlip>
            </a:pPr>
            <a:r>
              <a:t>一人一账户，用非 root账户登录</a:t>
            </a:r>
          </a:p>
          <a:p>
            <a:pPr>
              <a:buBlip>
                <a:blip r:embed="rId2"/>
              </a:buBlip>
            </a:pPr>
            <a:r>
              <a:t>更换默认端口号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sh server 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ssh server 配置</a:t>
            </a:r>
          </a:p>
        </p:txBody>
      </p:sp>
      <p:sp>
        <p:nvSpPr>
          <p:cNvPr id="303" name="安装 sshd…"/>
          <p:cNvSpPr txBox="1"/>
          <p:nvPr>
            <p:ph type="body" sz="half" idx="1"/>
          </p:nvPr>
        </p:nvSpPr>
        <p:spPr>
          <a:xfrm>
            <a:off x="1641382" y="2903715"/>
            <a:ext cx="11673738" cy="790857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安装 sshd</a:t>
            </a:r>
          </a:p>
          <a:p>
            <a:pPr>
              <a:buBlip>
                <a:blip r:embed="rId2"/>
              </a:buBlip>
            </a:pPr>
            <a:r>
              <a:t>ssh server 安全配置</a:t>
            </a:r>
          </a:p>
          <a:p>
            <a:pPr lvl="1">
              <a:buBlip>
                <a:blip r:embed="rId3"/>
              </a:buBlip>
            </a:pPr>
            <a:r>
              <a:t>修改默认端口号</a:t>
            </a:r>
          </a:p>
          <a:p>
            <a:pPr lvl="1">
              <a:buBlip>
                <a:blip r:embed="rId3"/>
              </a:buBlip>
            </a:pPr>
            <a:r>
              <a:t>启用 pub key  </a:t>
            </a:r>
            <a:endParaRPr>
              <a:solidFill>
                <a:schemeClr val="accent3">
                  <a:hueOff val="914337"/>
                  <a:satOff val="31515"/>
                  <a:lumOff val="-3079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t>客户端配置 Pub key</a:t>
            </a:r>
          </a:p>
        </p:txBody>
      </p:sp>
      <p:sp>
        <p:nvSpPr>
          <p:cNvPr id="304" name="sudo apt install openssh-server"/>
          <p:cNvSpPr txBox="1"/>
          <p:nvPr/>
        </p:nvSpPr>
        <p:spPr>
          <a:xfrm>
            <a:off x="5944639" y="3221706"/>
            <a:ext cx="7910829" cy="854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ts val="10400"/>
              </a:lnSpc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apt install openssh-server</a:t>
            </a:r>
          </a:p>
        </p:txBody>
      </p:sp>
      <p:sp>
        <p:nvSpPr>
          <p:cNvPr id="305" name="sudo vim  /etc/ssh/sshd_config…"/>
          <p:cNvSpPr txBox="1"/>
          <p:nvPr/>
        </p:nvSpPr>
        <p:spPr>
          <a:xfrm>
            <a:off x="7316068" y="6125920"/>
            <a:ext cx="7910829" cy="22764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sudo vim  /etc/ssh/sshd_config</a:t>
            </a:r>
          </a:p>
          <a:p>
            <a:pPr algn="l">
              <a:defRPr b="0" sz="4000">
                <a:solidFill>
                  <a:schemeClr val="accent1">
                    <a:hueOff val="114395"/>
                    <a:lumOff val="-24975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</a:t>
            </a:r>
            <a:r>
              <a:rPr>
                <a:solidFill>
                  <a:schemeClr val="accent1"/>
                </a:solidFill>
              </a:rPr>
              <a:t>Port 2222</a:t>
            </a:r>
            <a:endParaRPr>
              <a:solidFill>
                <a:schemeClr val="accent1"/>
              </a:solidFill>
            </a:endParaRPr>
          </a:p>
          <a:p>
            <a:pPr algn="l">
              <a:defRPr b="0" sz="4000">
                <a:solidFill>
                  <a:schemeClr val="accent1"/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PubkeyAuthentication yes</a:t>
            </a:r>
          </a:p>
        </p:txBody>
      </p:sp>
      <p:sp>
        <p:nvSpPr>
          <p:cNvPr id="306" name="产生: ssh-keygen -t rsa…"/>
          <p:cNvSpPr txBox="1"/>
          <p:nvPr/>
        </p:nvSpPr>
        <p:spPr>
          <a:xfrm>
            <a:off x="1449619" y="10780088"/>
            <a:ext cx="11275392" cy="22764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产生: </a:t>
            </a:r>
            <a:r>
              <a:t>ssh-keygen -t rsa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上传: </a:t>
            </a:r>
            <a:r>
              <a:t>ssh-copy-id -i &lt;xxx.pub&gt; user@server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配置: </a:t>
            </a:r>
            <a:r>
              <a:t>vim ~/.ssh/config</a:t>
            </a:r>
          </a:p>
        </p:txBody>
      </p:sp>
      <p:sp>
        <p:nvSpPr>
          <p:cNvPr id="307" name="Host start…"/>
          <p:cNvSpPr txBox="1"/>
          <p:nvPr/>
        </p:nvSpPr>
        <p:spPr>
          <a:xfrm>
            <a:off x="12911060" y="9100650"/>
            <a:ext cx="10382936" cy="44100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Host start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  HostName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&lt;linux-vm-ip&gt;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  User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guixue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  PreferredAuthentications publickey</a:t>
            </a:r>
          </a:p>
          <a:p>
            <a:pPr lvl="1"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 identityfile ~/.ssh/linux_start</a:t>
            </a:r>
          </a:p>
          <a:p>
            <a:pPr algn="l">
              <a:defRPr b="0" sz="4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pPr>
            <a:r>
              <a:t>    Port 2222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nux 防火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 防火墙</a:t>
            </a:r>
          </a:p>
        </p:txBody>
      </p:sp>
      <p:sp>
        <p:nvSpPr>
          <p:cNvPr id="310" name="安装…"/>
          <p:cNvSpPr txBox="1"/>
          <p:nvPr>
            <p:ph type="body" sz="quarter" idx="1"/>
          </p:nvPr>
        </p:nvSpPr>
        <p:spPr>
          <a:xfrm>
            <a:off x="4387453" y="3643312"/>
            <a:ext cx="6477951" cy="88403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安装</a:t>
            </a:r>
          </a:p>
          <a:p>
            <a:pPr>
              <a:buBlip>
                <a:blip r:embed="rId2"/>
              </a:buBlip>
            </a:pPr>
            <a:r>
              <a:t>查看状态和配置</a:t>
            </a:r>
          </a:p>
          <a:p>
            <a:pPr>
              <a:buBlip>
                <a:blip r:embed="rId2"/>
              </a:buBlip>
            </a:pPr>
            <a:r>
              <a:t>开启</a:t>
            </a:r>
          </a:p>
          <a:p>
            <a:pPr>
              <a:buBlip>
                <a:blip r:embed="rId2"/>
              </a:buBlip>
            </a:pPr>
            <a:r>
              <a:t>关闭</a:t>
            </a:r>
          </a:p>
        </p:txBody>
      </p:sp>
      <p:grpSp>
        <p:nvGrpSpPr>
          <p:cNvPr id="315" name="成组"/>
          <p:cNvGrpSpPr/>
          <p:nvPr/>
        </p:nvGrpSpPr>
        <p:grpSpPr>
          <a:xfrm>
            <a:off x="10056687" y="5011927"/>
            <a:ext cx="6643758" cy="6103162"/>
            <a:chOff x="0" y="0"/>
            <a:chExt cx="6643756" cy="6103160"/>
          </a:xfrm>
        </p:grpSpPr>
        <p:sp>
          <p:nvSpPr>
            <p:cNvPr id="311" name="sudo apt install ufw"/>
            <p:cNvSpPr txBox="1"/>
            <p:nvPr/>
          </p:nvSpPr>
          <p:spPr>
            <a:xfrm>
              <a:off x="0" y="0"/>
              <a:ext cx="6643757" cy="103187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b="0" sz="50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sudo apt install </a:t>
              </a:r>
              <a:r>
                <a:rPr>
                  <a:solidFill>
                    <a:schemeClr val="accent4">
                      <a:hueOff val="366961"/>
                      <a:satOff val="4172"/>
                      <a:lumOff val="11129"/>
                    </a:schemeClr>
                  </a:solidFill>
                </a:rPr>
                <a:t>ufw</a:t>
              </a:r>
              <a:r>
                <a:t> </a:t>
              </a:r>
            </a:p>
          </p:txBody>
        </p:sp>
        <p:sp>
          <p:nvSpPr>
            <p:cNvPr id="312" name="sudo ufw status"/>
            <p:cNvSpPr txBox="1"/>
            <p:nvPr/>
          </p:nvSpPr>
          <p:spPr>
            <a:xfrm>
              <a:off x="0" y="1690428"/>
              <a:ext cx="6643757" cy="103187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b="0" sz="50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sudo ufw </a:t>
              </a:r>
              <a:r>
                <a:rPr>
                  <a:solidFill>
                    <a:schemeClr val="accent4">
                      <a:hueOff val="366961"/>
                      <a:satOff val="4172"/>
                      <a:lumOff val="11129"/>
                    </a:schemeClr>
                  </a:solidFill>
                </a:rPr>
                <a:t>status</a:t>
              </a:r>
              <a:r>
                <a:t> </a:t>
              </a:r>
            </a:p>
          </p:txBody>
        </p:sp>
        <p:sp>
          <p:nvSpPr>
            <p:cNvPr id="313" name="sudo ufw enable"/>
            <p:cNvSpPr txBox="1"/>
            <p:nvPr/>
          </p:nvSpPr>
          <p:spPr>
            <a:xfrm>
              <a:off x="0" y="3380857"/>
              <a:ext cx="6643757" cy="103187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b="0" sz="50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sudo ufw </a:t>
              </a:r>
              <a:r>
                <a:rPr>
                  <a:solidFill>
                    <a:schemeClr val="accent4">
                      <a:hueOff val="366961"/>
                      <a:satOff val="4172"/>
                      <a:lumOff val="11129"/>
                    </a:schemeClr>
                  </a:solidFill>
                </a:rPr>
                <a:t>enable</a:t>
              </a:r>
            </a:p>
          </p:txBody>
        </p:sp>
        <p:sp>
          <p:nvSpPr>
            <p:cNvPr id="314" name="sudo ufw disable"/>
            <p:cNvSpPr txBox="1"/>
            <p:nvPr/>
          </p:nvSpPr>
          <p:spPr>
            <a:xfrm>
              <a:off x="0" y="5071285"/>
              <a:ext cx="6643757" cy="103187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b="0" sz="50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Hannotate SC Bold"/>
                  <a:ea typeface="Hannotate SC Bold"/>
                  <a:cs typeface="Hannotate SC Bold"/>
                  <a:sym typeface="Hannotate SC Bold"/>
                </a:defRPr>
              </a:pPr>
              <a:r>
                <a:t>sudo ufw </a:t>
              </a:r>
              <a:r>
                <a:rPr>
                  <a:solidFill>
                    <a:schemeClr val="accent4">
                      <a:hueOff val="366961"/>
                      <a:satOff val="4172"/>
                      <a:lumOff val="11129"/>
                    </a:schemeClr>
                  </a:solidFill>
                </a:rPr>
                <a:t>disable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常用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常用配置</a:t>
            </a:r>
          </a:p>
        </p:txBody>
      </p:sp>
      <p:sp>
        <p:nvSpPr>
          <p:cNvPr id="318" name="允许 (allow)  ssh…"/>
          <p:cNvSpPr txBox="1"/>
          <p:nvPr>
            <p:ph type="body" sz="half" idx="1"/>
          </p:nvPr>
        </p:nvSpPr>
        <p:spPr>
          <a:xfrm>
            <a:off x="2302881" y="3425233"/>
            <a:ext cx="12184381" cy="884039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允许 (allow)  ssh</a:t>
            </a:r>
          </a:p>
          <a:p>
            <a:pPr>
              <a:buBlip>
                <a:blip r:embed="rId2"/>
              </a:buBlip>
            </a:pPr>
            <a:r>
              <a:t>预设 (default) 全部阻挡 </a:t>
            </a:r>
          </a:p>
          <a:p>
            <a:pPr>
              <a:buBlip>
                <a:blip r:embed="rId2"/>
              </a:buBlip>
            </a:pPr>
            <a:r>
              <a:t>允许来自 192.168.1.2 上所有连线</a:t>
            </a:r>
          </a:p>
          <a:p>
            <a:pPr>
              <a:buBlip>
                <a:blip r:embed="rId2"/>
              </a:buBlip>
            </a:pPr>
            <a:r>
              <a:t>允许来自 192.168.2.* 的所有 22 端口连线</a:t>
            </a:r>
          </a:p>
        </p:txBody>
      </p:sp>
      <p:sp>
        <p:nvSpPr>
          <p:cNvPr id="319" name="ufw allow ssh"/>
          <p:cNvSpPr txBox="1"/>
          <p:nvPr/>
        </p:nvSpPr>
        <p:spPr>
          <a:xfrm>
            <a:off x="8328687" y="5013276"/>
            <a:ext cx="6643758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ufw allow ssh</a:t>
            </a:r>
          </a:p>
        </p:txBody>
      </p:sp>
      <p:sp>
        <p:nvSpPr>
          <p:cNvPr id="320" name="ufw default deny"/>
          <p:cNvSpPr txBox="1"/>
          <p:nvPr/>
        </p:nvSpPr>
        <p:spPr>
          <a:xfrm>
            <a:off x="9946973" y="6621419"/>
            <a:ext cx="6643757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ufw default deny</a:t>
            </a:r>
          </a:p>
        </p:txBody>
      </p:sp>
      <p:sp>
        <p:nvSpPr>
          <p:cNvPr id="321" name="ufw allow from 192.168.1.2"/>
          <p:cNvSpPr txBox="1"/>
          <p:nvPr/>
        </p:nvSpPr>
        <p:spPr>
          <a:xfrm>
            <a:off x="12332294" y="8229562"/>
            <a:ext cx="9902186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ufw allow from 192.168.1.2</a:t>
            </a:r>
          </a:p>
        </p:txBody>
      </p:sp>
      <p:sp>
        <p:nvSpPr>
          <p:cNvPr id="322" name="ufw allow from 192.168.2.1/24 to any port 22"/>
          <p:cNvSpPr txBox="1"/>
          <p:nvPr/>
        </p:nvSpPr>
        <p:spPr>
          <a:xfrm>
            <a:off x="7600115" y="10881432"/>
            <a:ext cx="15502009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ufw allow from 192.168.2.1/24 to any port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图形界面的 GUF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图形界面的 GUFW</a:t>
            </a:r>
          </a:p>
        </p:txBody>
      </p:sp>
      <p:sp>
        <p:nvSpPr>
          <p:cNvPr id="325" name="安装…"/>
          <p:cNvSpPr txBox="1"/>
          <p:nvPr>
            <p:ph type="body" sz="quarter" idx="1"/>
          </p:nvPr>
        </p:nvSpPr>
        <p:spPr>
          <a:xfrm>
            <a:off x="2522310" y="4274169"/>
            <a:ext cx="11026059" cy="33327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安装</a:t>
            </a:r>
          </a:p>
          <a:p>
            <a:pPr>
              <a:buBlip>
                <a:blip r:embed="rId2"/>
              </a:buBlip>
            </a:pPr>
            <a:r>
              <a:t>使用</a:t>
            </a:r>
          </a:p>
        </p:txBody>
      </p:sp>
      <p:sp>
        <p:nvSpPr>
          <p:cNvPr id="326" name="sudo apt install gufw"/>
          <p:cNvSpPr txBox="1"/>
          <p:nvPr/>
        </p:nvSpPr>
        <p:spPr>
          <a:xfrm>
            <a:off x="5176639" y="4698263"/>
            <a:ext cx="6998503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ts val="11600"/>
              </a:lnSpc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apt install gufw </a:t>
            </a:r>
          </a:p>
        </p:txBody>
      </p:sp>
      <p:sp>
        <p:nvSpPr>
          <p:cNvPr id="327" name="sudo gufw"/>
          <p:cNvSpPr txBox="1"/>
          <p:nvPr/>
        </p:nvSpPr>
        <p:spPr>
          <a:xfrm>
            <a:off x="5176639" y="6342062"/>
            <a:ext cx="6998503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ts val="11600"/>
              </a:lnSpc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gufw </a:t>
            </a:r>
          </a:p>
        </p:txBody>
      </p:sp>
      <p:pic>
        <p:nvPicPr>
          <p:cNvPr id="32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38899" y="3597721"/>
            <a:ext cx="9474201" cy="953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inux 安全自检 n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 安全自检 nmap</a:t>
            </a:r>
          </a:p>
        </p:txBody>
      </p:sp>
      <p:pic>
        <p:nvPicPr>
          <p:cNvPr id="3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6187" y="6202329"/>
            <a:ext cx="19669495" cy="581481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udo apt install nmap"/>
          <p:cNvSpPr txBox="1"/>
          <p:nvPr/>
        </p:nvSpPr>
        <p:spPr>
          <a:xfrm>
            <a:off x="2643352" y="4281867"/>
            <a:ext cx="7416198" cy="1031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5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/>
            <a:r>
              <a:t>sudo apt install nmap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网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网络</a:t>
            </a:r>
          </a:p>
        </p:txBody>
      </p:sp>
      <p:sp>
        <p:nvSpPr>
          <p:cNvPr id="134" name="学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学习</a:t>
            </a:r>
          </a:p>
          <a:p>
            <a:pPr>
              <a:buBlip>
                <a:blip r:embed="rId2"/>
              </a:buBlip>
            </a:pPr>
            <a:r>
              <a:t>娱乐</a:t>
            </a:r>
          </a:p>
          <a:p>
            <a:pPr>
              <a:buBlip>
                <a:blip r:embed="rId2"/>
              </a:buBlip>
            </a:pPr>
            <a:r>
              <a:t>工作</a:t>
            </a:r>
          </a:p>
          <a:p>
            <a:pPr>
              <a:buBlip>
                <a:blip r:embed="rId2"/>
              </a:buBlip>
            </a:pPr>
            <a:r>
              <a:t>方方面面，息息相关</a:t>
            </a:r>
          </a:p>
        </p:txBody>
      </p:sp>
      <p:pic>
        <p:nvPicPr>
          <p:cNvPr id="13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7390" y="5328758"/>
            <a:ext cx="7213601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335" name="《图解TCP/IP》…"/>
          <p:cNvSpPr txBox="1"/>
          <p:nvPr>
            <p:ph type="body" sz="half" idx="1"/>
          </p:nvPr>
        </p:nvSpPr>
        <p:spPr>
          <a:xfrm>
            <a:off x="4387453" y="3643312"/>
            <a:ext cx="15609094" cy="616563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《图解TCP/IP》</a:t>
            </a:r>
          </a:p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互联网协议入门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模型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模型简介</a:t>
            </a:r>
          </a:p>
        </p:txBody>
      </p:sp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0976" y="3396354"/>
            <a:ext cx="15609095" cy="10299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Q1 计算机网络如何演化来的？"/>
          <p:cNvGrpSpPr/>
          <p:nvPr/>
        </p:nvGrpSpPr>
        <p:grpSpPr>
          <a:xfrm>
            <a:off x="3391396" y="3389191"/>
            <a:ext cx="17601208" cy="6937618"/>
            <a:chOff x="0" y="0"/>
            <a:chExt cx="17601206" cy="6937616"/>
          </a:xfrm>
        </p:grpSpPr>
        <p:sp>
          <p:nvSpPr>
            <p:cNvPr id="141" name="Q1 计算机网络如何演化来的？"/>
            <p:cNvSpPr txBox="1"/>
            <p:nvPr/>
          </p:nvSpPr>
          <p:spPr>
            <a:xfrm>
              <a:off x="127000" y="127000"/>
              <a:ext cx="17347207" cy="6683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>
              <a:lvl1pPr>
                <a:lnSpc>
                  <a:spcPct val="120000"/>
                </a:lnSpc>
                <a:defRPr b="0" sz="8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Q1 计算机网络如何演化来的？</a:t>
              </a:r>
            </a:p>
          </p:txBody>
        </p:sp>
        <p:pic>
          <p:nvPicPr>
            <p:cNvPr id="140" name="Q1 计算机网络如何演化来的？" descr="Q1 计算机网络如何演化来的？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01207" cy="693761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1. 两台电脑如何沟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两台电脑如何沟通</a:t>
            </a:r>
          </a:p>
        </p:txBody>
      </p:sp>
      <p:sp>
        <p:nvSpPr>
          <p:cNvPr id="145" name="物理层…"/>
          <p:cNvSpPr txBox="1"/>
          <p:nvPr>
            <p:ph type="body" sz="quarter" idx="1"/>
          </p:nvPr>
        </p:nvSpPr>
        <p:spPr>
          <a:xfrm>
            <a:off x="3246681" y="3836849"/>
            <a:ext cx="6709056" cy="704892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物理层</a:t>
            </a:r>
          </a:p>
          <a:p>
            <a:pPr lvl="1">
              <a:buBlip>
                <a:blip r:embed="rId4"/>
              </a:buBlip>
            </a:pPr>
            <a:r>
              <a:t>有线：光缆，双绞线</a:t>
            </a:r>
          </a:p>
          <a:p>
            <a:pPr lvl="1">
              <a:buBlip>
                <a:blip r:embed="rId4"/>
              </a:buBlip>
            </a:pPr>
            <a:r>
              <a:t>无线：wifi，4G，5G</a:t>
            </a:r>
          </a:p>
          <a:p>
            <a:pPr lvl="1">
              <a:buBlip>
                <a:blip r:embed="rId4"/>
              </a:buBlip>
            </a:pPr>
            <a:r>
              <a:t>数据信号 -&gt; 电信号</a:t>
            </a:r>
          </a:p>
        </p:txBody>
      </p:sp>
      <p:pic>
        <p:nvPicPr>
          <p:cNvPr id="14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32055" y="5804413"/>
            <a:ext cx="12764547" cy="4636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2. 多台电脑如何通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多台电脑如何通讯？</a:t>
            </a:r>
          </a:p>
        </p:txBody>
      </p:sp>
      <p:sp>
        <p:nvSpPr>
          <p:cNvPr id="151" name="直接用网线连接多台?…"/>
          <p:cNvSpPr txBox="1"/>
          <p:nvPr>
            <p:ph type="body" sz="quarter" idx="1"/>
          </p:nvPr>
        </p:nvSpPr>
        <p:spPr>
          <a:xfrm>
            <a:off x="3309249" y="3726251"/>
            <a:ext cx="7181765" cy="726067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直接用网线连接多台?</a:t>
            </a:r>
          </a:p>
          <a:p>
            <a:pPr>
              <a:buBlip>
                <a:blip r:embed="rId3"/>
              </a:buBlip>
            </a:pPr>
            <a:r>
              <a:t>集线器</a:t>
            </a:r>
          </a:p>
          <a:p>
            <a:pPr lvl="1">
              <a:buBlip>
                <a:blip r:embed="rId4"/>
              </a:buBlip>
            </a:pPr>
            <a:r>
              <a:t>冲突域</a:t>
            </a:r>
          </a:p>
          <a:p>
            <a:pPr lvl="1">
              <a:buBlip>
                <a:blip r:embed="rId4"/>
              </a:buBlip>
            </a:pPr>
            <a:r>
              <a:t>能通讯，但效率低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04296" y="3610532"/>
            <a:ext cx="11337608" cy="8600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