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编译、构建和调试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47800" y="862330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孟宁</a:t>
            </a:r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前置条件（prerequisites）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置条件通常是一组文件名，之间用空格分隔。它指定了"目标"是否重新构建的判断标准：只要有一个前置文件不存在，或者有过更新（前置文件的last-modification时间戳比目标的时间戳新），"目标"就需要重新构建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命令（commands）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命令（commands）表示如何更新目标文件，由一行或多行的Shell命令组成。它是构建”目标"的具体指令，它的运行结果通常就是生成目标文件。</a:t>
            </a:r>
          </a:p>
          <a:p>
            <a:pPr/>
            <a:r>
              <a:t>每行命令之前必须有一个tab键。如果想用其他键，可以用内置变量.RECIPEPREFIX声明。用.RECIPEPREFIX指定大于号（&gt;）替代tab键：“</a:t>
            </a:r>
            <a:r>
              <a:rPr>
                <a:solidFill>
                  <a:srgbClr val="999999"/>
                </a:solidFill>
              </a:rPr>
              <a:t>.</a:t>
            </a:r>
            <a:r>
              <a:t>RECIPEPREFIX </a:t>
            </a:r>
            <a:r>
              <a:rPr>
                <a:solidFill>
                  <a:srgbClr val="A67F59"/>
                </a:solidFill>
              </a:rPr>
              <a:t>=</a:t>
            </a:r>
            <a:r>
              <a:t> </a:t>
            </a:r>
            <a:r>
              <a:rPr>
                <a:solidFill>
                  <a:srgbClr val="A67F59"/>
                </a:solidFill>
              </a:rPr>
              <a:t>&gt;”</a:t>
            </a:r>
            <a:endParaRPr>
              <a:solidFill>
                <a:srgbClr val="A67F59"/>
              </a:solidFill>
            </a:endParaRPr>
          </a:p>
          <a:p>
            <a:pPr/>
            <a:r>
              <a:t>需要注意的是，每行命令在一个单独的shell中执行。这些Shell之间没有继承关系。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Makefile文件的语法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井号（#）在Makefile中表示注释。</a:t>
            </a:r>
          </a:p>
          <a:p>
            <a:pPr/>
            <a:r>
              <a:t>正常情况下，make会打印每条命令，然后再执行，这就叫做回声（echoing）。在命令的前面加上@，就可以关闭回声。</a:t>
            </a:r>
          </a:p>
          <a:p>
            <a:pPr/>
            <a:r>
              <a:t>通配符（wildcard）用来指定一组符合条件的文件名。Makefile 的通配符与 Bash 一致，主要有星号（*）、问号（？）等 。比如， *.o 表示所有后缀名为o的文件。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模式匹配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make命令允许对文件名，进行类似正则运算的匹配，主要用到的匹配符是%。比如，假定当前目录下有 f1.c 和 f2.c 两个源码文件，需要将它们编译为对应的对象文件：“</a:t>
            </a:r>
            <a:r>
              <a:t>%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111111"/>
                </a:solidFill>
              </a:rPr>
              <a:t>o</a:t>
            </a:r>
            <a:r>
              <a:rPr>
                <a:solidFill>
                  <a:srgbClr val="999999"/>
                </a:solidFill>
              </a:rPr>
              <a:t>:</a:t>
            </a:r>
            <a:r>
              <a:rPr>
                <a:solidFill>
                  <a:srgbClr val="111111"/>
                </a:solidFill>
              </a:rPr>
              <a:t> </a:t>
            </a:r>
            <a:r>
              <a:t>%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111111"/>
                </a:solidFill>
              </a:rPr>
              <a:t>c” </a:t>
            </a:r>
            <a:r>
              <a:t>简写为“.c.o”目标</a:t>
            </a:r>
            <a:endParaRPr>
              <a:solidFill>
                <a:srgbClr val="111111"/>
              </a:solidFill>
            </a:endParaRPr>
          </a:p>
          <a:p>
            <a:pPr/>
            <a:r>
              <a:rPr>
                <a:solidFill>
                  <a:srgbClr val="111111"/>
                </a:solidFill>
              </a:rPr>
              <a:t>使用匹配符%，可以将大量同类型的文件，只用一条规则就完成构建。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变量和赋值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使用等号自定义变量，调用时变量需要放在 $( ) 之中</a:t>
            </a:r>
          </a:p>
          <a:p>
            <a:pPr/>
            <a:r>
              <a:t>txt = Hello World; echo</a:t>
            </a:r>
            <a:r>
              <a:rPr>
                <a:solidFill>
                  <a:srgbClr val="111111"/>
                </a:solidFill>
              </a:rPr>
              <a:t> $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111111"/>
                </a:solidFill>
              </a:rPr>
              <a:t>txt</a:t>
            </a:r>
            <a:r>
              <a:rPr>
                <a:solidFill>
                  <a:srgbClr val="999999"/>
                </a:solidFill>
              </a:rPr>
              <a:t>)</a:t>
            </a:r>
          </a:p>
          <a:p>
            <a:pPr/>
            <a:r>
              <a:t>调用Shell变量，需要在美元符号前，再加一个美元符号，这是因为make命令会对美元符号转义。</a:t>
            </a:r>
          </a:p>
          <a:p>
            <a:pPr/>
            <a:r>
              <a:t>echo $$HOME</a:t>
            </a:r>
          </a:p>
          <a:p>
            <a:pPr/>
            <a:r>
              <a:t>变量的值可能指向另一个变量，如v1 </a:t>
            </a:r>
            <a:r>
              <a:rPr>
                <a:solidFill>
                  <a:srgbClr val="A67F59"/>
                </a:solidFill>
              </a:rPr>
              <a:t>=</a:t>
            </a:r>
            <a:r>
              <a:t> $</a:t>
            </a:r>
            <a:r>
              <a:rPr>
                <a:solidFill>
                  <a:srgbClr val="999999"/>
                </a:solidFill>
              </a:rPr>
              <a:t>(</a:t>
            </a:r>
            <a:r>
              <a:t>v2</a:t>
            </a:r>
            <a:r>
              <a:rPr>
                <a:solidFill>
                  <a:srgbClr val="999999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/>
            </a:lvl1pPr>
          </a:lstStyle>
          <a:p>
            <a:pPr/>
            <a:r>
              <a:t>四个赋值运算符 （=、:=、？=、+=）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= value    # 在执行时扩展，允许递归扩展。</a:t>
            </a:r>
          </a:p>
          <a:p>
            <a:pPr/>
            <a:r>
              <a:t>VARIABLE := value   # 在定义时扩展。</a:t>
            </a:r>
          </a:p>
          <a:p>
            <a:pPr/>
            <a:r>
              <a:t>VARIABLE ?= value  # 只有在该变量为空时才设置值。</a:t>
            </a:r>
          </a:p>
          <a:p>
            <a:pPr/>
            <a:r>
              <a:t>VARIABLE += value # 将值追加到变量的尾端。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内置变量（Implicit Variables）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make命令提供一系列内置变量，主要是为了跨平台的兼容性，</a:t>
            </a:r>
          </a:p>
          <a:p>
            <a:pPr/>
            <a:r>
              <a:t>$(CC) 指向当前使用的编译器，$(MAKE) 指向当前使用的make工具</a:t>
            </a:r>
          </a:p>
          <a:p>
            <a:pPr/>
          </a:p>
        </p:txBody>
      </p:sp>
      <p:pic>
        <p:nvPicPr>
          <p:cNvPr id="16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59660" y="8552060"/>
            <a:ext cx="2636640" cy="263664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8677830" y="11290299"/>
            <a:ext cx="2400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3000"/>
            </a:lvl1pPr>
          </a:lstStyle>
          <a:p>
            <a:pPr/>
            <a:r>
              <a:t>内置变量清单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10976"/>
            </a:lvl1pPr>
          </a:lstStyle>
          <a:p>
            <a:pPr/>
            <a:r>
              <a:t>自动变量（Automatic Variables）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2300" indent="-622300" defTabSz="808990">
              <a:spcBef>
                <a:spcPts val="5700"/>
              </a:spcBef>
              <a:defRPr sz="5096"/>
            </a:pPr>
            <a:r>
              <a:t>$@指代当前目标，就是Make命令当前构建的那个目标。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$&lt; 指代第一个前置条件。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$? 指代比目标更新的所有前置条件，之间以空格分隔。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$^ 指代所有前置条件，之间以空格分隔。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$(@D) 和 $(@F) 分别指向 $@ 的目录名和文件名。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$(&lt;D) 和 $(&lt;F) 分别指向 $&lt; 的目录名和文件名。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55804" y="9143404"/>
            <a:ext cx="2502496" cy="250249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9506902" y="11696699"/>
            <a:ext cx="2400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3000"/>
            </a:lvl1pPr>
          </a:lstStyle>
          <a:p>
            <a:pPr/>
            <a:r>
              <a:t>自动变量清单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判断和循环</a:t>
            </a:r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xfrm>
            <a:off x="1689100" y="3238500"/>
            <a:ext cx="21005800" cy="2286000"/>
          </a:xfrm>
          <a:prstGeom prst="rect">
            <a:avLst/>
          </a:prstGeom>
        </p:spPr>
        <p:txBody>
          <a:bodyPr/>
          <a:lstStyle/>
          <a:p>
            <a:pPr/>
            <a:r>
              <a:t>Makefile使用 Bash 语法，完成判断和循环。</a:t>
            </a:r>
          </a:p>
        </p:txBody>
      </p:sp>
      <p:sp>
        <p:nvSpPr>
          <p:cNvPr id="178" name="Shape 178"/>
          <p:cNvSpPr/>
          <p:nvPr/>
        </p:nvSpPr>
        <p:spPr>
          <a:xfrm>
            <a:off x="2895600" y="5613400"/>
            <a:ext cx="8878727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ifeq </a:t>
            </a:r>
            <a:r>
              <a:rPr>
                <a:solidFill>
                  <a:srgbClr val="999999"/>
                </a:solidFill>
              </a:rPr>
              <a:t>(</a:t>
            </a:r>
            <a:r>
              <a:t>$</a:t>
            </a:r>
            <a:r>
              <a:rPr>
                <a:solidFill>
                  <a:srgbClr val="999999"/>
                </a:solidFill>
              </a:rPr>
              <a:t>(</a:t>
            </a:r>
            <a:r>
              <a:t>CC</a:t>
            </a:r>
            <a:r>
              <a:rPr>
                <a:solidFill>
                  <a:srgbClr val="999999"/>
                </a:solidFill>
              </a:rPr>
              <a:t>),</a:t>
            </a:r>
            <a:r>
              <a:t>gcc</a:t>
            </a:r>
            <a:r>
              <a:rPr>
                <a:solidFill>
                  <a:srgbClr val="999999"/>
                </a:solidFill>
              </a:rPr>
              <a:t>)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libs</a:t>
            </a:r>
            <a:r>
              <a:rPr>
                <a:solidFill>
                  <a:srgbClr val="A67F59"/>
                </a:solidFill>
              </a:rPr>
              <a:t>=</a:t>
            </a:r>
            <a:r>
              <a:t>$</a:t>
            </a:r>
            <a:r>
              <a:rPr>
                <a:solidFill>
                  <a:srgbClr val="999999"/>
                </a:solidFill>
              </a:rPr>
              <a:t>(</a:t>
            </a:r>
            <a:r>
              <a:t>libs_for_gcc</a:t>
            </a:r>
            <a:r>
              <a:rPr>
                <a:solidFill>
                  <a:srgbClr val="999999"/>
                </a:solidFill>
              </a:rPr>
              <a:t>)</a:t>
            </a:r>
          </a:p>
          <a:p>
            <a:pPr algn="l" defTabSz="457200">
              <a:defRPr>
                <a:solidFill>
                  <a:srgbClr val="0077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</a:t>
            </a:r>
            <a:endParaRPr>
              <a:solidFill>
                <a:srgbClr val="111111"/>
              </a:solidFill>
            </a:endParaRP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libs</a:t>
            </a:r>
            <a:r>
              <a:rPr>
                <a:solidFill>
                  <a:srgbClr val="A67F59"/>
                </a:solidFill>
              </a:rPr>
              <a:t>=</a:t>
            </a:r>
            <a:r>
              <a:t>$</a:t>
            </a:r>
            <a:r>
              <a:rPr>
                <a:solidFill>
                  <a:srgbClr val="999999"/>
                </a:solidFill>
              </a:rPr>
              <a:t>(</a:t>
            </a:r>
            <a:r>
              <a:t>normal_libs</a:t>
            </a:r>
            <a:r>
              <a:rPr>
                <a:solidFill>
                  <a:srgbClr val="999999"/>
                </a:solidFill>
              </a:rPr>
              <a:t>)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endif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判断和循环</a:t>
            </a:r>
          </a:p>
        </p:txBody>
      </p:sp>
      <p:sp>
        <p:nvSpPr>
          <p:cNvPr id="181" name="Shape 181"/>
          <p:cNvSpPr/>
          <p:nvPr/>
        </p:nvSpPr>
        <p:spPr>
          <a:xfrm>
            <a:off x="5054600" y="3517899"/>
            <a:ext cx="12689347" cy="1013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LIST </a:t>
            </a:r>
            <a:r>
              <a:rPr>
                <a:solidFill>
                  <a:srgbClr val="A67F59"/>
                </a:solidFill>
              </a:rPr>
              <a:t>=</a:t>
            </a:r>
            <a:r>
              <a:t> one two three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all</a:t>
            </a:r>
            <a:r>
              <a:rPr>
                <a:solidFill>
                  <a:srgbClr val="999999"/>
                </a:solidFill>
              </a:rPr>
              <a:t>: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77AA"/>
                </a:solidFill>
              </a:rPr>
              <a:t>for</a:t>
            </a:r>
            <a:r>
              <a:t> i </a:t>
            </a:r>
            <a:r>
              <a:rPr>
                <a:solidFill>
                  <a:srgbClr val="0077AA"/>
                </a:solidFill>
              </a:rPr>
              <a:t>in</a:t>
            </a:r>
            <a:r>
              <a:t> $</a:t>
            </a:r>
            <a:r>
              <a:rPr>
                <a:solidFill>
                  <a:srgbClr val="999999"/>
                </a:solidFill>
              </a:rPr>
              <a:t>(</a:t>
            </a:r>
            <a:r>
              <a:t>LIST</a:t>
            </a:r>
            <a:r>
              <a:rPr>
                <a:solidFill>
                  <a:srgbClr val="999999"/>
                </a:solidFill>
              </a:rPr>
              <a:t>);</a:t>
            </a:r>
            <a:r>
              <a:t> </a:t>
            </a:r>
            <a:r>
              <a:rPr>
                <a:solidFill>
                  <a:srgbClr val="0077AA"/>
                </a:solidFill>
              </a:rPr>
              <a:t>do</a:t>
            </a:r>
            <a:r>
              <a:t> \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77AA"/>
                </a:solidFill>
              </a:rPr>
              <a:t>echo</a:t>
            </a:r>
            <a:r>
              <a:t> $</a:t>
            </a:r>
            <a:r>
              <a:rPr>
                <a:solidFill>
                  <a:srgbClr val="990055"/>
                </a:solidFill>
              </a:rPr>
              <a:t>$i</a:t>
            </a:r>
            <a:r>
              <a:rPr>
                <a:solidFill>
                  <a:srgbClr val="999999"/>
                </a:solidFill>
              </a:rPr>
              <a:t>;</a:t>
            </a:r>
            <a:r>
              <a:t> \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77AA"/>
                </a:solidFill>
              </a:rPr>
              <a:t>done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>
                <a:solidFill>
                  <a:srgbClr val="70809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等同于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all</a:t>
            </a:r>
            <a:r>
              <a:rPr>
                <a:solidFill>
                  <a:srgbClr val="999999"/>
                </a:solidFill>
              </a:rPr>
              <a:t>: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77AA"/>
                </a:solidFill>
              </a:rPr>
              <a:t>for</a:t>
            </a:r>
            <a:r>
              <a:t> i </a:t>
            </a:r>
            <a:r>
              <a:rPr>
                <a:solidFill>
                  <a:srgbClr val="0077AA"/>
                </a:solidFill>
              </a:rPr>
              <a:t>in</a:t>
            </a:r>
            <a:r>
              <a:t> one two three</a:t>
            </a:r>
            <a:r>
              <a:rPr>
                <a:solidFill>
                  <a:srgbClr val="999999"/>
                </a:solidFill>
              </a:rPr>
              <a:t>;</a:t>
            </a:r>
            <a:r>
              <a:t> </a:t>
            </a:r>
            <a:r>
              <a:rPr>
                <a:solidFill>
                  <a:srgbClr val="0077AA"/>
                </a:solidFill>
              </a:rPr>
              <a:t>do</a:t>
            </a:r>
            <a:r>
              <a:t> \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77AA"/>
                </a:solidFill>
              </a:rPr>
              <a:t>echo</a:t>
            </a:r>
            <a:r>
              <a:t> </a:t>
            </a:r>
            <a:r>
              <a:rPr>
                <a:solidFill>
                  <a:srgbClr val="990055"/>
                </a:solidFill>
              </a:rPr>
              <a:t>$i</a:t>
            </a:r>
            <a:r>
              <a:rPr>
                <a:solidFill>
                  <a:srgbClr val="999999"/>
                </a:solidFill>
              </a:rPr>
              <a:t>;</a:t>
            </a:r>
            <a:r>
              <a:t> \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77AA"/>
                </a:solidFill>
              </a:rP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GCC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在默认情况下ubuntu没有提供c/c++编译环境， ubuntu提供了build-essential包让一次把相关软件安装好</a:t>
            </a:r>
          </a:p>
          <a:p>
            <a:pPr/>
            <a:r>
              <a:t>$ sudo apt-get install build-essential</a:t>
            </a:r>
          </a:p>
          <a:p>
            <a:pPr/>
            <a:r>
              <a:t>$ apt depends build-essential # 查看哪些包被build-essential依赖用命令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函数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Makefile 还可以使用函数，格式如</a:t>
            </a:r>
          </a:p>
          <a:p>
            <a:pPr/>
            <a:r>
              <a:t>$(function arguments) 或 ${function arguments}</a:t>
            </a:r>
          </a:p>
          <a:p>
            <a:pPr/>
            <a:r>
              <a:t>shell函数用来执行 shell 命令，如$</a:t>
            </a:r>
            <a:r>
              <a:rPr>
                <a:solidFill>
                  <a:srgbClr val="999999"/>
                </a:solidFill>
              </a:rPr>
              <a:t>(</a:t>
            </a:r>
            <a:r>
              <a:t>shell </a:t>
            </a:r>
            <a:r>
              <a:rPr>
                <a:solidFill>
                  <a:srgbClr val="0077AA"/>
                </a:solidFill>
              </a:rPr>
              <a:t>echo</a:t>
            </a:r>
            <a:r>
              <a:t> src</a:t>
            </a:r>
            <a:r>
              <a:rPr>
                <a:solidFill>
                  <a:srgbClr val="A67F59"/>
                </a:solidFill>
              </a:rPr>
              <a:t>/</a:t>
            </a:r>
            <a:r>
              <a:rPr>
                <a:solidFill>
                  <a:srgbClr val="999999"/>
                </a:solidFill>
              </a:rPr>
              <a:t>{</a:t>
            </a:r>
            <a:r>
              <a:rPr>
                <a:solidFill>
                  <a:srgbClr val="990055"/>
                </a:solidFill>
              </a:rPr>
              <a:t>00</a:t>
            </a:r>
            <a:r>
              <a:rPr>
                <a:solidFill>
                  <a:srgbClr val="999999"/>
                </a:solidFill>
              </a:rPr>
              <a:t>..</a:t>
            </a:r>
            <a:r>
              <a:rPr>
                <a:solidFill>
                  <a:srgbClr val="990055"/>
                </a:solidFill>
              </a:rPr>
              <a:t>99</a:t>
            </a:r>
            <a:r>
              <a:rPr>
                <a:solidFill>
                  <a:srgbClr val="999999"/>
                </a:solidFill>
              </a:rPr>
              <a:t>}.</a:t>
            </a:r>
            <a:r>
              <a:t>txt</a:t>
            </a:r>
            <a:r>
              <a:rPr>
                <a:solidFill>
                  <a:srgbClr val="999999"/>
                </a:solidFill>
              </a:rPr>
              <a:t>)</a:t>
            </a:r>
            <a:endParaRPr>
              <a:solidFill>
                <a:srgbClr val="999999"/>
              </a:solidFill>
            </a:endParaRPr>
          </a:p>
          <a:p>
            <a:pPr/>
            <a:endParaRPr>
              <a:solidFill>
                <a:srgbClr val="999999"/>
              </a:solidFill>
            </a:endParaRPr>
          </a:p>
          <a:p>
            <a:pPr/>
            <a:endParaRPr>
              <a:solidFill>
                <a:srgbClr val="999999"/>
              </a:solidFill>
            </a:endParaRPr>
          </a:p>
        </p:txBody>
      </p:sp>
      <p:pic>
        <p:nvPicPr>
          <p:cNvPr id="1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8694" y="8033494"/>
            <a:ext cx="3104406" cy="310440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18240747" y="11239499"/>
            <a:ext cx="2400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内置函数列表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Makefile实例</a:t>
            </a:r>
          </a:p>
        </p:txBody>
      </p:sp>
      <p:sp>
        <p:nvSpPr>
          <p:cNvPr id="189" name="Shape 189"/>
          <p:cNvSpPr/>
          <p:nvPr/>
        </p:nvSpPr>
        <p:spPr>
          <a:xfrm>
            <a:off x="5275733" y="3987800"/>
            <a:ext cx="13832534" cy="77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99999"/>
                </a:solidFill>
              </a:rPr>
              <a:t>.</a:t>
            </a:r>
            <a:r>
              <a:t>PHONY</a:t>
            </a:r>
            <a:r>
              <a:rPr>
                <a:solidFill>
                  <a:srgbClr val="999999"/>
                </a:solidFill>
              </a:rPr>
              <a:t>:</a:t>
            </a:r>
            <a:r>
              <a:t> cleanall cleanobj cleandiff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cleanall </a:t>
            </a:r>
            <a:r>
              <a:rPr>
                <a:solidFill>
                  <a:srgbClr val="999999"/>
                </a:solidFill>
              </a:rPr>
              <a:t>:</a:t>
            </a:r>
            <a:r>
              <a:t> cleanobj cleandiff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rm program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cleanobj </a:t>
            </a:r>
            <a:r>
              <a:rPr>
                <a:solidFill>
                  <a:srgbClr val="999999"/>
                </a:solidFill>
              </a:rPr>
              <a:t>: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rm </a:t>
            </a:r>
            <a:r>
              <a:rPr>
                <a:solidFill>
                  <a:srgbClr val="A67F59"/>
                </a:solidFill>
              </a:rPr>
              <a:t>*</a:t>
            </a:r>
            <a:r>
              <a:rPr>
                <a:solidFill>
                  <a:srgbClr val="999999"/>
                </a:solidFill>
              </a:rPr>
              <a:t>.</a:t>
            </a:r>
            <a:r>
              <a:t>o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cleandiff </a:t>
            </a:r>
            <a:r>
              <a:rPr>
                <a:solidFill>
                  <a:srgbClr val="999999"/>
                </a:solidFill>
              </a:rPr>
              <a:t>: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rm </a:t>
            </a:r>
            <a:r>
              <a:rPr>
                <a:solidFill>
                  <a:srgbClr val="A67F59"/>
                </a:solidFill>
              </a:rPr>
              <a:t>*</a:t>
            </a:r>
            <a:r>
              <a:rPr>
                <a:solidFill>
                  <a:srgbClr val="999999"/>
                </a:solidFill>
              </a:rPr>
              <a:t>.</a:t>
            </a:r>
            <a:r>
              <a:t>diff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6974550" y="3321049"/>
            <a:ext cx="10434899" cy="1032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</a:t>
            </a:r>
            <a:endParaRPr>
              <a:solidFill>
                <a:srgbClr val="24292E"/>
              </a:solidFill>
            </a:endParaRPr>
          </a:p>
          <a:p>
            <a:pPr algn="l" defTabSz="457200">
              <a:defRPr sz="300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Makefile for Menu Program</a:t>
            </a:r>
          </a:p>
          <a:p>
            <a:pPr algn="l" defTabSz="457200">
              <a:defRPr sz="300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</a:t>
            </a:r>
            <a:endParaRPr>
              <a:solidFill>
                <a:srgbClr val="24292E"/>
              </a:solidFill>
            </a:endParaRPr>
          </a:p>
          <a:p>
            <a:pPr algn="l" defTabSz="457200">
              <a:defRPr sz="30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CC_PTHREAD_FLAGS			 = -lpthread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CC_FLAGS                     = -c 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CC_OUTPUT_FLAGS				 = -o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CC                           = gcc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RM                           = rm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RM_FLAGS                     = -f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TARGET  =   test</a:t>
            </a:r>
          </a:p>
          <a:p>
            <a:pPr algn="l" defTabSz="457200">
              <a:defRPr sz="30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OBJS    =   linktable.o  menu.o test.o</a:t>
            </a:r>
          </a:p>
          <a:p>
            <a:pPr algn="l" defTabSz="457200">
              <a:defRPr sz="30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F42C1"/>
                </a:solidFill>
              </a:rPr>
              <a:t>all</a:t>
            </a:r>
            <a:r>
              <a:t>:	</a:t>
            </a:r>
            <a:r>
              <a:rPr>
                <a:solidFill>
                  <a:srgbClr val="032F62"/>
                </a:solidFill>
              </a:rPr>
              <a:t>$(</a:t>
            </a:r>
            <a:r>
              <a:t>OBJS</a:t>
            </a:r>
            <a:r>
              <a:rPr>
                <a:solidFill>
                  <a:srgbClr val="032F62"/>
                </a:solidFill>
              </a:rPr>
              <a:t>)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032F62"/>
                </a:solidFill>
              </a:rPr>
              <a:t>$(</a:t>
            </a:r>
            <a:r>
              <a:t>CC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32F62"/>
                </a:solidFill>
              </a:rPr>
              <a:t>$(</a:t>
            </a:r>
            <a:r>
              <a:t>CC_OUTPUT_FLAGS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32F62"/>
                </a:solidFill>
              </a:rPr>
              <a:t>$(</a:t>
            </a:r>
            <a:r>
              <a:t>TARGET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32F62"/>
                </a:solidFill>
              </a:rPr>
              <a:t>$(</a:t>
            </a:r>
            <a:r>
              <a:t>OBJS</a:t>
            </a:r>
            <a:r>
              <a:rPr>
                <a:solidFill>
                  <a:srgbClr val="032F62"/>
                </a:solidFill>
              </a:rPr>
              <a:t>)</a:t>
            </a:r>
            <a:endParaRPr>
              <a:solidFill>
                <a:srgbClr val="032F62"/>
              </a:solidFill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6F42C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.c.o</a:t>
            </a:r>
            <a:r>
              <a:rPr>
                <a:solidFill>
                  <a:srgbClr val="24292E"/>
                </a:solidFill>
              </a:rPr>
              <a:t>: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032F62"/>
                </a:solidFill>
              </a:rPr>
              <a:t>$(</a:t>
            </a:r>
            <a:r>
              <a:t>CC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32F62"/>
                </a:solidFill>
              </a:rPr>
              <a:t>$(</a:t>
            </a:r>
            <a:r>
              <a:t>CC_FLAGS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05CC5"/>
                </a:solidFill>
              </a:rPr>
              <a:t>$&lt;</a:t>
            </a:r>
            <a:endParaRPr>
              <a:solidFill>
                <a:srgbClr val="005CC5"/>
              </a:solidFill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6F42C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clean</a:t>
            </a:r>
            <a:r>
              <a:rPr>
                <a:solidFill>
                  <a:srgbClr val="24292E"/>
                </a:solidFill>
              </a:rPr>
              <a:t>: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032F62"/>
                </a:solidFill>
              </a:rPr>
              <a:t>$(</a:t>
            </a:r>
            <a:r>
              <a:t>RM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32F62"/>
                </a:solidFill>
              </a:rPr>
              <a:t>$(</a:t>
            </a:r>
            <a:r>
              <a:t>RM_FLAGS</a:t>
            </a:r>
            <a:r>
              <a:rPr>
                <a:solidFill>
                  <a:srgbClr val="032F62"/>
                </a:solidFill>
              </a:rPr>
              <a:t>)</a:t>
            </a:r>
            <a:r>
              <a:t>  </a:t>
            </a:r>
            <a:r>
              <a:rPr>
                <a:solidFill>
                  <a:srgbClr val="032F62"/>
                </a:solidFill>
              </a:rPr>
              <a:t>$(</a:t>
            </a:r>
            <a:r>
              <a:t>OBJS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32F62"/>
                </a:solidFill>
              </a:rPr>
              <a:t>$(</a:t>
            </a:r>
            <a:r>
              <a:t>TARGET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D73A49"/>
                </a:solidFill>
              </a:rPr>
              <a:t>*</a:t>
            </a:r>
            <a:r>
              <a:t>.bak</a:t>
            </a:r>
          </a:p>
        </p:txBody>
      </p:sp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Makefile实例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pPr/>
            <a:r>
              <a:t>GDB: The GNU Project Debugger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3400" indent="-533400" defTabSz="693419">
              <a:spcBef>
                <a:spcPts val="4900"/>
              </a:spcBef>
              <a:defRPr sz="4368"/>
            </a:pPr>
            <a:r>
              <a:t>开始调试之前，必须用程序中的调试信息编译要调试的程序。这样，gdb 才能够调试所使用的变量、代码行和函数。如果要进行编译，请在 gcc（或 g++）下使用额外的 '-g' 选项来编译程序gcc -g hello.c -o hello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在 shell 中，可以使用 'gdb' 命令并指定程序名作为参数来运行 gdb，例如 'gdb hello'；或者在 gdb 中，可以使用 file 命令来装入要调试的程序，例如 'file hello'。这两种方式都假设您是在包含程序的目录中执行命令。装入程序之后，可以用 gdb 命令 'run' 来启动程序。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如果一切正常，程序将执行到结束，此时 gdb 将重新获得控制。但如果有错误将会怎么样？这种情况下，gdb 会获得控制并中断程序，从而可以让您检查所有事物的状态，如果运气好的话，可以找出原因。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使用断点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0550" indent="-590550" defTabSz="767715">
              <a:spcBef>
                <a:spcPts val="5400"/>
              </a:spcBef>
              <a:defRPr sz="4836"/>
            </a:pPr>
            <a:r>
              <a:t>可以在程序代码中的某一特定行或函数中设置断点，这样 gdb 会在遇到断点时中断执行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t>break main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t>break 21 if value==div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t>condition 1 value==div/condition 1（取消条件）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t>info break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t>next/step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变量跟踪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 locals</a:t>
            </a:r>
          </a:p>
          <a:p>
            <a:pPr/>
            <a:r>
              <a:t>print arg</a:t>
            </a:r>
          </a:p>
          <a:p>
            <a:pPr/>
            <a:r>
              <a:t>watch arg</a:t>
            </a:r>
          </a:p>
          <a:p>
            <a:pPr/>
            <a:r>
              <a:t>info watch</a:t>
            </a:r>
          </a:p>
          <a:p>
            <a:pPr/>
            <a:r>
              <a:t>set arg=1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堆栈跟踪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要打印堆栈，发出命令 'bt'（'backtrace' [回溯] 的缩写）</a:t>
            </a:r>
          </a:p>
          <a:p>
            <a:pPr/>
            <a:r>
              <a:t>'frame' 命令中明确指定号码，或者使用 'up' 命令在堆栈中上移以及 'down' 命令在堆栈中下移来切换帧。要获取有关帧的进一步信息，如它的地址和程序语言，可以使用命令 'info frame'。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C to running program</a:t>
            </a:r>
          </a:p>
        </p:txBody>
      </p:sp>
      <p:pic>
        <p:nvPicPr>
          <p:cNvPr id="12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5639" y="4299825"/>
            <a:ext cx="19393681" cy="7097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gcc用法参考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5300" indent="-495300" defTabSz="643889">
              <a:spcBef>
                <a:spcPts val="4600"/>
              </a:spcBef>
              <a:defRPr sz="4055"/>
            </a:pPr>
            <a:r>
              <a:t>gcc –E –o *.cpp *.c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gcc –x cpp-output –S –o *.s *.cpp</a:t>
            </a:r>
          </a:p>
          <a:p>
            <a:pPr lvl="1" marL="990600" indent="-495300" defTabSz="643889">
              <a:spcBef>
                <a:spcPts val="4600"/>
              </a:spcBef>
              <a:defRPr sz="4055"/>
            </a:pPr>
            <a:r>
              <a:t>gcc –S –o *.s *.c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gcc –x assembler –c *.s -o *.o</a:t>
            </a:r>
          </a:p>
          <a:p>
            <a:pPr lvl="1" marL="990600" indent="-495300" defTabSz="643889">
              <a:spcBef>
                <a:spcPts val="4600"/>
              </a:spcBef>
              <a:defRPr sz="4055"/>
            </a:pPr>
            <a:r>
              <a:t>gcc –c *.c -o *.o</a:t>
            </a:r>
          </a:p>
          <a:p>
            <a:pPr lvl="1" marL="990600" indent="-495300" defTabSz="643889">
              <a:spcBef>
                <a:spcPts val="4600"/>
              </a:spcBef>
              <a:defRPr sz="4055"/>
            </a:pPr>
            <a:r>
              <a:t>as –o *.o *.s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gcc –o * *.o</a:t>
            </a:r>
          </a:p>
          <a:p>
            <a:pPr lvl="1" marL="990600" indent="-495300" defTabSz="643889">
              <a:spcBef>
                <a:spcPts val="4600"/>
              </a:spcBef>
              <a:defRPr sz="4055"/>
            </a:pPr>
            <a:r>
              <a:t>gcc –o * *.c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&amp; Makefile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make是一个命令工具，是一个解释Makefile中指令的命令工具，一般来说，大多数的IDE都有这个命令，比如：Delphi的make，Visual C++的nmake，Linux下GNU的make。</a:t>
            </a:r>
          </a:p>
          <a:p>
            <a:pPr/>
            <a:r>
              <a:t>make命令执行时，需要一个 Makefile文件，以告诉make命令需要怎么样的去编译和链接程序。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工程文件的作用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如果这个工程没有编译过，那么我们的所有C文件都要编译并被链接。</a:t>
            </a:r>
          </a:p>
          <a:p>
            <a:pPr/>
            <a:r>
              <a:t>如果这个工程的某几个C文件被修改，那么我们只编译被修改的C文件，并链接目标程序。</a:t>
            </a:r>
          </a:p>
          <a:p>
            <a:pPr/>
            <a:r>
              <a:t>如果这个工程的头文件被改变了，那么我们需要编译引用了这几个头文件的C文件，并链接目标程序。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Makefile的规则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&lt;target&gt; : &lt;prerequisites&gt; </a:t>
            </a:r>
          </a:p>
          <a:p>
            <a:pPr/>
            <a:r>
              <a:t>[tab]  &lt;commands&gt;（任意的Shell命令）</a:t>
            </a:r>
          </a:p>
          <a:p>
            <a:pPr/>
            <a:r>
              <a:t>          ...</a:t>
            </a:r>
          </a:p>
          <a:p>
            <a:pPr/>
            <a:r>
              <a:t>          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make如何工作？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make会在当前目录下找名字叫“Makefile”或“makefile”的文件</a:t>
            </a:r>
          </a:p>
          <a:p>
            <a:pPr/>
            <a:r>
              <a:t>如果make命令运行时没有指定目标，默认会执行Makefile文件的第一个目标，第一个目标习惯写为all</a:t>
            </a:r>
          </a:p>
          <a:p>
            <a:pPr/>
            <a:r>
              <a:t>make会一层又一层地去找目标的依赖关系</a:t>
            </a:r>
          </a:p>
          <a:p>
            <a:pPr/>
            <a:r>
              <a:t>目标的前置依赖都执行完了，执行该目标下的&lt;commands&gt;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目标（target）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一个目标（target）就构成一条规则。目标通常是文件名，指明make命令所要构建的对象 。目标可以是一个文件名，也可以是多个文件名，之间用空格分隔。</a:t>
            </a:r>
          </a:p>
          <a:p>
            <a:pPr/>
            <a:r>
              <a:t>目标还可以是某个操作的名字，这称为"伪目标"（phony target），比如clean，如果当前目录中，正好有一个文件叫做clean，那么这个目标不会执行。因为make发现clean文件已经存在，就认为没有必要重新构建了，就不会执行clean”伪目标”。为了避免这种情况，可以明确声明clean是"伪目标"：“</a:t>
            </a:r>
            <a:r>
              <a:rPr>
                <a:solidFill>
                  <a:srgbClr val="999999"/>
                </a:solidFill>
              </a:rPr>
              <a:t>.</a:t>
            </a:r>
            <a:r>
              <a:t>PHONY</a:t>
            </a:r>
            <a:r>
              <a:rPr>
                <a:solidFill>
                  <a:srgbClr val="999999"/>
                </a:solidFill>
              </a:rPr>
              <a:t>:</a:t>
            </a:r>
            <a:r>
              <a:t> clean”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