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57" r:id="rId4"/>
    <p:sldId id="287" r:id="rId5"/>
    <p:sldId id="258" r:id="rId6"/>
    <p:sldId id="259" r:id="rId7"/>
    <p:sldId id="260" r:id="rId8"/>
    <p:sldId id="261" r:id="rId9"/>
    <p:sldId id="262" r:id="rId10"/>
    <p:sldId id="263" r:id="rId11"/>
    <p:sldId id="264" r:id="rId12"/>
    <p:sldId id="265" r:id="rId13"/>
    <p:sldId id="268" r:id="rId14"/>
    <p:sldId id="266" r:id="rId15"/>
    <p:sldId id="271" r:id="rId16"/>
    <p:sldId id="270" r:id="rId17"/>
    <p:sldId id="273" r:id="rId18"/>
    <p:sldId id="276" r:id="rId19"/>
    <p:sldId id="267" r:id="rId20"/>
    <p:sldId id="279" r:id="rId21"/>
    <p:sldId id="280" r:id="rId22"/>
    <p:sldId id="281" r:id="rId23"/>
    <p:sldId id="283" r:id="rId24"/>
    <p:sldId id="282" r:id="rId25"/>
    <p:sldId id="285" r:id="rId26"/>
  </p:sldIdLst>
  <p:sldSz cx="24384000" cy="13716000"/>
  <p:notesSz cx="6858000" cy="9144000"/>
  <p:custDataLst>
    <p:tags r:id="rId31"/>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r>
              <a:t>Linux常见试题解析</a:t>
            </a:r>
          </a:p>
        </p:txBody>
      </p:sp>
      <p:sp>
        <p:nvSpPr>
          <p:cNvPr id="120" name="Shape 120"/>
          <p:cNvSpPr/>
          <p:nvPr>
            <p:ph type="subTitle" sz="quarter" idx="1"/>
          </p:nvPr>
        </p:nvSpPr>
        <p:spPr>
          <a:xfrm>
            <a:off x="1447800" y="8623300"/>
            <a:ext cx="20828000" cy="1587500"/>
          </a:xfrm>
          <a:prstGeom prst="rect">
            <a:avLst/>
          </a:prstGeom>
        </p:spPr>
        <p:txBody>
          <a:bodyPr/>
          <a:lstStyle/>
          <a:p>
            <a:r>
              <a:t>孟宁</a:t>
            </a:r>
          </a:p>
        </p:txBody>
      </p:sp>
      <p:pic>
        <p:nvPicPr>
          <p:cNvPr id="121"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122" name="Shape 122"/>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lvl1pPr defTabSz="454025">
              <a:defRPr sz="6160"/>
            </a:lvl1pPr>
          </a:lstStyle>
          <a:p>
            <a:r>
              <a:t>查看系统负载有两个常用的命令</a:t>
            </a:r>
            <a:r>
              <a:rPr sz="6155">
                <a:sym typeface="+mn-ea"/>
              </a:rPr>
              <a:t>w 和uptime</a:t>
            </a:r>
            <a:endParaRPr sz="6155">
              <a:sym typeface="+mn-ea"/>
            </a:endParaRPr>
          </a:p>
        </p:txBody>
      </p:sp>
      <p:sp>
        <p:nvSpPr>
          <p:cNvPr id="146" name="Shape 146"/>
          <p:cNvSpPr/>
          <p:nvPr>
            <p:ph type="body" idx="1"/>
          </p:nvPr>
        </p:nvSpPr>
        <p:spPr>
          <a:prstGeom prst="rect">
            <a:avLst/>
          </a:prstGeom>
        </p:spPr>
        <p:txBody>
          <a:bodyPr/>
          <a:lstStyle/>
          <a:p>
            <a:r>
              <a:t>load average即系统负载，三个数值分别表示一分钟、五分钟、十五分钟内系统的平均负载，即平均任务数。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lvl1pPr defTabSz="536575">
              <a:defRPr sz="7280"/>
            </a:lvl1pPr>
          </a:lstStyle>
          <a:p>
            <a:r>
              <a:t>vmstat中r, b, si, so, bi, bo 这几列表示什么含义呢？</a:t>
            </a:r>
          </a:p>
        </p:txBody>
      </p:sp>
      <p:sp>
        <p:nvSpPr>
          <p:cNvPr id="149" name="Shape 149"/>
          <p:cNvSpPr/>
          <p:nvPr>
            <p:ph type="body" idx="1"/>
          </p:nvPr>
        </p:nvSpPr>
        <p:spPr>
          <a:prstGeom prst="rect">
            <a:avLst/>
          </a:prstGeom>
        </p:spPr>
        <p:txBody>
          <a:bodyPr/>
          <a:lstStyle/>
          <a:p>
            <a:pPr marL="622300" indent="-622300" defTabSz="808990">
              <a:spcBef>
                <a:spcPts val="5700"/>
              </a:spcBef>
              <a:defRPr sz="5095"/>
            </a:pPr>
            <a:r>
              <a:t>r即running，表示正在跑的任务数</a:t>
            </a:r>
          </a:p>
          <a:p>
            <a:pPr marL="622300" indent="-622300" defTabSz="808990">
              <a:spcBef>
                <a:spcPts val="5700"/>
              </a:spcBef>
              <a:defRPr sz="5095"/>
            </a:pPr>
            <a:r>
              <a:t>b即blocked，表示被阻塞的任务数</a:t>
            </a:r>
          </a:p>
          <a:p>
            <a:pPr marL="622300" indent="-622300" defTabSz="808990">
              <a:spcBef>
                <a:spcPts val="5700"/>
              </a:spcBef>
              <a:defRPr sz="5095"/>
            </a:pPr>
            <a:r>
              <a:t>si表示有多少数据从交换分区读入内存</a:t>
            </a:r>
          </a:p>
          <a:p>
            <a:pPr marL="622300" indent="-622300" defTabSz="808990">
              <a:spcBef>
                <a:spcPts val="5700"/>
              </a:spcBef>
              <a:defRPr sz="5095"/>
            </a:pPr>
            <a:r>
              <a:t>so表示有多少数据从内存写入交换分区</a:t>
            </a:r>
          </a:p>
          <a:p>
            <a:pPr marL="622300" indent="-622300" defTabSz="808990">
              <a:spcBef>
                <a:spcPts val="5700"/>
              </a:spcBef>
              <a:defRPr sz="5095"/>
            </a:pPr>
            <a:r>
              <a:t>bi表示有多少数据从磁盘读入内存</a:t>
            </a:r>
          </a:p>
          <a:p>
            <a:pPr marL="622300" indent="-622300" defTabSz="808990">
              <a:spcBef>
                <a:spcPts val="5700"/>
              </a:spcBef>
              <a:defRPr sz="5095"/>
            </a:pPr>
            <a:r>
              <a:t>bo表示有多少数据从内存写入磁盘</a:t>
            </a:r>
          </a:p>
        </p:txBody>
      </p:sp>
      <p:sp>
        <p:nvSpPr>
          <p:cNvPr id="150" name="Shape 150"/>
          <p:cNvSpPr/>
          <p:nvPr/>
        </p:nvSpPr>
        <p:spPr>
          <a:xfrm>
            <a:off x="14578917" y="3136900"/>
            <a:ext cx="8197292" cy="9410701"/>
          </a:xfrm>
          <a:prstGeom prst="rect">
            <a:avLst/>
          </a:prstGeom>
          <a:ln w="12700">
            <a:miter lim="400000"/>
          </a:ln>
        </p:spPr>
        <p:txBody>
          <a:bodyPr wrap="none" lIns="50800" tIns="50800" rIns="50800" bIns="50800" anchor="ctr">
            <a:spAutoFit/>
          </a:bodyPr>
          <a:lstStyle/>
          <a:p>
            <a:pPr marL="635000" indent="-635000" algn="l">
              <a:spcBef>
                <a:spcPts val="5900"/>
              </a:spcBef>
              <a:buSzPct val="75000"/>
              <a:buChar char="•"/>
              <a:defRPr sz="5200"/>
            </a:pPr>
            <a:r>
              <a:t>简记：</a:t>
            </a:r>
          </a:p>
          <a:p>
            <a:pPr marL="635000" indent="-635000" algn="l">
              <a:spcBef>
                <a:spcPts val="5900"/>
              </a:spcBef>
              <a:buSzPct val="75000"/>
              <a:buChar char="•"/>
              <a:defRPr sz="5200"/>
            </a:pPr>
            <a:r>
              <a:t>i --input，进入内存</a:t>
            </a:r>
          </a:p>
          <a:p>
            <a:pPr marL="635000" indent="-635000" algn="l">
              <a:spcBef>
                <a:spcPts val="5900"/>
              </a:spcBef>
              <a:buSzPct val="75000"/>
              <a:buChar char="•"/>
              <a:defRPr sz="5200"/>
            </a:pPr>
            <a:r>
              <a:t>o --output，从内存出去</a:t>
            </a:r>
          </a:p>
          <a:p>
            <a:pPr marL="635000" indent="-635000" algn="l">
              <a:spcBef>
                <a:spcPts val="5900"/>
              </a:spcBef>
              <a:buSzPct val="75000"/>
              <a:buChar char="•"/>
              <a:defRPr sz="5200"/>
            </a:pPr>
            <a:r>
              <a:t>s --swap，交换分区</a:t>
            </a:r>
          </a:p>
          <a:p>
            <a:pPr marL="635000" indent="-635000" algn="l">
              <a:spcBef>
                <a:spcPts val="5900"/>
              </a:spcBef>
              <a:buSzPct val="75000"/>
              <a:buChar char="•"/>
              <a:defRPr sz="5200"/>
            </a:pPr>
            <a:r>
              <a:t>b --block，块设备，磁盘</a:t>
            </a:r>
          </a:p>
          <a:p>
            <a:pPr marL="635000" indent="-635000" algn="l">
              <a:spcBef>
                <a:spcPts val="5900"/>
              </a:spcBef>
              <a:buSzPct val="75000"/>
              <a:buChar char="•"/>
              <a:defRPr sz="5200"/>
            </a:pPr>
            <a:r>
              <a:t>单位都是KB</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lvl1pPr defTabSz="553085">
              <a:defRPr sz="7505"/>
            </a:lvl1pPr>
          </a:lstStyle>
          <a:p>
            <a:r>
              <a:t>Linux系统里，您知道buffer和cache如何区分吗？</a:t>
            </a:r>
          </a:p>
        </p:txBody>
      </p:sp>
      <p:sp>
        <p:nvSpPr>
          <p:cNvPr id="159" name="Shape 159"/>
          <p:cNvSpPr/>
          <p:nvPr>
            <p:ph type="body" idx="1"/>
          </p:nvPr>
        </p:nvSpPr>
        <p:spPr>
          <a:prstGeom prst="rect">
            <a:avLst/>
          </a:prstGeom>
        </p:spPr>
        <p:txBody>
          <a:bodyPr/>
          <a:lstStyle/>
          <a:p>
            <a:r>
              <a:t>buffer和cache都是内存中的一块区域，当CPU需要写数据到磁盘时，由于磁盘速度比较慢，所以CPU先把数据存进buffer，然后CPU去执行其他任务，buffer中的数据会定期写入磁盘；</a:t>
            </a:r>
          </a:p>
          <a:p>
            <a:r>
              <a:t>当CPU需要从磁盘读入数据时，由于磁盘速度比较慢，可以把即将用到的数据提前存入cache，CPU直接从Cache中拿数据要快的多。</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r>
              <a:rPr lang="en-US"/>
              <a:t>ps</a:t>
            </a:r>
            <a:endParaRPr lang="en-US"/>
          </a:p>
        </p:txBody>
      </p:sp>
      <p:sp>
        <p:nvSpPr>
          <p:cNvPr id="153" name="Shape 153"/>
          <p:cNvSpPr/>
          <p:nvPr>
            <p:ph type="body" idx="1"/>
          </p:nvPr>
        </p:nvSpPr>
        <p:spPr>
          <a:prstGeom prst="rect">
            <a:avLst/>
          </a:prstGeom>
        </p:spPr>
        <p:txBody>
          <a:bodyPr/>
          <a:lstStyle/>
          <a:p>
            <a:r>
              <a:t>VIRT虚拟内存用量</a:t>
            </a:r>
          </a:p>
          <a:p>
            <a:r>
              <a:t>RES物理内存用量</a:t>
            </a:r>
          </a:p>
          <a:p>
            <a:r>
              <a:t>SHR共享内存用量</a:t>
            </a:r>
          </a:p>
          <a:p>
            <a:r>
              <a:t>MEM内存用量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r>
              <a:t>top</a:t>
            </a:r>
          </a:p>
        </p:txBody>
      </p:sp>
      <p:sp>
        <p:nvSpPr>
          <p:cNvPr id="153" name="Shape 153"/>
          <p:cNvSpPr/>
          <p:nvPr>
            <p:ph type="body" idx="1"/>
          </p:nvPr>
        </p:nvSpPr>
        <p:spPr>
          <a:prstGeom prst="rect">
            <a:avLst/>
          </a:prstGeom>
        </p:spPr>
        <p:txBody>
          <a:bodyPr/>
          <a:lstStyle/>
          <a:p>
            <a:r>
              <a:t>VIRT虚拟内存用量</a:t>
            </a:r>
          </a:p>
          <a:p>
            <a:r>
              <a:t>RES物理内存用量</a:t>
            </a:r>
          </a:p>
          <a:p>
            <a:r>
              <a:t>SHR共享内存用量</a:t>
            </a:r>
          </a:p>
          <a:p>
            <a:r>
              <a:t>MEM内存用量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lvl1pPr defTabSz="553085">
              <a:defRPr sz="7505"/>
            </a:lvl1pPr>
          </a:lstStyle>
          <a:p>
            <a:r>
              <a:t>如何可以把系统中不用的服务关掉？</a:t>
            </a:r>
          </a:p>
        </p:txBody>
      </p:sp>
      <p:sp>
        <p:nvSpPr>
          <p:cNvPr id="159" name="Shape 159"/>
          <p:cNvSpPr/>
          <p:nvPr>
            <p:ph type="body" idx="1"/>
          </p:nvPr>
        </p:nvSpPr>
        <p:spPr>
          <a:prstGeom prst="rect">
            <a:avLst/>
          </a:prstGeom>
        </p:spPr>
        <p:txBody>
          <a:bodyPr/>
          <a:lstStyle/>
          <a:p>
            <a:r>
              <a:t>service --status-all</a:t>
            </a:r>
          </a:p>
          <a:p>
            <a:r>
              <a:t>service nginx </a:t>
            </a:r>
            <a:r>
              <a:rPr lang="en-US"/>
              <a:t>stop/start/restart</a:t>
            </a:r>
            <a:endParaRPr lang="zh-CN" altLang="en-US">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normAutofit/>
          </a:bodyPr>
          <a:lstStyle>
            <a:lvl1pPr defTabSz="553085">
              <a:defRPr sz="7505"/>
            </a:lvl1pPr>
          </a:lstStyle>
          <a:p>
            <a:r>
              <a:t>ubuntu</a:t>
            </a:r>
            <a:r>
              <a:rPr lang="zh-CN">
                <a:ea typeface="宋体" panose="02010600030101010101" pitchFamily="2" charset="-122"/>
              </a:rPr>
              <a:t>的</a:t>
            </a:r>
            <a:r>
              <a:t>日志文件</a:t>
            </a:r>
          </a:p>
        </p:txBody>
      </p:sp>
      <p:sp>
        <p:nvSpPr>
          <p:cNvPr id="159" name="Shape 159"/>
          <p:cNvSpPr/>
          <p:nvPr>
            <p:ph type="body" idx="1"/>
          </p:nvPr>
        </p:nvSpPr>
        <p:spPr>
          <a:prstGeom prst="rect">
            <a:avLst/>
          </a:prstGeom>
        </p:spPr>
        <p:txBody>
          <a:bodyPr>
            <a:normAutofit lnSpcReduction="10000"/>
          </a:bodyPr>
          <a:lstStyle/>
          <a:p>
            <a:r>
              <a:t>/var/log/apt/   -用apt-get安装卸载软件的信息</a:t>
            </a:r>
          </a:p>
          <a:p>
            <a:r>
              <a:t>/var/log/auth.log  -登录认证log</a:t>
            </a:r>
          </a:p>
          <a:p>
            <a:r>
              <a:t>/var/log/faillog    - 包含用户登录失败信息。此外，错误登录命令也会记录在本文件中。</a:t>
            </a:r>
          </a:p>
          <a:p>
            <a:r>
              <a:t>/var/log/wtmp —包含登录信息。使用wtmp可以找出谁正在登陆进入系统，谁使用命令显示这个文件或信息等</a:t>
            </a:r>
          </a:p>
          <a:p>
            <a:r>
              <a:rPr lang="en-US"/>
              <a:t>dmesg</a:t>
            </a:r>
            <a:r>
              <a:t> –包含内核产生的日志，有助于在定制内核时解决问题。</a:t>
            </a:r>
          </a:p>
          <a:p>
            <a:endParaRPr lang="en-US"/>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lvl1pPr defTabSz="553085">
              <a:defRPr sz="7505"/>
            </a:lvl1pPr>
          </a:lstStyle>
          <a:p>
            <a:r>
              <a:t>xargs和exec</a:t>
            </a:r>
          </a:p>
        </p:txBody>
      </p:sp>
      <p:sp>
        <p:nvSpPr>
          <p:cNvPr id="159" name="Shape 159"/>
          <p:cNvSpPr/>
          <p:nvPr>
            <p:ph type="body" idx="1"/>
          </p:nvPr>
        </p:nvSpPr>
        <p:spPr>
          <a:prstGeom prst="rect">
            <a:avLst/>
          </a:prstGeom>
        </p:spPr>
        <p:txBody>
          <a:bodyPr/>
          <a:lstStyle/>
          <a:p>
            <a:r>
              <a:rPr>
                <a:sym typeface="+mn-ea"/>
              </a:rPr>
              <a:t>find   path   -option   [   -print ]   [ -exec   -ok   command ]   {} \;</a:t>
            </a:r>
            <a:endParaRPr>
              <a:sym typeface="+mn-ea"/>
            </a:endParaRPr>
          </a:p>
          <a:p>
            <a:r>
              <a:rPr lang="zh-CN" altLang="en-US">
                <a:ea typeface="宋体" panose="02010600030101010101" pitchFamily="2" charset="-122"/>
              </a:rPr>
              <a:t>xargs从管道或者stdin中读取数据，但是它也能够从文件的输出中读取数据。xargs的默认命令是echo，这意味着通过管道传递给xargs的输入将会包含换行和空白，不过通过xargs的处理，换行和空白将被空格取代。</a:t>
            </a:r>
            <a:endParaRPr lang="zh-CN" altLang="en-US">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r>
              <a:t>rsync</a:t>
            </a:r>
          </a:p>
        </p:txBody>
      </p:sp>
      <p:sp>
        <p:nvSpPr>
          <p:cNvPr id="156" name="Shape 156"/>
          <p:cNvSpPr/>
          <p:nvPr>
            <p:ph type="body" idx="1"/>
          </p:nvPr>
        </p:nvSpPr>
        <p:spPr>
          <a:prstGeom prst="rect">
            <a:avLst/>
          </a:prstGeom>
        </p:spPr>
        <p:txBody>
          <a:bodyPr/>
          <a:lstStyle/>
          <a:p>
            <a:r>
              <a:t>sudo apt install rsync</a:t>
            </a:r>
          </a:p>
          <a:p>
            <a:r>
              <a:t>rsync命令的基本语法：rsync options source destination</a:t>
            </a:r>
          </a:p>
          <a:p>
            <a:r>
              <a:t>常见选项-v：详细；-r：将数据递归（但不保存时间戳和权限，同时传输数据；-a：归档模式下，归档模式允许递归地拷贝文件，同时也保留了符号链接，文件权限，用户组所有权和时间戳；-z：压缩文件中的数据；-h：在人类可读的格式输出数字；-e：想使用的协议名称，比如ssh；-progress：显示完成传输的文件和剩余时间。</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r>
              <a:rPr lang="en-US">
                <a:sym typeface="+mn-ea"/>
              </a:rPr>
              <a:t>s</a:t>
            </a:r>
            <a:r>
              <a:rPr>
                <a:sym typeface="+mn-ea"/>
              </a:rPr>
              <a:t>creen</a:t>
            </a:r>
            <a:endParaRPr>
              <a:sym typeface="+mn-ea"/>
            </a:endParaRPr>
          </a:p>
        </p:txBody>
      </p:sp>
      <p:sp>
        <p:nvSpPr>
          <p:cNvPr id="156" name="Shape 156"/>
          <p:cNvSpPr/>
          <p:nvPr>
            <p:ph type="body" idx="1"/>
          </p:nvPr>
        </p:nvSpPr>
        <p:spPr>
          <a:prstGeom prst="rect">
            <a:avLst/>
          </a:prstGeom>
        </p:spPr>
        <p:txBody>
          <a:bodyPr>
            <a:normAutofit/>
          </a:bodyPr>
          <a:lstStyle/>
          <a:p>
            <a:r>
              <a:t>sudo apt install screen</a:t>
            </a:r>
          </a:p>
          <a:p>
            <a:r>
              <a:t>GNU Screen是一款由GNU计划开发的用于命令行终端切换的自由软件。用户可以通过该软件同时连接多个本地或远程的命令行会话，并在其间自由切换。GNU Screen可以看作是窗口管理器的命令行界面版本。它提供了统一的管理多个会话的界面和相应的功能。</a:t>
            </a:r>
          </a:p>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r>
              <a:rPr>
                <a:sym typeface="+mn-ea"/>
              </a:rPr>
              <a:t>Linux常见试题解析</a:t>
            </a:r>
            <a:endParaRPr>
              <a:sym typeface="+mn-ea"/>
            </a:endParaRPr>
          </a:p>
        </p:txBody>
      </p:sp>
      <p:sp>
        <p:nvSpPr>
          <p:cNvPr id="125" name="Shape 125"/>
          <p:cNvSpPr/>
          <p:nvPr>
            <p:ph type="body" idx="1"/>
          </p:nvPr>
        </p:nvSpPr>
        <p:spPr>
          <a:prstGeom prst="rect">
            <a:avLst/>
          </a:prstGeom>
        </p:spPr>
        <p:txBody>
          <a:bodyPr/>
          <a:lstStyle/>
          <a:p>
            <a:r>
              <a:rPr lang="zh-CN">
                <a:ea typeface="宋体" panose="02010600030101010101" pitchFamily="2" charset="-122"/>
              </a:rPr>
              <a:t>用户和权限</a:t>
            </a:r>
            <a:endParaRPr lang="zh-CN">
              <a:ea typeface="宋体" panose="02010600030101010101" pitchFamily="2" charset="-122"/>
            </a:endParaRPr>
          </a:p>
          <a:p>
            <a:r>
              <a:rPr lang="zh-CN">
                <a:ea typeface="宋体" panose="02010600030101010101" pitchFamily="2" charset="-122"/>
              </a:rPr>
              <a:t>查看系统状态和负载情况：</a:t>
            </a:r>
            <a:r>
              <a:rPr lang="en-US" altLang="zh-CN">
                <a:ea typeface="宋体" panose="02010600030101010101" pitchFamily="2" charset="-122"/>
              </a:rPr>
              <a:t>CPU</a:t>
            </a:r>
            <a:r>
              <a:rPr lang="zh-CN" altLang="en-US">
                <a:ea typeface="宋体" panose="02010600030101010101" pitchFamily="2" charset="-122"/>
              </a:rPr>
              <a:t>、内存、进程等</a:t>
            </a:r>
            <a:endParaRPr lang="zh-CN" altLang="en-US">
              <a:ea typeface="宋体" panose="02010600030101010101" pitchFamily="2" charset="-122"/>
            </a:endParaRPr>
          </a:p>
          <a:p>
            <a:r>
              <a:rPr lang="zh-CN" altLang="en-US">
                <a:ea typeface="宋体" panose="02010600030101010101" pitchFamily="2" charset="-122"/>
              </a:rPr>
              <a:t>网络排错和监控网络流量</a:t>
            </a:r>
            <a:endParaRPr lang="zh-CN" altLang="en-US">
              <a:ea typeface="宋体" panose="02010600030101010101" pitchFamily="2" charset="-122"/>
            </a:endParaRPr>
          </a:p>
          <a:p>
            <a:r>
              <a:rPr lang="zh-CN" altLang="en-US">
                <a:ea typeface="宋体" panose="02010600030101010101" pitchFamily="2" charset="-122"/>
              </a:rPr>
              <a:t>系统日志</a:t>
            </a:r>
            <a:endParaRPr 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r>
              <a:rPr lang="en-US">
                <a:sym typeface="+mn-ea"/>
              </a:rPr>
              <a:t>tcpdump</a:t>
            </a:r>
            <a:r>
              <a:rPr lang="zh-CN" altLang="en-US">
                <a:ea typeface="宋体" panose="02010600030101010101" pitchFamily="2" charset="-122"/>
                <a:sym typeface="+mn-ea"/>
              </a:rPr>
              <a:t>、</a:t>
            </a:r>
            <a:r>
              <a:rPr lang="en-US" altLang="zh-CN">
                <a:ea typeface="宋体" panose="02010600030101010101" pitchFamily="2" charset="-122"/>
                <a:sym typeface="+mn-ea"/>
              </a:rPr>
              <a:t>wireshark</a:t>
            </a:r>
            <a:endParaRPr lang="en-US" altLang="zh-CN">
              <a:ea typeface="宋体" panose="02010600030101010101" pitchFamily="2" charset="-122"/>
              <a:sym typeface="+mn-ea"/>
            </a:endParaRPr>
          </a:p>
        </p:txBody>
      </p:sp>
      <p:sp>
        <p:nvSpPr>
          <p:cNvPr id="156" name="Shape 156"/>
          <p:cNvSpPr/>
          <p:nvPr>
            <p:ph type="body" idx="1"/>
          </p:nvPr>
        </p:nvSpPr>
        <p:spPr>
          <a:prstGeom prst="rect">
            <a:avLst/>
          </a:prstGeom>
        </p:spPr>
        <p:txBody>
          <a:bodyPr>
            <a:normAutofit/>
          </a:bodyPr>
          <a:lstStyle/>
          <a:p>
            <a:r>
              <a:t>dump the traffic on a network，根据使用者的定义对网络上的数据包进行截获的包分析工具。 tcpdump可以将网络中传送的数据包的“头”完全截获下来提供分析。它支持针对网络层、协议、主机、网络或端口的过滤，并提供and、or、not等逻辑语句来帮助你去掉无用的信息。</a:t>
            </a:r>
          </a:p>
          <a:p>
            <a:r>
              <a:t>sudo apt install wireshark</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r>
              <a:rPr lang="zh-CN" altLang="en-US">
                <a:ea typeface="宋体" panose="02010600030101010101" pitchFamily="2" charset="-122"/>
                <a:sym typeface="+mn-ea"/>
              </a:rPr>
              <a:t>域名解析</a:t>
            </a:r>
            <a:endParaRPr lang="zh-CN" altLang="en-US">
              <a:ea typeface="宋体" panose="02010600030101010101" pitchFamily="2" charset="-122"/>
              <a:sym typeface="+mn-ea"/>
            </a:endParaRPr>
          </a:p>
        </p:txBody>
      </p:sp>
      <p:sp>
        <p:nvSpPr>
          <p:cNvPr id="156" name="Shape 156"/>
          <p:cNvSpPr/>
          <p:nvPr>
            <p:ph type="body" idx="1"/>
          </p:nvPr>
        </p:nvSpPr>
        <p:spPr>
          <a:prstGeom prst="rect">
            <a:avLst/>
          </a:prstGeom>
        </p:spPr>
        <p:txBody>
          <a:bodyPr>
            <a:normAutofit/>
          </a:bodyPr>
          <a:lstStyle/>
          <a:p>
            <a:r>
              <a:t>/etc/hosts文件</a:t>
            </a:r>
          </a:p>
          <a:p>
            <a:r>
              <a:t>/etc/resolv.conf</a:t>
            </a:r>
          </a:p>
          <a:p>
            <a:r>
              <a:t>dig @8.8.8.8 www.baidu.com#使用谷歌DNS解析百度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r>
              <a:t>DNS解析的过程</a:t>
            </a:r>
          </a:p>
        </p:txBody>
      </p:sp>
      <p:pic>
        <p:nvPicPr>
          <p:cNvPr id="164" name="屏幕快照 2019-03-27 上午8.52.24.png"/>
          <p:cNvPicPr>
            <a:picLocks noChangeAspect="1"/>
          </p:cNvPicPr>
          <p:nvPr/>
        </p:nvPicPr>
        <p:blipFill>
          <a:blip r:embed="rId1"/>
          <a:stretch>
            <a:fillRect/>
          </a:stretch>
        </p:blipFill>
        <p:spPr>
          <a:xfrm>
            <a:off x="3559957" y="3522312"/>
            <a:ext cx="17264086" cy="972748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normAutofit fontScale="90000"/>
          </a:bodyPr>
          <a:lstStyle/>
          <a:p>
            <a:r>
              <a:rPr lang="zh-CN" altLang="en-US">
                <a:ea typeface="宋体" panose="02010600030101010101" pitchFamily="2" charset="-122"/>
                <a:sym typeface="+mn-ea"/>
              </a:rPr>
              <a:t>你的网站服务器响应很慢该怎么办？</a:t>
            </a:r>
            <a:endParaRPr lang="en-US" altLang="zh-CN">
              <a:ea typeface="宋体" panose="02010600030101010101" pitchFamily="2" charset="-122"/>
              <a:sym typeface="+mn-ea"/>
            </a:endParaRPr>
          </a:p>
        </p:txBody>
      </p:sp>
      <p:sp>
        <p:nvSpPr>
          <p:cNvPr id="156" name="Shape 156"/>
          <p:cNvSpPr/>
          <p:nvPr>
            <p:ph type="body" idx="1"/>
          </p:nvPr>
        </p:nvSpPr>
        <p:spPr>
          <a:prstGeom prst="rect">
            <a:avLst/>
          </a:prstGeom>
        </p:spPr>
        <p:txBody>
          <a:bodyPr>
            <a:normAutofit/>
          </a:bodyPr>
          <a:lstStyle/>
          <a:p>
            <a:r>
              <a:t>可以从两个方面入手分析：分析系统负载，使用w命令或者uptime命令查看系统负载，如果负载很高，则使用top命令查看CPU，MEM等占用情况，要么是CPU繁忙，要么是内存不够，如果这二者都正常，再去分析网卡流量，分析是不是遭到了攻击。</a:t>
            </a:r>
          </a:p>
          <a:p>
            <a:r>
              <a:t>一旦分析出问题的原因，采取对应的措施解决，如决定要不要杀死一些进程，或者禁止一些访问等。</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anim calcmode="lin" valueType="num">
                                      <p:cBhvr additive="base">
                                        <p:cTn id="7" dur="500" fill="hold"/>
                                        <p:tgtEl>
                                          <p:spTgt spid="1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6">
                                            <p:txEl>
                                              <p:pRg st="1" end="1"/>
                                            </p:txEl>
                                          </p:spTgt>
                                        </p:tgtEl>
                                        <p:attrNameLst>
                                          <p:attrName>style.visibility</p:attrName>
                                        </p:attrNameLst>
                                      </p:cBhvr>
                                      <p:to>
                                        <p:strVal val="visible"/>
                                      </p:to>
                                    </p:set>
                                    <p:anim calcmode="lin" valueType="num">
                                      <p:cBhvr additive="base">
                                        <p:cTn id="11" dur="500" fill="hold"/>
                                        <p:tgtEl>
                                          <p:spTgt spid="15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normAutofit/>
          </a:bodyPr>
          <a:lstStyle/>
          <a:p>
            <a:r>
              <a:rPr lang="zh-CN" altLang="en-US">
                <a:ea typeface="宋体" panose="02010600030101010101" pitchFamily="2" charset="-122"/>
                <a:sym typeface="+mn-ea"/>
              </a:rPr>
              <a:t>你的电脑无法上网怎么办？</a:t>
            </a:r>
            <a:endParaRPr lang="en-US" altLang="zh-CN">
              <a:ea typeface="宋体" panose="02010600030101010101" pitchFamily="2" charset="-122"/>
              <a:sym typeface="+mn-ea"/>
            </a:endParaRPr>
          </a:p>
        </p:txBody>
      </p:sp>
      <p:sp>
        <p:nvSpPr>
          <p:cNvPr id="156" name="Shape 156"/>
          <p:cNvSpPr/>
          <p:nvPr>
            <p:ph type="body" idx="1"/>
          </p:nvPr>
        </p:nvSpPr>
        <p:spPr>
          <a:prstGeom prst="rect">
            <a:avLst/>
          </a:prstGeom>
        </p:spPr>
        <p:txBody>
          <a:bodyPr>
            <a:normAutofit/>
          </a:bodyPr>
          <a:lstStyle/>
          <a:p>
            <a:r>
              <a:rPr lang="en-US"/>
              <a:t>ping 127.0.0.1</a:t>
            </a:r>
            <a:endParaRPr lang="en-US"/>
          </a:p>
          <a:p>
            <a:r>
              <a:rPr lang="en-US"/>
              <a:t>ifconfig</a:t>
            </a:r>
            <a:endParaRPr lang="en-US"/>
          </a:p>
          <a:p>
            <a:r>
              <a:rPr lang="en-US"/>
              <a:t>ping IP</a:t>
            </a:r>
            <a:r>
              <a:rPr lang="zh-CN" altLang="en-US">
                <a:ea typeface="宋体" panose="02010600030101010101" pitchFamily="2" charset="-122"/>
              </a:rPr>
              <a:t>、</a:t>
            </a:r>
            <a:r>
              <a:rPr lang="en-US" altLang="zh-CN">
                <a:ea typeface="宋体" panose="02010600030101010101" pitchFamily="2" charset="-122"/>
              </a:rPr>
              <a:t>gateway and domain name</a:t>
            </a:r>
            <a:endParaRPr lang="zh-CN" altLang="en-US">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anim calcmode="lin" valueType="num">
                                      <p:cBhvr additive="base">
                                        <p:cTn id="7" dur="500" fill="hold"/>
                                        <p:tgtEl>
                                          <p:spTgt spid="1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6">
                                            <p:txEl>
                                              <p:pRg st="1" end="1"/>
                                            </p:txEl>
                                          </p:spTgt>
                                        </p:tgtEl>
                                        <p:attrNameLst>
                                          <p:attrName>style.visibility</p:attrName>
                                        </p:attrNameLst>
                                      </p:cBhvr>
                                      <p:to>
                                        <p:strVal val="visible"/>
                                      </p:to>
                                    </p:set>
                                    <p:anim calcmode="lin" valueType="num">
                                      <p:cBhvr additive="base">
                                        <p:cTn id="13" dur="500" fill="hold"/>
                                        <p:tgtEl>
                                          <p:spTgt spid="15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6">
                                            <p:txEl>
                                              <p:pRg st="2" end="2"/>
                                            </p:txEl>
                                          </p:spTgt>
                                        </p:tgtEl>
                                        <p:attrNameLst>
                                          <p:attrName>style.visibility</p:attrName>
                                        </p:attrNameLst>
                                      </p:cBhvr>
                                      <p:to>
                                        <p:strVal val="visible"/>
                                      </p:to>
                                    </p:set>
                                    <p:anim calcmode="lin" valueType="num">
                                      <p:cBhvr additive="base">
                                        <p:cTn id="19" dur="500" fill="hold"/>
                                        <p:tgtEl>
                                          <p:spTgt spid="15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r>
              <a:t>Linux文件属性有哪些？</a:t>
            </a:r>
          </a:p>
        </p:txBody>
      </p:sp>
      <p:sp>
        <p:nvSpPr>
          <p:cNvPr id="125" name="Shape 125"/>
          <p:cNvSpPr/>
          <p:nvPr>
            <p:ph type="body" idx="1"/>
          </p:nvPr>
        </p:nvSpPr>
        <p:spPr>
          <a:prstGeom prst="rect">
            <a:avLst/>
          </a:prstGeom>
        </p:spPr>
        <p:txBody>
          <a:bodyPr/>
          <a:lstStyle/>
          <a:p>
            <a:r>
              <a:t>$ ls -l</a:t>
            </a:r>
          </a:p>
          <a:p>
            <a:r>
              <a:t>-rwxr-xr-x    1 ubuntu     ubuntu      430540 Dec 23 18:27 example.file</a:t>
            </a:r>
          </a:p>
          <a:p>
            <a:r>
              <a:t>文件的类型和权限、硬链接个数、User、Group、文件大小、日期、文件名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r>
              <a:t>修改所属的用户或组</a:t>
            </a:r>
          </a:p>
        </p:txBody>
      </p:sp>
      <p:sp>
        <p:nvSpPr>
          <p:cNvPr id="128" name="Shape 128"/>
          <p:cNvSpPr/>
          <p:nvPr>
            <p:ph type="body" idx="1"/>
          </p:nvPr>
        </p:nvSpPr>
        <p:spPr>
          <a:prstGeom prst="rect">
            <a:avLst/>
          </a:prstGeom>
        </p:spPr>
        <p:txBody>
          <a:bodyPr/>
          <a:lstStyle/>
          <a:p>
            <a:r>
              <a:t>chown username filename</a:t>
            </a:r>
          </a:p>
          <a:p>
            <a:r>
              <a:t>chgrp groupname filename</a:t>
            </a:r>
          </a:p>
          <a:p>
            <a:r>
              <a:t>chown username.groupname filename</a:t>
            </a:r>
          </a:p>
          <a:p>
            <a:r>
              <a:t>chown 和 chgrp 都有一个 -R 选项，该选项可以用来告诉它们递归地将所属权和组改变应用到整个目录树中</a:t>
            </a:r>
          </a:p>
          <a:p>
            <a:r>
              <a:t>chown -R ubuntu /home/ubuntu</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r>
              <a:t>文件属性与权限操作</a:t>
            </a:r>
          </a:p>
        </p:txBody>
      </p:sp>
      <p:sp>
        <p:nvSpPr>
          <p:cNvPr id="131" name="Shape 131"/>
          <p:cNvSpPr/>
          <p:nvPr>
            <p:ph type="body" idx="1"/>
          </p:nvPr>
        </p:nvSpPr>
        <p:spPr>
          <a:prstGeom prst="rect">
            <a:avLst/>
          </a:prstGeom>
        </p:spPr>
        <p:txBody>
          <a:bodyPr/>
          <a:lstStyle/>
          <a:p>
            <a:pPr marL="469900" indent="-469900" defTabSz="610870">
              <a:spcBef>
                <a:spcPts val="4300"/>
              </a:spcBef>
              <a:defRPr sz="3850"/>
            </a:pPr>
            <a:r>
              <a:t>Linux的权限只有rwx三种：</a:t>
            </a:r>
          </a:p>
          <a:p>
            <a:pPr marL="469900" indent="-469900" defTabSz="610870">
              <a:spcBef>
                <a:spcPts val="4300"/>
              </a:spcBef>
              <a:defRPr sz="3850"/>
            </a:pPr>
            <a:r>
              <a:t>r(Read，读取)：对文件而言，具有读取文件内容的权限；对目录来说，具有浏览目录的权限。</a:t>
            </a:r>
          </a:p>
          <a:p>
            <a:pPr marL="469900" indent="-469900" defTabSz="610870">
              <a:spcBef>
                <a:spcPts val="4300"/>
              </a:spcBef>
              <a:defRPr sz="3850"/>
            </a:pPr>
            <a:r>
              <a:t>w(Write,写入)：对文件而言，具有新增,修改,删除文件内容的权限；对目录来说，具有新建，删除，修改，移动目录内文件的权限。</a:t>
            </a:r>
          </a:p>
          <a:p>
            <a:pPr marL="469900" indent="-469900" defTabSz="610870">
              <a:spcBef>
                <a:spcPts val="4300"/>
              </a:spcBef>
              <a:defRPr sz="3850"/>
            </a:pPr>
            <a:r>
              <a:t>x(eXecute，执行)：对文件而言，具有执行文件的权限；对目录了来说该用户具有进入目录的权限。</a:t>
            </a:r>
          </a:p>
          <a:p>
            <a:pPr marL="469900" indent="-469900" defTabSz="610870">
              <a:spcBef>
                <a:spcPts val="4300"/>
              </a:spcBef>
              <a:defRPr sz="3850"/>
            </a:pPr>
            <a:r>
              <a:t>例如drwxrwxrwx，文件类型、User、Group、Others</a:t>
            </a:r>
          </a:p>
          <a:p>
            <a:pPr marL="469900" indent="-469900" defTabSz="610870">
              <a:spcBef>
                <a:spcPts val="4300"/>
              </a:spcBef>
              <a:defRPr sz="3850"/>
            </a:pPr>
            <a:r>
              <a:t>文件类型除了“-”普通文件外，“d”目录、“l”符号链接、“c”字符专门设备文件、“b”块专门设备文件、“p”先进先出、“s”套接字</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r>
              <a:t>修改文件的权限</a:t>
            </a:r>
          </a:p>
        </p:txBody>
      </p:sp>
      <p:sp>
        <p:nvSpPr>
          <p:cNvPr id="134" name="Shape 134"/>
          <p:cNvSpPr/>
          <p:nvPr>
            <p:ph type="body" idx="1"/>
          </p:nvPr>
        </p:nvSpPr>
        <p:spPr>
          <a:prstGeom prst="rect">
            <a:avLst/>
          </a:prstGeom>
        </p:spPr>
        <p:txBody>
          <a:bodyPr/>
          <a:lstStyle/>
          <a:p>
            <a:r>
              <a:t>chmod [ugo][=+-][rwx] filename</a:t>
            </a:r>
          </a:p>
          <a:p>
            <a:r>
              <a:t>用三个八进制数表示文件权限</a:t>
            </a:r>
          </a:p>
          <a:p>
            <a:r>
              <a:t>chmod 777 filename = chmod ugo=rwx filename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r>
              <a:t>Linux的权限rwx的数值表示</a:t>
            </a:r>
          </a:p>
        </p:txBody>
      </p:sp>
      <p:sp>
        <p:nvSpPr>
          <p:cNvPr id="137" name="Shape 137"/>
          <p:cNvSpPr/>
          <p:nvPr>
            <p:ph type="body" idx="1"/>
          </p:nvPr>
        </p:nvSpPr>
        <p:spPr>
          <a:prstGeom prst="rect">
            <a:avLst/>
          </a:prstGeom>
        </p:spPr>
        <p:txBody>
          <a:bodyPr/>
          <a:lstStyle/>
          <a:p>
            <a:pPr marL="495300" indent="-495300" defTabSz="643890">
              <a:spcBef>
                <a:spcPts val="4600"/>
              </a:spcBef>
              <a:defRPr sz="4055"/>
            </a:pPr>
            <a:r>
              <a:t>rwx 7 </a:t>
            </a:r>
          </a:p>
          <a:p>
            <a:pPr marL="495300" indent="-495300" defTabSz="643890">
              <a:spcBef>
                <a:spcPts val="4600"/>
              </a:spcBef>
              <a:defRPr sz="4055"/>
            </a:pPr>
            <a:r>
              <a:t>rw- 6 </a:t>
            </a:r>
          </a:p>
          <a:p>
            <a:pPr marL="495300" indent="-495300" defTabSz="643890">
              <a:spcBef>
                <a:spcPts val="4600"/>
              </a:spcBef>
              <a:defRPr sz="4055"/>
            </a:pPr>
            <a:r>
              <a:t>r-x 5 </a:t>
            </a:r>
          </a:p>
          <a:p>
            <a:pPr marL="495300" indent="-495300" defTabSz="643890">
              <a:spcBef>
                <a:spcPts val="4600"/>
              </a:spcBef>
              <a:defRPr sz="4055"/>
            </a:pPr>
            <a:r>
              <a:t>r-- 4 </a:t>
            </a:r>
          </a:p>
          <a:p>
            <a:pPr marL="495300" indent="-495300" defTabSz="643890">
              <a:spcBef>
                <a:spcPts val="4600"/>
              </a:spcBef>
              <a:defRPr sz="4055"/>
            </a:pPr>
            <a:r>
              <a:t>-wx 3 </a:t>
            </a:r>
          </a:p>
          <a:p>
            <a:pPr marL="495300" indent="-495300" defTabSz="643890">
              <a:spcBef>
                <a:spcPts val="4600"/>
              </a:spcBef>
              <a:defRPr sz="4055"/>
            </a:pPr>
            <a:r>
              <a:t>-w- 2 </a:t>
            </a:r>
          </a:p>
          <a:p>
            <a:pPr marL="495300" indent="-495300" defTabSz="643890">
              <a:spcBef>
                <a:spcPts val="4600"/>
              </a:spcBef>
              <a:defRPr sz="4055"/>
            </a:pPr>
            <a:r>
              <a:t>--x 1 </a:t>
            </a:r>
          </a:p>
          <a:p>
            <a:pPr marL="495300" indent="-495300" defTabSz="643890">
              <a:spcBef>
                <a:spcPts val="4600"/>
              </a:spcBef>
              <a:defRPr sz="4055"/>
            </a:pPr>
            <a:r>
              <a:t>--- 0</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lvl1pPr defTabSz="454025">
              <a:defRPr sz="6160"/>
            </a:lvl1pPr>
          </a:lstStyle>
          <a:p>
            <a:r>
              <a:t>如果用户指定了一个密码文件，那么这个密码文件的权限应该设置成多少才合适？</a:t>
            </a:r>
          </a:p>
        </p:txBody>
      </p:sp>
      <p:sp>
        <p:nvSpPr>
          <p:cNvPr id="140" name="Shape 140"/>
          <p:cNvSpPr/>
          <p:nvPr>
            <p:ph type="body" idx="1"/>
          </p:nvPr>
        </p:nvSpPr>
        <p:spPr>
          <a:prstGeom prst="rect">
            <a:avLst/>
          </a:prstGeom>
        </p:spPr>
        <p:txBody>
          <a:bodyPr/>
          <a:lstStyle/>
          <a:p>
            <a:r>
              <a:t>600</a:t>
            </a:r>
          </a:p>
          <a:p>
            <a:r>
              <a:t>400</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lvl1pPr defTabSz="470535">
              <a:defRPr sz="6385"/>
            </a:lvl1pPr>
          </a:lstStyle>
          <a:p>
            <a:r>
              <a:t>如何看当前Linux系统CPU</a:t>
            </a:r>
            <a:r>
              <a:rPr lang="zh-CN">
                <a:ea typeface="宋体" panose="02010600030101010101" pitchFamily="2" charset="-122"/>
              </a:rPr>
              <a:t>相关信息</a:t>
            </a:r>
            <a:r>
              <a:t>？</a:t>
            </a:r>
          </a:p>
        </p:txBody>
      </p:sp>
      <p:sp>
        <p:nvSpPr>
          <p:cNvPr id="143" name="Shape 143"/>
          <p:cNvSpPr/>
          <p:nvPr>
            <p:ph type="body" idx="1"/>
          </p:nvPr>
        </p:nvSpPr>
        <p:spPr>
          <a:prstGeom prst="rect">
            <a:avLst/>
          </a:prstGeom>
        </p:spPr>
        <p:txBody>
          <a:bodyPr/>
          <a:lstStyle/>
          <a:p>
            <a:r>
              <a:t>cat /proc/cpuinfo</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ags/tag1.xml><?xml version="1.0" encoding="utf-8"?>
<p:tagLst xmlns:p="http://schemas.openxmlformats.org/presentationml/2006/main">
  <p:tag name="KSO_WM_DOC_GUID" val="{25e172cd-cb00-45e6-9a2d-7f78fa43e59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2810</Words>
  <Application>WPS 演示</Application>
  <PresentationFormat/>
  <Paragraphs>156</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宋体</vt:lpstr>
      <vt:lpstr>Wingdings</vt:lpstr>
      <vt:lpstr>Helvetica Light</vt:lpstr>
      <vt:lpstr>Helvetica</vt:lpstr>
      <vt:lpstr>Helvetica Neue</vt:lpstr>
      <vt:lpstr>微软雅黑</vt:lpstr>
      <vt:lpstr>Arial Unicode MS</vt:lpstr>
      <vt:lpstr>Helvetica Light</vt:lpstr>
      <vt:lpstr>White</vt:lpstr>
      <vt:lpstr>Linux常见试题解析</vt:lpstr>
      <vt:lpstr>Linux常见试题解析</vt:lpstr>
      <vt:lpstr>Linux文件属性有哪些？</vt:lpstr>
      <vt:lpstr>修改所属的用户或组</vt:lpstr>
      <vt:lpstr>文件属性与权限操作</vt:lpstr>
      <vt:lpstr>修改文件的权限</vt:lpstr>
      <vt:lpstr>Linux的权限rwx的数值表示</vt:lpstr>
      <vt:lpstr>如果用户指定了一个密码文件，那么这个密码文件的权限应该设置成多少才合适？</vt:lpstr>
      <vt:lpstr>如何看当前Linux系统CPU相关信息？</vt:lpstr>
      <vt:lpstr>查看系统负载有两个常用的命令w 和uptime</vt:lpstr>
      <vt:lpstr>vmstat中r, b, si, so, bi, bo 这几列表示什么含义呢？</vt:lpstr>
      <vt:lpstr>Linux系统里，您知道buffer和cache如何区分吗？</vt:lpstr>
      <vt:lpstr>ps</vt:lpstr>
      <vt:lpstr>top</vt:lpstr>
      <vt:lpstr>如何可以把系统中不用的服务关掉？</vt:lpstr>
      <vt:lpstr>ubuntu的日志文件</vt:lpstr>
      <vt:lpstr>xargs和exec</vt:lpstr>
      <vt:lpstr>rsync</vt:lpstr>
      <vt:lpstr>screen</vt:lpstr>
      <vt:lpstr>tcpdump</vt:lpstr>
      <vt:lpstr>域名解析</vt:lpstr>
      <vt:lpstr>DNS解析的过程</vt:lpstr>
      <vt:lpstr>你的网站服务器响应很慢该怎么办？</vt:lpstr>
      <vt:lpstr>你的电脑无法上网怎么办？</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Linux常见试题解析</dc:title>
  <dc:creator/>
  <cp:lastModifiedBy>lx</cp:lastModifiedBy>
  <cp:revision>1</cp:revision>
  <dcterms:created xsi:type="dcterms:W3CDTF">2019-03-31T09:49:35Z</dcterms:created>
  <dcterms:modified xsi:type="dcterms:W3CDTF">2019-03-31T09:49:35Z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