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36562" indent="-436562">
              <a:buSzPct val="100000"/>
              <a:buAutoNum type="arabicPeriod" startAt="1"/>
            </a:pPr>
            <a:r>
              <a:t>Shell 本身如果细讲，就可以做一个系列课程，我们只有 2小时；</a:t>
            </a:r>
          </a:p>
          <a:p>
            <a:pPr marL="436562" indent="-436562">
              <a:buSzPct val="100000"/>
              <a:buAutoNum type="arabicPeriod" startAt="1"/>
            </a:pPr>
            <a:r>
              <a:t>2-8，用20%的时间，让大家熟悉 shell 80%最常用的功能 即为重点，难点部分只介绍不细扣，留下自学。</a:t>
            </a:r>
          </a:p>
          <a:p>
            <a:pPr marL="436562" indent="-436562">
              <a:buSzPct val="100000"/>
              <a:buAutoNum type="arabicPeriod" startAt="1"/>
            </a:pPr>
            <a:r>
              <a:t>以例子驱动，根据应用场景，将知识点串起来，例子 场景介绍，问题建模分析，伪码逻辑，代码实现，运行效果，收获总结讲评。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http://liuguixue.com/15508517894260.html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函数变量 local的使用，我们再函数章节中给出。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如果想在当前脚本执行脚本, 而不想启动一个新的 shell，可以使用 source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反斜线（\）是bash的转义字符，也叫逃逸字符或者转义字符。</a:t>
            </a:r>
          </a:p>
          <a:p>
            <a:pPr/>
            <a:r>
              <a:t>\\	反斜杠</a:t>
            </a:r>
          </a:p>
          <a:p>
            <a:pPr/>
            <a:r>
              <a:t>\a	警报，响铃</a:t>
            </a:r>
          </a:p>
          <a:p>
            <a:pPr/>
            <a:r>
              <a:t>\b	退格（删除键）</a:t>
            </a:r>
          </a:p>
          <a:p>
            <a:pPr/>
            <a:r>
              <a:t>\f	换页(FF)，将当前位置移到下页开头</a:t>
            </a:r>
          </a:p>
          <a:p>
            <a:pPr/>
            <a:r>
              <a:t>\n	换行</a:t>
            </a:r>
          </a:p>
          <a:p>
            <a:pPr/>
            <a:r>
              <a:t>\r	回车</a:t>
            </a:r>
          </a:p>
          <a:p>
            <a:pPr/>
            <a:r>
              <a:t>\t	水平制表符（tab键） </a:t>
            </a:r>
          </a:p>
          <a:p>
            <a:pPr/>
            <a:r>
              <a:t>\v	垂直制表符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有很多种写法</a:t>
            </a:r>
          </a:p>
          <a:p>
            <a:pPr/>
            <a:r>
              <a:t>https://blog.csdn.net/babyfish13/article/details/52981110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3" name="Shape 3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参考资料： https://blog.csdn.net/hualusiyu/article/details/8555003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Hannotate SC Regular"/>
                <a:ea typeface="Hannotate SC Regular"/>
                <a:cs typeface="Hannotate SC Regular"/>
                <a:sym typeface="Hannotate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016000" indent="-1016000">
              <a:buSzPct val="80000"/>
              <a:buBlip>
                <a:blip r:embed="rId2"/>
              </a:buBlip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  <a:lvl2pPr marL="1206500" indent="-762000">
              <a:buSzPct val="80000"/>
              <a:buBlip>
                <a:blip r:embed="rId3"/>
              </a:buBlip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2pPr>
            <a:lvl3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3pPr>
            <a:lvl4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4pPr>
            <a:lvl5pPr>
              <a:defRPr>
                <a:latin typeface="Hannotate SC Regular"/>
                <a:ea typeface="Hannotate SC Regular"/>
                <a:cs typeface="Hannotate SC Regular"/>
                <a:sym typeface="Hannotate SC Regular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0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www.runoob.com/linux/linux-shell.html" TargetMode="External"/><Relationship Id="rId4" Type="http://schemas.openxmlformats.org/officeDocument/2006/relationships/hyperlink" Target="http://tldp.org/HOWTO/Bash-Prog-Intro-HOWTO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ell编程快速入门"/>
          <p:cNvSpPr txBox="1"/>
          <p:nvPr>
            <p:ph type="ctrTitle"/>
          </p:nvPr>
        </p:nvSpPr>
        <p:spPr>
          <a:xfrm>
            <a:off x="5305344" y="5287883"/>
            <a:ext cx="14716126" cy="2287211"/>
          </a:xfrm>
          <a:prstGeom prst="rect">
            <a:avLst/>
          </a:prstGeom>
        </p:spPr>
        <p:txBody>
          <a:bodyPr/>
          <a:lstStyle/>
          <a:p>
            <a:pPr/>
            <a:r>
              <a:t>Shell编程快速入门</a:t>
            </a:r>
          </a:p>
        </p:txBody>
      </p:sp>
      <p:sp>
        <p:nvSpPr>
          <p:cNvPr id="120" name="刘贵学"/>
          <p:cNvSpPr txBox="1"/>
          <p:nvPr>
            <p:ph type="subTitle" sz="quarter" idx="1"/>
          </p:nvPr>
        </p:nvSpPr>
        <p:spPr>
          <a:xfrm>
            <a:off x="10578220" y="9201385"/>
            <a:ext cx="4170373" cy="1150726"/>
          </a:xfrm>
          <a:prstGeom prst="rect">
            <a:avLst/>
          </a:prstGeom>
        </p:spPr>
        <p:txBody>
          <a:bodyPr/>
          <a:lstStyle/>
          <a:p>
            <a:pPr/>
            <a:r>
              <a:t>刘贵学</a:t>
            </a:r>
          </a:p>
        </p:txBody>
      </p:sp>
      <p:sp>
        <p:nvSpPr>
          <p:cNvPr id="121" name="《Linux从零入门实战》 Lesson 4"/>
          <p:cNvSpPr txBox="1"/>
          <p:nvPr/>
        </p:nvSpPr>
        <p:spPr>
          <a:xfrm>
            <a:off x="350161" y="1940990"/>
            <a:ext cx="13084303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7000"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/>
            <a:r>
              <a:t>《Linux从零入门实战》 Lesson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成组"/>
          <p:cNvGrpSpPr/>
          <p:nvPr/>
        </p:nvGrpSpPr>
        <p:grpSpPr>
          <a:xfrm>
            <a:off x="9026588" y="3792691"/>
            <a:ext cx="6330824" cy="6108040"/>
            <a:chOff x="-1131823" y="0"/>
            <a:chExt cx="6330822" cy="6108038"/>
          </a:xfrm>
        </p:grpSpPr>
        <p:sp>
          <p:nvSpPr>
            <p:cNvPr id="164" name="Why"/>
            <p:cNvSpPr/>
            <p:nvPr/>
          </p:nvSpPr>
          <p:spPr>
            <a:xfrm>
              <a:off x="79022" y="0"/>
              <a:ext cx="3909132" cy="388311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1081314"/>
                    <a:satOff val="4338"/>
                    <a:lumOff val="-893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0" sz="8000">
                  <a:solidFill>
                    <a:srgbClr val="FFFFFF"/>
                  </a:solidFill>
                  <a:latin typeface="蘋果儷中黑"/>
                  <a:ea typeface="蘋果儷中黑"/>
                  <a:cs typeface="蘋果儷中黑"/>
                  <a:sym typeface="蘋果儷中黑"/>
                </a:defRPr>
              </a:lvl1pPr>
            </a:lstStyle>
            <a:p>
              <a:pPr/>
              <a:r>
                <a:t>Why</a:t>
              </a:r>
            </a:p>
          </p:txBody>
        </p:sp>
        <p:sp>
          <p:nvSpPr>
            <p:cNvPr id="165" name="为什么要学Shell？"/>
            <p:cNvSpPr txBox="1"/>
            <p:nvPr/>
          </p:nvSpPr>
          <p:spPr>
            <a:xfrm>
              <a:off x="-1131824" y="4898363"/>
              <a:ext cx="6330824" cy="1209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6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为什么要学Shell？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Linux的精髓是什么？…"/>
          <p:cNvGrpSpPr/>
          <p:nvPr/>
        </p:nvGrpSpPr>
        <p:grpSpPr>
          <a:xfrm>
            <a:off x="3025650" y="4051000"/>
            <a:ext cx="18332700" cy="5614000"/>
            <a:chOff x="0" y="0"/>
            <a:chExt cx="18332698" cy="5613999"/>
          </a:xfrm>
        </p:grpSpPr>
        <p:sp>
          <p:nvSpPr>
            <p:cNvPr id="169" name="Linux的精髓是什么？…"/>
            <p:cNvSpPr txBox="1"/>
            <p:nvPr/>
          </p:nvSpPr>
          <p:spPr>
            <a:xfrm>
              <a:off x="50799" y="50800"/>
              <a:ext cx="18231100" cy="551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Linux的精髓是什么？</a:t>
              </a:r>
            </a:p>
            <a:p>
              <a:pPr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将多个程序(命令)组装成大型程序, 而Shell 就是最好粘合剂</a:t>
              </a:r>
            </a:p>
          </p:txBody>
        </p:sp>
        <p:pic>
          <p:nvPicPr>
            <p:cNvPr id="168" name="Linux的精髓是什么？…" descr="Linux的精髓是什么？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332699" cy="5614000"/>
            </a:xfrm>
            <a:prstGeom prst="rect">
              <a:avLst/>
            </a:prstGeom>
            <a:effectLst/>
          </p:spPr>
        </p:pic>
      </p:grpSp>
      <p:sp>
        <p:nvSpPr>
          <p:cNvPr id="171" name="《Unix编程艺术》之 多道程序设计"/>
          <p:cNvSpPr txBox="1"/>
          <p:nvPr/>
        </p:nvSpPr>
        <p:spPr>
          <a:xfrm>
            <a:off x="13499760" y="10133335"/>
            <a:ext cx="7882764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b="0" sz="4000">
                <a:latin typeface="Hannotate SC Regular"/>
                <a:ea typeface="Hannotate SC Regular"/>
                <a:cs typeface="Hannotate SC Regular"/>
                <a:sym typeface="Hannotate SC Regular"/>
              </a:defRPr>
            </a:lvl1pPr>
          </a:lstStyle>
          <a:p>
            <a:pPr/>
            <a:r>
              <a:t>《Unix编程艺术》之 多道程序设计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Shell的优点…"/>
          <p:cNvGrpSpPr/>
          <p:nvPr/>
        </p:nvGrpSpPr>
        <p:grpSpPr>
          <a:xfrm>
            <a:off x="6434658" y="2711107"/>
            <a:ext cx="13466403" cy="3237599"/>
            <a:chOff x="0" y="0"/>
            <a:chExt cx="13466401" cy="3237597"/>
          </a:xfrm>
        </p:grpSpPr>
        <p:sp>
          <p:nvSpPr>
            <p:cNvPr id="174" name="Shell的优点…"/>
            <p:cNvSpPr txBox="1"/>
            <p:nvPr/>
          </p:nvSpPr>
          <p:spPr>
            <a:xfrm>
              <a:off x="50800" y="50800"/>
              <a:ext cx="13364802" cy="3135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Shell的优点</a:t>
              </a:r>
            </a:p>
            <a:p>
              <a:pPr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简单、高效、易维护、随写随用</a:t>
              </a:r>
            </a:p>
          </p:txBody>
        </p:sp>
        <p:pic>
          <p:nvPicPr>
            <p:cNvPr id="173" name="Shell的优点…" descr="Shell的优点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466402" cy="3237598"/>
            </a:xfrm>
            <a:prstGeom prst="rect">
              <a:avLst/>
            </a:prstGeom>
            <a:effectLst/>
          </p:spPr>
        </p:pic>
      </p:grpSp>
      <p:grpSp>
        <p:nvGrpSpPr>
          <p:cNvPr id="178" name="Linux 越用越简单…"/>
          <p:cNvGrpSpPr/>
          <p:nvPr/>
        </p:nvGrpSpPr>
        <p:grpSpPr>
          <a:xfrm>
            <a:off x="4552024" y="7119456"/>
            <a:ext cx="17231670" cy="3514895"/>
            <a:chOff x="0" y="0"/>
            <a:chExt cx="17231669" cy="3514893"/>
          </a:xfrm>
        </p:grpSpPr>
        <p:sp>
          <p:nvSpPr>
            <p:cNvPr id="177" name="Linux 越用越简单…"/>
            <p:cNvSpPr txBox="1"/>
            <p:nvPr/>
          </p:nvSpPr>
          <p:spPr>
            <a:xfrm>
              <a:off x="50800" y="50800"/>
              <a:ext cx="17130070" cy="3413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Linux 越用越简单</a:t>
              </a:r>
            </a:p>
            <a:p>
              <a:pPr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自动化、可定制 -&gt; 提高效率 -&gt; 更简洁高效地使用Linux</a:t>
              </a:r>
            </a:p>
          </p:txBody>
        </p:sp>
        <p:pic>
          <p:nvPicPr>
            <p:cNvPr id="176" name="Linux 越用越简单…" descr="Linux 越用越简单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7231670" cy="351489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成组"/>
          <p:cNvGrpSpPr/>
          <p:nvPr/>
        </p:nvGrpSpPr>
        <p:grpSpPr>
          <a:xfrm>
            <a:off x="9407588" y="4347964"/>
            <a:ext cx="5568824" cy="5927417"/>
            <a:chOff x="-628726" y="0"/>
            <a:chExt cx="5568822" cy="5927416"/>
          </a:xfrm>
        </p:grpSpPr>
        <p:sp>
          <p:nvSpPr>
            <p:cNvPr id="180" name="How"/>
            <p:cNvSpPr/>
            <p:nvPr/>
          </p:nvSpPr>
          <p:spPr>
            <a:xfrm>
              <a:off x="201119" y="0"/>
              <a:ext cx="3909132" cy="3883114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hueOff val="914337"/>
                    <a:satOff val="31515"/>
                    <a:lumOff val="-3079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0" sz="8000">
                  <a:solidFill>
                    <a:srgbClr val="FFFFFF"/>
                  </a:solidFill>
                  <a:latin typeface="蘋果儷中黑"/>
                  <a:ea typeface="蘋果儷中黑"/>
                  <a:cs typeface="蘋果儷中黑"/>
                  <a:sym typeface="蘋果儷中黑"/>
                </a:defRPr>
              </a:lvl1pPr>
            </a:lstStyle>
            <a:p>
              <a:pPr/>
              <a:r>
                <a:t>How</a:t>
              </a:r>
            </a:p>
          </p:txBody>
        </p:sp>
        <p:sp>
          <p:nvSpPr>
            <p:cNvPr id="181" name="如何学好Shell？"/>
            <p:cNvSpPr txBox="1"/>
            <p:nvPr/>
          </p:nvSpPr>
          <p:spPr>
            <a:xfrm>
              <a:off x="-628727" y="4717741"/>
              <a:ext cx="5568824" cy="1209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6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如何学好Shell？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时间紧，任务重"/>
          <p:cNvGrpSpPr/>
          <p:nvPr/>
        </p:nvGrpSpPr>
        <p:grpSpPr>
          <a:xfrm>
            <a:off x="3106752" y="5161712"/>
            <a:ext cx="4786595" cy="2828132"/>
            <a:chOff x="0" y="0"/>
            <a:chExt cx="4786593" cy="2828131"/>
          </a:xfrm>
        </p:grpSpPr>
        <p:sp>
          <p:nvSpPr>
            <p:cNvPr id="185" name="时间紧，任务重"/>
            <p:cNvSpPr txBox="1"/>
            <p:nvPr/>
          </p:nvSpPr>
          <p:spPr>
            <a:xfrm>
              <a:off x="50800" y="50800"/>
              <a:ext cx="4684994" cy="2726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>
              <a:lvl1pPr>
                <a:lnSpc>
                  <a:spcPct val="120000"/>
                </a:lnSpc>
                <a:defRPr b="0" sz="4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时间紧，任务重</a:t>
              </a:r>
            </a:p>
          </p:txBody>
        </p:sp>
        <p:pic>
          <p:nvPicPr>
            <p:cNvPr id="184" name="时间紧，任务重" descr="时间紧，任务重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86594" cy="2828132"/>
            </a:xfrm>
            <a:prstGeom prst="rect">
              <a:avLst/>
            </a:prstGeom>
            <a:effectLst/>
          </p:spPr>
        </p:pic>
      </p:grpSp>
      <p:grpSp>
        <p:nvGrpSpPr>
          <p:cNvPr id="189" name="2-8原则…"/>
          <p:cNvGrpSpPr/>
          <p:nvPr/>
        </p:nvGrpSpPr>
        <p:grpSpPr>
          <a:xfrm>
            <a:off x="9816741" y="5161712"/>
            <a:ext cx="4946689" cy="2828132"/>
            <a:chOff x="0" y="0"/>
            <a:chExt cx="4946688" cy="2828131"/>
          </a:xfrm>
        </p:grpSpPr>
        <p:sp>
          <p:nvSpPr>
            <p:cNvPr id="188" name="2-8原则…"/>
            <p:cNvSpPr txBox="1"/>
            <p:nvPr/>
          </p:nvSpPr>
          <p:spPr>
            <a:xfrm>
              <a:off x="50800" y="50799"/>
              <a:ext cx="4845089" cy="2726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lnSpc>
                  <a:spcPct val="120000"/>
                </a:lnSpc>
                <a:defRPr b="0" sz="4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2-8原则</a:t>
              </a:r>
            </a:p>
            <a:p>
              <a:pPr>
                <a:lnSpc>
                  <a:spcPct val="120000"/>
                </a:lnSpc>
                <a:defRPr b="0" sz="4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抓重点，不扣难点</a:t>
              </a:r>
            </a:p>
          </p:txBody>
        </p:sp>
        <p:pic>
          <p:nvPicPr>
            <p:cNvPr id="187" name="2-8原则…" descr="2-8原则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946689" cy="2828132"/>
            </a:xfrm>
            <a:prstGeom prst="rect">
              <a:avLst/>
            </a:prstGeom>
            <a:effectLst/>
          </p:spPr>
        </p:pic>
      </p:grpSp>
      <p:grpSp>
        <p:nvGrpSpPr>
          <p:cNvPr id="192" name="基础语法 + 实例场景"/>
          <p:cNvGrpSpPr/>
          <p:nvPr/>
        </p:nvGrpSpPr>
        <p:grpSpPr>
          <a:xfrm>
            <a:off x="16499104" y="5161712"/>
            <a:ext cx="5162034" cy="2828132"/>
            <a:chOff x="0" y="0"/>
            <a:chExt cx="5162032" cy="2828131"/>
          </a:xfrm>
        </p:grpSpPr>
        <p:sp>
          <p:nvSpPr>
            <p:cNvPr id="191" name="基础语法 + 实例场景"/>
            <p:cNvSpPr txBox="1"/>
            <p:nvPr/>
          </p:nvSpPr>
          <p:spPr>
            <a:xfrm>
              <a:off x="50800" y="50799"/>
              <a:ext cx="5060433" cy="2726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>
              <a:lvl1pPr>
                <a:lnSpc>
                  <a:spcPct val="120000"/>
                </a:lnSpc>
                <a:defRPr b="0" sz="4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基础语法 + 实例场景</a:t>
              </a:r>
            </a:p>
          </p:txBody>
        </p:sp>
        <p:pic>
          <p:nvPicPr>
            <p:cNvPr id="190" name="基础语法 + 实例场景" descr="基础语法 + 实例场景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162033" cy="282813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ell 开发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Shell 开发流程</a:t>
            </a:r>
          </a:p>
        </p:txBody>
      </p:sp>
      <p:sp>
        <p:nvSpPr>
          <p:cNvPr id="197" name="线条"/>
          <p:cNvSpPr/>
          <p:nvPr/>
        </p:nvSpPr>
        <p:spPr>
          <a:xfrm>
            <a:off x="3138675" y="5427634"/>
            <a:ext cx="17351375" cy="4533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11" fill="norm" stroke="1" extrusionOk="0">
                <a:moveTo>
                  <a:pt x="0" y="1160"/>
                </a:moveTo>
                <a:cubicBezTo>
                  <a:pt x="76" y="10126"/>
                  <a:pt x="1565" y="17736"/>
                  <a:pt x="3693" y="20674"/>
                </a:cubicBezTo>
                <a:cubicBezTo>
                  <a:pt x="4100" y="21236"/>
                  <a:pt x="4533" y="21600"/>
                  <a:pt x="4982" y="21492"/>
                </a:cubicBezTo>
                <a:cubicBezTo>
                  <a:pt x="7898" y="20789"/>
                  <a:pt x="8360" y="804"/>
                  <a:pt x="11581" y="2637"/>
                </a:cubicBezTo>
                <a:cubicBezTo>
                  <a:pt x="14085" y="4061"/>
                  <a:pt x="14177" y="19170"/>
                  <a:pt x="16654" y="20748"/>
                </a:cubicBezTo>
                <a:cubicBezTo>
                  <a:pt x="17102" y="21033"/>
                  <a:pt x="17557" y="20729"/>
                  <a:pt x="17988" y="20175"/>
                </a:cubicBezTo>
                <a:cubicBezTo>
                  <a:pt x="20200" y="17326"/>
                  <a:pt x="21600" y="8932"/>
                  <a:pt x="21352" y="0"/>
                </a:cubicBezTo>
              </a:path>
            </a:pathLst>
          </a:custGeom>
          <a:ln w="101600">
            <a:solidFill>
              <a:srgbClr val="D6D5D5">
                <a:alpha val="46322"/>
              </a:srgbClr>
            </a:solidFill>
            <a:prstDash val="sysDot"/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00" name="成组"/>
          <p:cNvGrpSpPr/>
          <p:nvPr/>
        </p:nvGrpSpPr>
        <p:grpSpPr>
          <a:xfrm>
            <a:off x="2038681" y="4279307"/>
            <a:ext cx="2390776" cy="2748369"/>
            <a:chOff x="558799" y="0"/>
            <a:chExt cx="2390775" cy="2748368"/>
          </a:xfrm>
        </p:grpSpPr>
        <p:pic>
          <p:nvPicPr>
            <p:cNvPr id="198" name="场景.png" descr="场景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41387" y="0"/>
              <a:ext cx="1625601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需求分析"/>
            <p:cNvSpPr txBox="1"/>
            <p:nvPr/>
          </p:nvSpPr>
          <p:spPr>
            <a:xfrm>
              <a:off x="558799" y="1818093"/>
              <a:ext cx="2390776" cy="930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需求分析</a:t>
              </a:r>
            </a:p>
          </p:txBody>
        </p:sp>
      </p:grpSp>
      <p:grpSp>
        <p:nvGrpSpPr>
          <p:cNvPr id="203" name="成组"/>
          <p:cNvGrpSpPr/>
          <p:nvPr/>
        </p:nvGrpSpPr>
        <p:grpSpPr>
          <a:xfrm>
            <a:off x="6015337" y="8701347"/>
            <a:ext cx="2390776" cy="2748242"/>
            <a:chOff x="558799" y="0"/>
            <a:chExt cx="2390775" cy="2748241"/>
          </a:xfrm>
        </p:grpSpPr>
        <p:pic>
          <p:nvPicPr>
            <p:cNvPr id="201" name="建模-01.png" descr="建模-0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41387" y="0"/>
              <a:ext cx="1625601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2" name="问题建模"/>
            <p:cNvSpPr txBox="1"/>
            <p:nvPr/>
          </p:nvSpPr>
          <p:spPr>
            <a:xfrm>
              <a:off x="558799" y="1817966"/>
              <a:ext cx="2390776" cy="930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问题建模</a:t>
              </a:r>
            </a:p>
          </p:txBody>
        </p:sp>
      </p:grpSp>
      <p:grpSp>
        <p:nvGrpSpPr>
          <p:cNvPr id="206" name="成组"/>
          <p:cNvGrpSpPr/>
          <p:nvPr/>
        </p:nvGrpSpPr>
        <p:grpSpPr>
          <a:xfrm>
            <a:off x="10437812" y="4695372"/>
            <a:ext cx="3508376" cy="2722114"/>
            <a:chOff x="0" y="0"/>
            <a:chExt cx="3508375" cy="2722113"/>
          </a:xfrm>
        </p:grpSpPr>
        <p:pic>
          <p:nvPicPr>
            <p:cNvPr id="204" name="流程图.png" descr="流程图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1159" y="0"/>
              <a:ext cx="2086057" cy="2086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伪码流程逻辑"/>
            <p:cNvSpPr txBox="1"/>
            <p:nvPr/>
          </p:nvSpPr>
          <p:spPr>
            <a:xfrm>
              <a:off x="0" y="1791838"/>
              <a:ext cx="3508376" cy="930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伪码流程逻辑</a:t>
              </a:r>
            </a:p>
          </p:txBody>
        </p:sp>
      </p:grpSp>
      <p:grpSp>
        <p:nvGrpSpPr>
          <p:cNvPr id="209" name="成组"/>
          <p:cNvGrpSpPr/>
          <p:nvPr/>
        </p:nvGrpSpPr>
        <p:grpSpPr>
          <a:xfrm>
            <a:off x="15099772" y="8891180"/>
            <a:ext cx="4067176" cy="2524536"/>
            <a:chOff x="0" y="0"/>
            <a:chExt cx="4067175" cy="2524535"/>
          </a:xfrm>
        </p:grpSpPr>
        <p:pic>
          <p:nvPicPr>
            <p:cNvPr id="207" name="代码 (1).png" descr="代码 (1)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20787" y="0"/>
              <a:ext cx="1625601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代码实现与运行"/>
            <p:cNvSpPr txBox="1"/>
            <p:nvPr/>
          </p:nvSpPr>
          <p:spPr>
            <a:xfrm>
              <a:off x="-1" y="1594260"/>
              <a:ext cx="4067176" cy="930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代码实现与运行</a:t>
              </a:r>
            </a:p>
          </p:txBody>
        </p:sp>
      </p:grpSp>
      <p:grpSp>
        <p:nvGrpSpPr>
          <p:cNvPr id="212" name="成组"/>
          <p:cNvGrpSpPr/>
          <p:nvPr/>
        </p:nvGrpSpPr>
        <p:grpSpPr>
          <a:xfrm>
            <a:off x="19778330" y="4694748"/>
            <a:ext cx="1625601" cy="2524511"/>
            <a:chOff x="382587" y="0"/>
            <a:chExt cx="1625600" cy="2524510"/>
          </a:xfrm>
        </p:grpSpPr>
        <p:pic>
          <p:nvPicPr>
            <p:cNvPr id="210" name="点评.png" descr="点评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82587" y="0"/>
              <a:ext cx="1625601" cy="162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总结"/>
            <p:cNvSpPr txBox="1"/>
            <p:nvPr/>
          </p:nvSpPr>
          <p:spPr>
            <a:xfrm>
              <a:off x="384806" y="1594235"/>
              <a:ext cx="1273176" cy="930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总结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编码规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编码规范</a:t>
            </a:r>
          </a:p>
        </p:txBody>
      </p:sp>
      <p:sp>
        <p:nvSpPr>
          <p:cNvPr id="215" name="多加注释说明…"/>
          <p:cNvSpPr txBox="1"/>
          <p:nvPr>
            <p:ph type="body" sz="half" idx="1"/>
          </p:nvPr>
        </p:nvSpPr>
        <p:spPr>
          <a:xfrm>
            <a:off x="4387453" y="3643312"/>
            <a:ext cx="14470517" cy="88403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多加注释说明</a:t>
            </a:r>
          </a:p>
          <a:p>
            <a:pPr>
              <a:buBlip>
                <a:blip r:embed="rId2"/>
              </a:buBlip>
            </a:pPr>
            <a:r>
              <a:t>命名建议规则</a:t>
            </a:r>
          </a:p>
          <a:p>
            <a:pPr lvl="1">
              <a:buBlip>
                <a:blip r:embed="rId3"/>
              </a:buBlip>
            </a:pPr>
            <a:r>
              <a:t>变量名大写</a:t>
            </a:r>
          </a:p>
          <a:p>
            <a:pPr lvl="1">
              <a:buBlip>
                <a:blip r:embed="rId3"/>
              </a:buBlip>
            </a:pPr>
            <a:r>
              <a:t>局部变量小写</a:t>
            </a:r>
          </a:p>
          <a:p>
            <a:pPr lvl="1">
              <a:buBlip>
                <a:blip r:embed="rId3"/>
              </a:buBlip>
            </a:pPr>
            <a:r>
              <a:t>函数名小写</a:t>
            </a:r>
          </a:p>
          <a:p>
            <a:pPr lvl="1">
              <a:buBlip>
                <a:blip r:embed="rId3"/>
              </a:buBlip>
            </a:pPr>
            <a:r>
              <a:t>函数变量 加 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编辑器 V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编辑器 VS Code</a:t>
            </a:r>
          </a:p>
        </p:txBody>
      </p:sp>
      <p:sp>
        <p:nvSpPr>
          <p:cNvPr id="218" name="宿主机中写的代码，同步到虚拟机中…"/>
          <p:cNvSpPr txBox="1"/>
          <p:nvPr>
            <p:ph type="body" sz="quarter" idx="1"/>
          </p:nvPr>
        </p:nvSpPr>
        <p:spPr>
          <a:xfrm>
            <a:off x="4387453" y="3643312"/>
            <a:ext cx="15609094" cy="3970752"/>
          </a:xfrm>
          <a:prstGeom prst="rect">
            <a:avLst/>
          </a:prstGeom>
        </p:spPr>
        <p:txBody>
          <a:bodyPr/>
          <a:lstStyle/>
          <a:p>
            <a:pPr marL="1005839" indent="-1005839" defTabSz="813315">
              <a:spcBef>
                <a:spcPts val="5800"/>
              </a:spcBef>
              <a:buBlip>
                <a:blip r:embed="rId2"/>
              </a:buBlip>
              <a:defRPr sz="4356"/>
            </a:pPr>
            <a:r>
              <a:t>宿主机中写的代码，同步到虚拟机中</a:t>
            </a:r>
          </a:p>
          <a:p>
            <a:pPr lvl="1" marL="1194435" indent="-754380" defTabSz="813315">
              <a:spcBef>
                <a:spcPts val="5800"/>
              </a:spcBef>
              <a:buBlip>
                <a:blip r:embed="rId3"/>
              </a:buBlip>
              <a:defRPr sz="4356"/>
            </a:pPr>
            <a:r>
              <a:t>共享文件夹</a:t>
            </a:r>
          </a:p>
          <a:p>
            <a:pPr lvl="1" marL="1194435" indent="-754380" defTabSz="813315">
              <a:spcBef>
                <a:spcPts val="5800"/>
              </a:spcBef>
              <a:buBlip>
                <a:blip r:embed="rId3"/>
              </a:buBlip>
              <a:defRPr sz="4356"/>
            </a:pPr>
            <a:r>
              <a:t>配置 sftp</a:t>
            </a:r>
          </a:p>
        </p:txBody>
      </p:sp>
      <p:pic>
        <p:nvPicPr>
          <p:cNvPr id="21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34000" y="7864094"/>
            <a:ext cx="16695828" cy="5499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ftp 配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sftp 配置</a:t>
            </a:r>
          </a:p>
        </p:txBody>
      </p:sp>
      <p:sp>
        <p:nvSpPr>
          <p:cNvPr id="222" name="查看 -&gt; 命令面板 -&gt; SFTP config"/>
          <p:cNvSpPr txBox="1"/>
          <p:nvPr>
            <p:ph type="body" sz="quarter" idx="1"/>
          </p:nvPr>
        </p:nvSpPr>
        <p:spPr>
          <a:xfrm>
            <a:off x="4387453" y="3643312"/>
            <a:ext cx="15609094" cy="241385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 查看 -&gt; 命令面板 -&gt; SFTP config</a:t>
            </a:r>
          </a:p>
        </p:txBody>
      </p:sp>
      <p:pic>
        <p:nvPicPr>
          <p:cNvPr id="22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3942" y="5690507"/>
            <a:ext cx="17613704" cy="7518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pic>
        <p:nvPicPr>
          <p:cNvPr id="22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6506" y="3960343"/>
            <a:ext cx="13759967" cy="4873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rcRect l="0" t="0" r="32618" b="0"/>
          <a:stretch>
            <a:fillRect/>
          </a:stretch>
        </p:blipFill>
        <p:spPr>
          <a:xfrm>
            <a:off x="10275897" y="10166201"/>
            <a:ext cx="6301285" cy="2065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课程要求…"/>
          <p:cNvGrpSpPr/>
          <p:nvPr/>
        </p:nvGrpSpPr>
        <p:grpSpPr>
          <a:xfrm>
            <a:off x="3025650" y="4051000"/>
            <a:ext cx="18332700" cy="5321245"/>
            <a:chOff x="0" y="0"/>
            <a:chExt cx="18332698" cy="5321244"/>
          </a:xfrm>
        </p:grpSpPr>
        <p:sp>
          <p:nvSpPr>
            <p:cNvPr id="124" name="课程要求…"/>
            <p:cNvSpPr txBox="1"/>
            <p:nvPr/>
          </p:nvSpPr>
          <p:spPr>
            <a:xfrm>
              <a:off x="50799" y="50800"/>
              <a:ext cx="18231100" cy="5219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>
                <a:lnSpc>
                  <a:spcPct val="120000"/>
                </a:lnSpc>
                <a:defRPr b="0" sz="6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课程要求</a:t>
              </a:r>
            </a:p>
            <a:p>
              <a:pPr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</a:p>
            <a:p>
              <a:pPr>
                <a:lnSpc>
                  <a:spcPct val="120000"/>
                </a:lnSpc>
                <a:defRPr b="0" sz="66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身边必须有一台可用的Linux环境，实时写代码</a:t>
              </a:r>
            </a:p>
          </p:txBody>
        </p:sp>
        <p:pic>
          <p:nvPicPr>
            <p:cNvPr id="123" name="课程要求…" descr="课程要求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332699" cy="532124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注释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注释</a:t>
            </a:r>
          </a:p>
        </p:txBody>
      </p:sp>
      <p:sp>
        <p:nvSpPr>
          <p:cNvPr id="232" name="#单行注释…"/>
          <p:cNvSpPr txBox="1"/>
          <p:nvPr>
            <p:ph type="body" sz="quarter" idx="1"/>
          </p:nvPr>
        </p:nvSpPr>
        <p:spPr>
          <a:xfrm>
            <a:off x="4387453" y="3643312"/>
            <a:ext cx="7500445" cy="494724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#单行注释</a:t>
            </a:r>
          </a:p>
          <a:p>
            <a:pPr lvl="1">
              <a:buBlip>
                <a:blip r:embed="rId3"/>
              </a:buBlip>
            </a:pPr>
            <a:r>
              <a:t>行首解释说明 </a:t>
            </a:r>
          </a:p>
          <a:p>
            <a:pPr>
              <a:buBlip>
                <a:blip r:embed="rId2"/>
              </a:buBlip>
            </a:pPr>
            <a:r>
              <a:t>多行注释（小技巧）</a:t>
            </a:r>
          </a:p>
        </p:txBody>
      </p:sp>
      <p:pic>
        <p:nvPicPr>
          <p:cNvPr id="23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42955" y="3662471"/>
            <a:ext cx="11206012" cy="9403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art2…"/>
          <p:cNvSpPr txBox="1"/>
          <p:nvPr>
            <p:ph type="title"/>
          </p:nvPr>
        </p:nvSpPr>
        <p:spPr>
          <a:xfrm>
            <a:off x="6248091" y="3556308"/>
            <a:ext cx="12506679" cy="7232739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t>Part2 </a:t>
            </a:r>
          </a:p>
          <a:p>
            <a:pPr>
              <a:lnSpc>
                <a:spcPct val="120000"/>
              </a:lnSpc>
            </a:pPr>
            <a:r>
              <a:t>Shell 基础语法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变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</a:t>
            </a:r>
          </a:p>
        </p:txBody>
      </p:sp>
      <p:sp>
        <p:nvSpPr>
          <p:cNvPr id="238" name="可以 改变 的量，类似数学里的 x, 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可以 改变 的量，类似数学里的 x, y</a:t>
            </a:r>
          </a:p>
          <a:p>
            <a:pPr lvl="1">
              <a:buBlip>
                <a:blip r:embed="rId3"/>
              </a:buBlip>
            </a:pPr>
            <a:r>
              <a:t> x=1</a:t>
            </a:r>
          </a:p>
          <a:p>
            <a:pPr>
              <a:buBlip>
                <a:blip r:embed="rId2"/>
              </a:buBlip>
            </a:pPr>
            <a:r>
              <a:t>命名只能使用英文字母，数字和下划线</a:t>
            </a:r>
          </a:p>
          <a:p>
            <a:pPr>
              <a:buBlip>
                <a:blip r:embed="rId2"/>
              </a:buBlip>
            </a:pPr>
            <a:r>
              <a:t>首个字符不能以数字开头</a:t>
            </a:r>
          </a:p>
          <a:p>
            <a:pPr>
              <a:buBlip>
                <a:blip r:embed="rId2"/>
              </a:buBlip>
            </a:pPr>
            <a:r>
              <a:t>中间不能有空格，可以使用下划线（_）</a:t>
            </a:r>
          </a:p>
          <a:p>
            <a:pPr>
              <a:buBlip>
                <a:blip r:embed="rId2"/>
              </a:buBlip>
            </a:pPr>
            <a:r>
              <a:t>不能使用bash里的关键字(help命令)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变量分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变量分类</a:t>
            </a:r>
          </a:p>
        </p:txBody>
      </p:sp>
      <p:sp>
        <p:nvSpPr>
          <p:cNvPr id="241" name="局部…"/>
          <p:cNvSpPr/>
          <p:nvPr/>
        </p:nvSpPr>
        <p:spPr>
          <a:xfrm>
            <a:off x="3852801" y="5434893"/>
            <a:ext cx="3755562" cy="3755562"/>
          </a:xfrm>
          <a:prstGeom prst="roundRect">
            <a:avLst>
              <a:gd name="adj" fmla="val 15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局部</a:t>
            </a:r>
          </a:p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变量</a:t>
            </a:r>
          </a:p>
        </p:txBody>
      </p:sp>
      <p:sp>
        <p:nvSpPr>
          <p:cNvPr id="242" name="环境…"/>
          <p:cNvSpPr/>
          <p:nvPr/>
        </p:nvSpPr>
        <p:spPr>
          <a:xfrm>
            <a:off x="10314219" y="5434893"/>
            <a:ext cx="3755562" cy="3755562"/>
          </a:xfrm>
          <a:prstGeom prst="roundRect">
            <a:avLst>
              <a:gd name="adj" fmla="val 15000"/>
            </a:avLst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环境</a:t>
            </a:r>
          </a:p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变量</a:t>
            </a:r>
          </a:p>
        </p:txBody>
      </p:sp>
      <p:sp>
        <p:nvSpPr>
          <p:cNvPr id="243" name="特殊…"/>
          <p:cNvSpPr/>
          <p:nvPr/>
        </p:nvSpPr>
        <p:spPr>
          <a:xfrm>
            <a:off x="16775638" y="5434893"/>
            <a:ext cx="3755562" cy="3755562"/>
          </a:xfrm>
          <a:prstGeom prst="roundRect">
            <a:avLst>
              <a:gd name="adj" fmla="val 15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特殊</a:t>
            </a:r>
          </a:p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变量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仅在当前shell实例中有效…"/>
          <p:cNvSpPr txBox="1"/>
          <p:nvPr>
            <p:ph type="body" sz="quarter" idx="1"/>
          </p:nvPr>
        </p:nvSpPr>
        <p:spPr>
          <a:xfrm>
            <a:off x="9969839" y="3774544"/>
            <a:ext cx="11196152" cy="535860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仅在当前shell实例中有效</a:t>
            </a:r>
          </a:p>
          <a:p>
            <a:pPr>
              <a:buBlip>
                <a:blip r:embed="rId2"/>
              </a:buBlip>
            </a:pPr>
            <a:r>
              <a:t>在脚本或命令中定义</a:t>
            </a:r>
          </a:p>
          <a:p>
            <a:pPr>
              <a:buBlip>
                <a:blip r:embed="rId2"/>
              </a:buBlip>
            </a:pPr>
            <a:r>
              <a:t>函数内的变量 加 local</a:t>
            </a:r>
          </a:p>
        </p:txBody>
      </p:sp>
      <p:sp>
        <p:nvSpPr>
          <p:cNvPr id="246" name="局部…"/>
          <p:cNvSpPr/>
          <p:nvPr/>
        </p:nvSpPr>
        <p:spPr>
          <a:xfrm>
            <a:off x="4711629" y="4576064"/>
            <a:ext cx="3755562" cy="3755562"/>
          </a:xfrm>
          <a:prstGeom prst="roundRect">
            <a:avLst>
              <a:gd name="adj" fmla="val 15000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局部</a:t>
            </a:r>
          </a:p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变量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变量的定义和使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变量的定义和使用</a:t>
            </a:r>
          </a:p>
        </p:txBody>
      </p:sp>
      <p:sp>
        <p:nvSpPr>
          <p:cNvPr id="249" name="定义…"/>
          <p:cNvSpPr txBox="1"/>
          <p:nvPr>
            <p:ph type="body" sz="half" idx="1"/>
          </p:nvPr>
        </p:nvSpPr>
        <p:spPr>
          <a:xfrm>
            <a:off x="4387453" y="3643312"/>
            <a:ext cx="15609094" cy="713834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定义</a:t>
            </a:r>
          </a:p>
          <a:p>
            <a:pPr>
              <a:buBlip>
                <a:blip r:embed="rId2"/>
              </a:buBlip>
            </a:pPr>
            <a:r>
              <a:t>使用</a:t>
            </a:r>
          </a:p>
          <a:p>
            <a:pPr>
              <a:buBlip>
                <a:blip r:embed="rId2"/>
              </a:buBlip>
            </a:pPr>
            <a:r>
              <a:t>只读</a:t>
            </a:r>
          </a:p>
          <a:p>
            <a:pPr>
              <a:buBlip>
                <a:blip r:embed="rId2"/>
              </a:buBlip>
            </a:pPr>
            <a:r>
              <a:t>删除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6659" y="146670"/>
            <a:ext cx="8586985" cy="13422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8866" y="8548170"/>
            <a:ext cx="12792778" cy="2994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又叫全局变量…"/>
          <p:cNvSpPr txBox="1"/>
          <p:nvPr>
            <p:ph type="body" sz="half" idx="1"/>
          </p:nvPr>
        </p:nvSpPr>
        <p:spPr>
          <a:xfrm>
            <a:off x="9124519" y="1994428"/>
            <a:ext cx="11196151" cy="972714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又叫全局变量</a:t>
            </a:r>
          </a:p>
          <a:p>
            <a:pPr>
              <a:buBlip>
                <a:blip r:embed="rId3"/>
              </a:buBlip>
            </a:pPr>
            <a:r>
              <a:t>所有的程序，都能访问环境变量</a:t>
            </a:r>
          </a:p>
          <a:p>
            <a:pPr>
              <a:buBlip>
                <a:blip r:embed="rId3"/>
              </a:buBlip>
            </a:pPr>
            <a:r>
              <a:t>建议全部大写</a:t>
            </a:r>
          </a:p>
          <a:p>
            <a:pPr>
              <a:buBlip>
                <a:blip r:embed="rId3"/>
              </a:buBlip>
            </a:pPr>
            <a:r>
              <a:t>env</a:t>
            </a:r>
          </a:p>
          <a:p>
            <a:pPr>
              <a:buBlip>
                <a:blip r:embed="rId3"/>
              </a:buBlip>
            </a:pPr>
            <a:r>
              <a:t>export </a:t>
            </a:r>
          </a:p>
          <a:p>
            <a:pPr>
              <a:buBlip>
                <a:blip r:embed="rId3"/>
              </a:buBlip>
            </a:pPr>
            <a:r>
              <a:t>source 与 .</a:t>
            </a:r>
          </a:p>
        </p:txBody>
      </p:sp>
      <p:sp>
        <p:nvSpPr>
          <p:cNvPr id="257" name="环境…"/>
          <p:cNvSpPr/>
          <p:nvPr/>
        </p:nvSpPr>
        <p:spPr>
          <a:xfrm>
            <a:off x="4038070" y="4677103"/>
            <a:ext cx="3755562" cy="3755562"/>
          </a:xfrm>
          <a:prstGeom prst="roundRect">
            <a:avLst>
              <a:gd name="adj" fmla="val 15000"/>
            </a:avLst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环境</a:t>
            </a:r>
          </a:p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变量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28" y="1116477"/>
            <a:ext cx="17983144" cy="10248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特殊…"/>
          <p:cNvSpPr/>
          <p:nvPr/>
        </p:nvSpPr>
        <p:spPr>
          <a:xfrm>
            <a:off x="1751191" y="4754406"/>
            <a:ext cx="3755562" cy="3755562"/>
          </a:xfrm>
          <a:prstGeom prst="roundRect">
            <a:avLst>
              <a:gd name="adj" fmla="val 15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特殊</a:t>
            </a:r>
          </a:p>
          <a:p>
            <a:pPr>
              <a:defRPr b="0" sz="6000">
                <a:solidFill>
                  <a:srgbClr val="FFFFFF"/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变量</a:t>
            </a:r>
          </a:p>
        </p:txBody>
      </p:sp>
      <p:pic>
        <p:nvPicPr>
          <p:cNvPr id="26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4345" y="3535662"/>
            <a:ext cx="18420869" cy="7068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课程目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课程目标</a:t>
            </a:r>
          </a:p>
        </p:txBody>
      </p:sp>
      <p:sp>
        <p:nvSpPr>
          <p:cNvPr id="128" name="熟悉 Linux Shell 相关概念…"/>
          <p:cNvSpPr txBox="1"/>
          <p:nvPr>
            <p:ph type="body" sz="half" idx="1"/>
          </p:nvPr>
        </p:nvSpPr>
        <p:spPr>
          <a:xfrm>
            <a:off x="4387453" y="3643312"/>
            <a:ext cx="15609094" cy="736815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熟悉 Linux Shell 相关概念</a:t>
            </a:r>
          </a:p>
          <a:p>
            <a:pPr>
              <a:buBlip>
                <a:blip r:embed="rId2"/>
              </a:buBlip>
            </a:pPr>
            <a:r>
              <a:t>掌握Shell的基础语法</a:t>
            </a:r>
          </a:p>
          <a:p>
            <a:pPr>
              <a:buBlip>
                <a:blip r:embed="rId2"/>
              </a:buBlip>
            </a:pPr>
            <a:r>
              <a:t>根据典型应用场景，写出 shell 脚本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502" y="9203219"/>
            <a:ext cx="20939870" cy="3870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2820" y="396583"/>
            <a:ext cx="15713233" cy="8335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基本运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基本运算</a:t>
            </a:r>
          </a:p>
        </p:txBody>
      </p:sp>
      <p:sp>
        <p:nvSpPr>
          <p:cNvPr id="270" name="算术运算…"/>
          <p:cNvSpPr txBox="1"/>
          <p:nvPr>
            <p:ph type="body" idx="1"/>
          </p:nvPr>
        </p:nvSpPr>
        <p:spPr>
          <a:xfrm>
            <a:off x="4387453" y="3643312"/>
            <a:ext cx="15609094" cy="871341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算术运算</a:t>
            </a:r>
          </a:p>
          <a:p>
            <a:pPr lvl="1">
              <a:buBlip>
                <a:blip r:embed="rId3"/>
              </a:buBlip>
            </a:pPr>
            <a:r>
              <a:t> expr 求值操作</a:t>
            </a:r>
          </a:p>
          <a:p>
            <a:pPr>
              <a:buBlip>
                <a:blip r:embed="rId2"/>
              </a:buBlip>
            </a:pPr>
            <a:r>
              <a:t>关系运算</a:t>
            </a:r>
          </a:p>
          <a:p>
            <a:pPr>
              <a:buBlip>
                <a:blip r:embed="rId2"/>
              </a:buBlip>
            </a:pPr>
            <a:r>
              <a:t>布尔运算</a:t>
            </a:r>
          </a:p>
          <a:p>
            <a:pPr>
              <a:buBlip>
                <a:blip r:embed="rId2"/>
              </a:buBlip>
            </a:pPr>
            <a:r>
              <a:t>字符串运算</a:t>
            </a:r>
          </a:p>
          <a:p>
            <a:pPr>
              <a:buBlip>
                <a:blip r:embed="rId2"/>
              </a:buBlip>
            </a:pPr>
            <a:r>
              <a:t>文件测试运算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算术运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算术运算</a:t>
            </a:r>
          </a:p>
        </p:txBody>
      </p:sp>
      <p:sp>
        <p:nvSpPr>
          <p:cNvPr id="273" name="+ 加…"/>
          <p:cNvSpPr txBox="1"/>
          <p:nvPr>
            <p:ph type="body" sz="quarter" idx="1"/>
          </p:nvPr>
        </p:nvSpPr>
        <p:spPr>
          <a:xfrm>
            <a:off x="2723778" y="3817543"/>
            <a:ext cx="5368419" cy="871341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+ 加</a:t>
            </a:r>
          </a:p>
          <a:p>
            <a:pPr>
              <a:buBlip>
                <a:blip r:embed="rId2"/>
              </a:buBlip>
            </a:pPr>
            <a:r>
              <a:t>- 减</a:t>
            </a:r>
          </a:p>
          <a:p>
            <a:pPr>
              <a:buBlip>
                <a:blip r:embed="rId2"/>
              </a:buBlip>
            </a:pPr>
            <a:r>
              <a:t>* 乘</a:t>
            </a:r>
          </a:p>
          <a:p>
            <a:pPr>
              <a:buBlip>
                <a:blip r:embed="rId2"/>
              </a:buBlip>
            </a:pPr>
            <a:r>
              <a:t>/ 除</a:t>
            </a:r>
          </a:p>
          <a:p>
            <a:pPr>
              <a:buBlip>
                <a:blip r:embed="rId2"/>
              </a:buBlip>
            </a:pPr>
            <a:r>
              <a:t>% 取余</a:t>
            </a: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4849" y="3817543"/>
            <a:ext cx="8828447" cy="87134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关系运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关系运算</a:t>
            </a:r>
          </a:p>
        </p:txBody>
      </p:sp>
      <p:sp>
        <p:nvSpPr>
          <p:cNvPr id="277" name="-eq 相等…"/>
          <p:cNvSpPr txBox="1"/>
          <p:nvPr>
            <p:ph type="body" sz="quarter" idx="1"/>
          </p:nvPr>
        </p:nvSpPr>
        <p:spPr>
          <a:xfrm>
            <a:off x="2723778" y="3817543"/>
            <a:ext cx="5978176" cy="871341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-eq 相等</a:t>
            </a:r>
          </a:p>
          <a:p>
            <a:pPr>
              <a:buBlip>
                <a:blip r:embed="rId2"/>
              </a:buBlip>
            </a:pPr>
            <a:r>
              <a:t>-ne 不相等</a:t>
            </a:r>
          </a:p>
          <a:p>
            <a:pPr>
              <a:buBlip>
                <a:blip r:embed="rId2"/>
              </a:buBlip>
            </a:pPr>
            <a:r>
              <a:t>-gt 大于</a:t>
            </a:r>
          </a:p>
          <a:p>
            <a:pPr>
              <a:buBlip>
                <a:blip r:embed="rId2"/>
              </a:buBlip>
            </a:pPr>
            <a:r>
              <a:t>-ge 大于等于</a:t>
            </a:r>
          </a:p>
          <a:p>
            <a:pPr>
              <a:buBlip>
                <a:blip r:embed="rId2"/>
              </a:buBlip>
            </a:pPr>
            <a:r>
              <a:t>-lt 小于</a:t>
            </a:r>
          </a:p>
          <a:p>
            <a:pPr>
              <a:buBlip>
                <a:blip r:embed="rId2"/>
              </a:buBlip>
            </a:pPr>
            <a:r>
              <a:t>-le 小于等于</a:t>
            </a:r>
          </a:p>
        </p:txBody>
      </p:sp>
      <p:pic>
        <p:nvPicPr>
          <p:cNvPr id="27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4897" y="4005772"/>
            <a:ext cx="10758256" cy="8336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布尔与逻辑运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布尔与逻辑运算</a:t>
            </a:r>
          </a:p>
        </p:txBody>
      </p:sp>
      <p:sp>
        <p:nvSpPr>
          <p:cNvPr id="281" name="! 非运算 [ ! false ]…"/>
          <p:cNvSpPr txBox="1"/>
          <p:nvPr>
            <p:ph type="body" sz="half" idx="1"/>
          </p:nvPr>
        </p:nvSpPr>
        <p:spPr>
          <a:xfrm>
            <a:off x="2723778" y="3817543"/>
            <a:ext cx="13311941" cy="8713419"/>
          </a:xfrm>
          <a:prstGeom prst="rect">
            <a:avLst/>
          </a:prstGeom>
        </p:spPr>
        <p:txBody>
          <a:bodyPr/>
          <a:lstStyle/>
          <a:p>
            <a:pPr marL="863600" indent="-863600" defTabSz="698301">
              <a:spcBef>
                <a:spcPts val="5000"/>
              </a:spcBef>
              <a:buBlip>
                <a:blip r:embed="rId2"/>
              </a:buBlip>
              <a:defRPr sz="3740"/>
            </a:pPr>
            <a:r>
              <a:t>! 非运算 [ ! false ] </a:t>
            </a:r>
          </a:p>
          <a:p>
            <a:pPr marL="863600" indent="-863600" defTabSz="698301">
              <a:spcBef>
                <a:spcPts val="5000"/>
              </a:spcBef>
              <a:buBlip>
                <a:blip r:embed="rId2"/>
              </a:buBlip>
              <a:defRPr sz="3740"/>
            </a:pPr>
            <a:r>
              <a:t>-o 或运算 </a:t>
            </a:r>
          </a:p>
          <a:p>
            <a:pPr marL="863600" indent="-863600" defTabSz="698301">
              <a:spcBef>
                <a:spcPts val="5000"/>
              </a:spcBef>
              <a:buBlip>
                <a:blip r:embed="rId2"/>
              </a:buBlip>
              <a:defRPr sz="3740"/>
            </a:pPr>
            <a:r>
              <a:t>-a 与预算 </a:t>
            </a:r>
            <a:r>
              <a:rPr>
                <a:solidFill>
                  <a:srgbClr val="666600"/>
                </a:solidFill>
              </a:rPr>
              <a:t>[</a:t>
            </a:r>
            <a:r>
              <a:t> $a </a:t>
            </a:r>
            <a:r>
              <a:rPr>
                <a:solidFill>
                  <a:srgbClr val="666600"/>
                </a:solidFill>
              </a:rPr>
              <a:t>-</a:t>
            </a:r>
            <a:r>
              <a:t>lt </a:t>
            </a:r>
            <a:r>
              <a:rPr>
                <a:solidFill>
                  <a:srgbClr val="006666"/>
                </a:solidFill>
              </a:rPr>
              <a:t>100</a:t>
            </a:r>
            <a:r>
              <a:t> </a:t>
            </a:r>
            <a:r>
              <a:rPr>
                <a:solidFill>
                  <a:srgbClr val="666600"/>
                </a:solidFill>
              </a:rPr>
              <a:t>-</a:t>
            </a:r>
            <a:r>
              <a:t>a $b </a:t>
            </a:r>
            <a:r>
              <a:rPr>
                <a:solidFill>
                  <a:srgbClr val="666600"/>
                </a:solidFill>
              </a:rPr>
              <a:t>-</a:t>
            </a:r>
            <a:r>
              <a:t>gt </a:t>
            </a:r>
            <a:r>
              <a:rPr>
                <a:solidFill>
                  <a:srgbClr val="006666"/>
                </a:solidFill>
              </a:rPr>
              <a:t>15</a:t>
            </a:r>
            <a:r>
              <a:t> </a:t>
            </a:r>
            <a:r>
              <a:rPr>
                <a:solidFill>
                  <a:srgbClr val="666600"/>
                </a:solidFill>
              </a:rPr>
              <a:t>]</a:t>
            </a:r>
          </a:p>
          <a:p>
            <a:pPr marL="863600" indent="-863600" defTabSz="698301">
              <a:spcBef>
                <a:spcPts val="5000"/>
              </a:spcBef>
              <a:buBlip>
                <a:blip r:embed="rId2"/>
              </a:buBlip>
              <a:defRPr sz="3740"/>
            </a:pPr>
            <a:r>
              <a:t>&amp;&amp; 逻辑与  </a:t>
            </a:r>
            <a:r>
              <a:rPr>
                <a:solidFill>
                  <a:srgbClr val="666600"/>
                </a:solidFill>
              </a:rPr>
              <a:t>[[</a:t>
            </a:r>
            <a:r>
              <a:t> $a </a:t>
            </a:r>
            <a:r>
              <a:rPr>
                <a:solidFill>
                  <a:srgbClr val="666600"/>
                </a:solidFill>
              </a:rPr>
              <a:t>-</a:t>
            </a:r>
            <a:r>
              <a:t>lt </a:t>
            </a:r>
            <a:r>
              <a:rPr>
                <a:solidFill>
                  <a:srgbClr val="006666"/>
                </a:solidFill>
              </a:rPr>
              <a:t>100</a:t>
            </a:r>
            <a:r>
              <a:t> </a:t>
            </a:r>
            <a:r>
              <a:rPr>
                <a:solidFill>
                  <a:srgbClr val="666600"/>
                </a:solidFill>
              </a:rPr>
              <a:t>&amp;&amp;</a:t>
            </a:r>
            <a:r>
              <a:t> $b </a:t>
            </a:r>
            <a:r>
              <a:rPr>
                <a:solidFill>
                  <a:srgbClr val="666600"/>
                </a:solidFill>
              </a:rPr>
              <a:t>-</a:t>
            </a:r>
            <a:r>
              <a:t>gt </a:t>
            </a:r>
            <a:r>
              <a:rPr>
                <a:solidFill>
                  <a:srgbClr val="006666"/>
                </a:solidFill>
              </a:rPr>
              <a:t>100</a:t>
            </a:r>
            <a:r>
              <a:t> </a:t>
            </a:r>
            <a:r>
              <a:rPr>
                <a:solidFill>
                  <a:srgbClr val="666600"/>
                </a:solidFill>
              </a:rPr>
              <a:t>]]</a:t>
            </a:r>
          </a:p>
          <a:p>
            <a:pPr marL="863600" indent="-863600" defTabSz="698301">
              <a:spcBef>
                <a:spcPts val="5000"/>
              </a:spcBef>
              <a:buBlip>
                <a:blip r:embed="rId2"/>
              </a:buBlip>
              <a:defRPr sz="3740"/>
            </a:pPr>
            <a:r>
              <a:t>|| 逻辑或  </a:t>
            </a:r>
            <a:endParaRPr>
              <a:solidFill>
                <a:srgbClr val="666600"/>
              </a:solidFill>
            </a:endParaRPr>
          </a:p>
          <a:p>
            <a:pPr marL="863600" indent="-863600" defTabSz="698301">
              <a:spcBef>
                <a:spcPts val="5000"/>
              </a:spcBef>
              <a:buBlip>
                <a:blip r:embed="rId2"/>
              </a:buBlip>
              <a:defRPr sz="3740"/>
            </a:pPr>
            <a:r>
              <a:t>== 相等(数字)</a:t>
            </a:r>
          </a:p>
          <a:p>
            <a:pPr marL="863600" indent="-863600" defTabSz="698301">
              <a:spcBef>
                <a:spcPts val="5000"/>
              </a:spcBef>
              <a:buBlip>
                <a:blip r:embed="rId2"/>
              </a:buBlip>
              <a:defRPr sz="3740"/>
            </a:pPr>
            <a:r>
              <a:t>!=  不等(数字)</a:t>
            </a:r>
          </a:p>
        </p:txBody>
      </p:sp>
      <p:pic>
        <p:nvPicPr>
          <p:cNvPr id="28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38802" y="3425762"/>
            <a:ext cx="9451319" cy="9522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文件测试运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文件测试运算</a:t>
            </a:r>
          </a:p>
        </p:txBody>
      </p:sp>
      <p:sp>
        <p:nvSpPr>
          <p:cNvPr id="285" name="-d  是否为目录…"/>
          <p:cNvSpPr txBox="1"/>
          <p:nvPr>
            <p:ph type="body" sz="quarter" idx="1"/>
          </p:nvPr>
        </p:nvSpPr>
        <p:spPr>
          <a:xfrm>
            <a:off x="2723778" y="3817543"/>
            <a:ext cx="7011653" cy="871341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-d  是否为目录 </a:t>
            </a:r>
          </a:p>
          <a:p>
            <a:pPr>
              <a:buBlip>
                <a:blip r:embed="rId2"/>
              </a:buBlip>
            </a:pPr>
            <a:r>
              <a:t>-f 是否为普通文件 </a:t>
            </a:r>
          </a:p>
          <a:p>
            <a:pPr>
              <a:buBlip>
                <a:blip r:embed="rId2"/>
              </a:buBlip>
            </a:pPr>
            <a:r>
              <a:t>-r, -w, -x 是否可读</a:t>
            </a:r>
          </a:p>
          <a:p>
            <a:pPr lvl="1">
              <a:buBlip>
                <a:blip r:embed="rId3"/>
              </a:buBlip>
            </a:pPr>
            <a:r>
              <a:t>-w, -x 可写，可执行</a:t>
            </a:r>
          </a:p>
          <a:p>
            <a:pPr>
              <a:buBlip>
                <a:blip r:embed="rId2"/>
              </a:buBlip>
            </a:pPr>
            <a:r>
              <a:t>-s 文件是否为空</a:t>
            </a:r>
          </a:p>
          <a:p>
            <a:pPr>
              <a:buBlip>
                <a:blip r:embed="rId2"/>
              </a:buBlip>
            </a:pPr>
            <a:r>
              <a:t>-e 文件是否存在</a:t>
            </a:r>
          </a:p>
        </p:txBody>
      </p:sp>
      <p:pic>
        <p:nvPicPr>
          <p:cNvPr id="28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79785" y="3607106"/>
            <a:ext cx="5690098" cy="9483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字符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字符串</a:t>
            </a:r>
          </a:p>
        </p:txBody>
      </p:sp>
      <p:sp>
        <p:nvSpPr>
          <p:cNvPr id="289" name="单引号…"/>
          <p:cNvSpPr txBox="1"/>
          <p:nvPr>
            <p:ph type="body" sz="half" idx="1"/>
          </p:nvPr>
        </p:nvSpPr>
        <p:spPr>
          <a:xfrm>
            <a:off x="4387453" y="3643312"/>
            <a:ext cx="15609094" cy="697020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单引号</a:t>
            </a:r>
          </a:p>
          <a:p>
            <a:pPr lvl="1">
              <a:buBlip>
                <a:blip r:embed="rId4"/>
              </a:buBlip>
            </a:pPr>
            <a:r>
              <a:t>原样输出，变量无效</a:t>
            </a:r>
          </a:p>
          <a:p>
            <a:pPr>
              <a:buBlip>
                <a:blip r:embed="rId3"/>
              </a:buBlip>
            </a:pPr>
            <a:r>
              <a:t>双引号</a:t>
            </a:r>
          </a:p>
          <a:p>
            <a:pPr lvl="1">
              <a:buBlip>
                <a:blip r:embed="rId4"/>
              </a:buBlip>
            </a:pPr>
            <a:r>
              <a:t>可以包含变量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5182" y="984874"/>
            <a:ext cx="13335099" cy="8989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7267" y="10252651"/>
            <a:ext cx="13554648" cy="3285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6808" y="971199"/>
            <a:ext cx="13372759" cy="8830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21084" y="10159475"/>
            <a:ext cx="15716583" cy="248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字符串运算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字符串运算符</a:t>
            </a:r>
          </a:p>
        </p:txBody>
      </p:sp>
      <p:sp>
        <p:nvSpPr>
          <p:cNvPr id="300" name="= 字符串是否相等                [ $a = $b ]…"/>
          <p:cNvSpPr txBox="1"/>
          <p:nvPr>
            <p:ph type="body" idx="1"/>
          </p:nvPr>
        </p:nvSpPr>
        <p:spPr>
          <a:xfrm>
            <a:off x="4387453" y="3643312"/>
            <a:ext cx="15609094" cy="87879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= 字符串是否相等                [ $a = $b ]</a:t>
            </a:r>
          </a:p>
          <a:p>
            <a:pPr>
              <a:buBlip>
                <a:blip r:embed="rId2"/>
              </a:buBlip>
            </a:pPr>
            <a:r>
              <a:t>!= 字符串是否不相等            [ $a != $b ]</a:t>
            </a:r>
          </a:p>
          <a:p>
            <a:pPr>
              <a:buBlip>
                <a:blip r:embed="rId2"/>
              </a:buBlip>
            </a:pPr>
            <a:r>
              <a:t>-z 字符串长度是否0             [ -z $a ]</a:t>
            </a:r>
          </a:p>
          <a:p>
            <a:pPr>
              <a:buBlip>
                <a:blip r:embed="rId2"/>
              </a:buBlip>
            </a:pPr>
            <a:r>
              <a:t>-n 字符串长度是否不为0       [ -n "$a" ]</a:t>
            </a:r>
          </a:p>
          <a:p>
            <a:pPr>
              <a:buBlip>
                <a:blip r:embed="rId2"/>
              </a:buBlip>
            </a:pPr>
            <a:r>
              <a:t>$ 字符串是否为空                [ $a ]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ell编程课程大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Shell编程课程大纲</a:t>
            </a:r>
          </a:p>
        </p:txBody>
      </p:sp>
      <p:sp>
        <p:nvSpPr>
          <p:cNvPr id="131" name="Part2: Shell 基础语法…"/>
          <p:cNvSpPr txBox="1"/>
          <p:nvPr>
            <p:ph type="body" sz="quarter" idx="1"/>
          </p:nvPr>
        </p:nvSpPr>
        <p:spPr>
          <a:xfrm>
            <a:off x="8876947" y="3659055"/>
            <a:ext cx="6630106" cy="9982950"/>
          </a:xfrm>
          <a:prstGeom prst="rect">
            <a:avLst/>
          </a:prstGeom>
        </p:spPr>
        <p:txBody>
          <a:bodyPr/>
          <a:lstStyle/>
          <a:p>
            <a:pPr marL="995680" indent="-995680" defTabSz="805100">
              <a:spcBef>
                <a:spcPts val="5700"/>
              </a:spcBef>
              <a:buBlip>
                <a:blip r:embed="rId2"/>
              </a:buBlip>
              <a:defRPr sz="4312"/>
            </a:pPr>
            <a:r>
              <a:t>Part2: Shell 基础语法</a:t>
            </a:r>
          </a:p>
          <a:p>
            <a:pPr lvl="1" marL="1182369" indent="-746760" defTabSz="805100">
              <a:spcBef>
                <a:spcPts val="5700"/>
              </a:spcBef>
              <a:buBlip>
                <a:blip r:embed="rId3"/>
              </a:buBlip>
              <a:defRPr sz="4312"/>
            </a:pPr>
            <a:r>
              <a:t>脚本建立与执行</a:t>
            </a:r>
          </a:p>
          <a:p>
            <a:pPr lvl="1" marL="1182369" indent="-746760" defTabSz="805100">
              <a:spcBef>
                <a:spcPts val="5700"/>
              </a:spcBef>
              <a:buBlip>
                <a:blip r:embed="rId3"/>
              </a:buBlip>
              <a:defRPr sz="4312"/>
            </a:pPr>
            <a:r>
              <a:t>变量</a:t>
            </a:r>
          </a:p>
          <a:p>
            <a:pPr lvl="1" marL="1182369" indent="-746760" defTabSz="805100">
              <a:spcBef>
                <a:spcPts val="5700"/>
              </a:spcBef>
              <a:buBlip>
                <a:blip r:embed="rId3"/>
              </a:buBlip>
              <a:defRPr sz="4312"/>
            </a:pPr>
            <a:r>
              <a:t>条件测试</a:t>
            </a:r>
          </a:p>
          <a:p>
            <a:pPr lvl="1" marL="1182369" indent="-746760" defTabSz="805100">
              <a:spcBef>
                <a:spcPts val="5700"/>
              </a:spcBef>
              <a:buBlip>
                <a:blip r:embed="rId3"/>
              </a:buBlip>
              <a:defRPr sz="4312"/>
            </a:pPr>
            <a:r>
              <a:t>循环语句</a:t>
            </a:r>
          </a:p>
          <a:p>
            <a:pPr lvl="1" marL="1182369" indent="-746760" defTabSz="805100">
              <a:spcBef>
                <a:spcPts val="5700"/>
              </a:spcBef>
              <a:buBlip>
                <a:blip r:embed="rId3"/>
              </a:buBlip>
              <a:defRPr sz="4312"/>
            </a:pPr>
            <a:r>
              <a:t>函数</a:t>
            </a:r>
          </a:p>
          <a:p>
            <a:pPr lvl="1" marL="1182369" indent="-746760" defTabSz="805100">
              <a:spcBef>
                <a:spcPts val="5700"/>
              </a:spcBef>
              <a:buBlip>
                <a:blip r:embed="rId3"/>
              </a:buBlip>
              <a:defRPr sz="4312"/>
            </a:pPr>
            <a:r>
              <a:t>常用库</a:t>
            </a:r>
          </a:p>
        </p:txBody>
      </p:sp>
      <p:sp>
        <p:nvSpPr>
          <p:cNvPr id="132" name="Part3: 实例场景…"/>
          <p:cNvSpPr txBox="1"/>
          <p:nvPr/>
        </p:nvSpPr>
        <p:spPr>
          <a:xfrm>
            <a:off x="16671264" y="3652556"/>
            <a:ext cx="5501041" cy="8333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975359" indent="-975359" algn="l" defTabSz="788669">
              <a:spcBef>
                <a:spcPts val="5600"/>
              </a:spcBef>
              <a:buSzPct val="80000"/>
              <a:buBlip>
                <a:blip r:embed="rId2"/>
              </a:buBlip>
              <a:defRPr b="0" sz="4224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Part3: 实例场景</a:t>
            </a:r>
          </a:p>
          <a:p>
            <a:pPr lvl="1" marL="1158239" indent="-731519" algn="l" defTabSz="788669">
              <a:spcBef>
                <a:spcPts val="5600"/>
              </a:spcBef>
              <a:buSzPct val="80000"/>
              <a:buBlip>
                <a:blip r:embed="rId3"/>
              </a:buBlip>
              <a:defRPr b="0" sz="4224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Hello World</a:t>
            </a:r>
          </a:p>
          <a:p>
            <a:pPr lvl="1" marL="1158239" indent="-731519" algn="l" defTabSz="788669">
              <a:spcBef>
                <a:spcPts val="5600"/>
              </a:spcBef>
              <a:buSzPct val="80000"/>
              <a:buBlip>
                <a:blip r:embed="rId3"/>
              </a:buBlip>
              <a:defRPr b="0" sz="4224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猜数字</a:t>
            </a:r>
          </a:p>
          <a:p>
            <a:pPr lvl="1" marL="1158239" indent="-731519" algn="l" defTabSz="788669">
              <a:spcBef>
                <a:spcPts val="5600"/>
              </a:spcBef>
              <a:buSzPct val="80000"/>
              <a:buBlip>
                <a:blip r:embed="rId3"/>
              </a:buBlip>
              <a:defRPr b="0" sz="4224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文件读写</a:t>
            </a:r>
          </a:p>
          <a:p>
            <a:pPr lvl="1" marL="1158239" indent="-731519" algn="l" defTabSz="788669">
              <a:spcBef>
                <a:spcPts val="5600"/>
              </a:spcBef>
              <a:buSzPct val="80000"/>
              <a:buBlip>
                <a:blip r:embed="rId3"/>
              </a:buBlip>
              <a:defRPr b="0" sz="4224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网络侦测</a:t>
            </a:r>
          </a:p>
          <a:p>
            <a:pPr lvl="1" marL="1158239" indent="-731519" algn="l" defTabSz="788669">
              <a:spcBef>
                <a:spcPts val="5600"/>
              </a:spcBef>
              <a:buSzPct val="80000"/>
              <a:buBlip>
                <a:blip r:embed="rId3"/>
              </a:buBlip>
              <a:defRPr b="0" sz="4224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综合实例</a:t>
            </a:r>
          </a:p>
        </p:txBody>
      </p:sp>
      <p:sp>
        <p:nvSpPr>
          <p:cNvPr id="133" name="Part1： Shell 简介…"/>
          <p:cNvSpPr txBox="1"/>
          <p:nvPr/>
        </p:nvSpPr>
        <p:spPr>
          <a:xfrm>
            <a:off x="1534186" y="3587816"/>
            <a:ext cx="6178551" cy="7285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Part1： Shell 简介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什么是Shell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为什么学Shell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如何学习Shell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Hello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数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数组</a:t>
            </a:r>
          </a:p>
        </p:txBody>
      </p:sp>
      <p:sp>
        <p:nvSpPr>
          <p:cNvPr id="303" name="定义， 下标从 0 开始…"/>
          <p:cNvSpPr txBox="1"/>
          <p:nvPr>
            <p:ph type="body" sz="half" idx="1"/>
          </p:nvPr>
        </p:nvSpPr>
        <p:spPr>
          <a:xfrm>
            <a:off x="4387453" y="3643312"/>
            <a:ext cx="15609094" cy="714509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定义， 下标从 0 开始</a:t>
            </a:r>
          </a:p>
          <a:p>
            <a:pPr>
              <a:buBlip>
                <a:blip r:embed="rId2"/>
              </a:buBlip>
            </a:pPr>
            <a:r>
              <a:t>设置/读取</a:t>
            </a:r>
          </a:p>
          <a:p>
            <a:pPr>
              <a:buBlip>
                <a:blip r:embed="rId2"/>
              </a:buBlip>
            </a:pPr>
            <a:r>
              <a:t>读取数组所有元素 @</a:t>
            </a:r>
          </a:p>
          <a:p>
            <a:pPr>
              <a:buBlip>
                <a:blip r:embed="rId2"/>
              </a:buBlip>
            </a:pPr>
            <a:r>
              <a:t>读取数组长度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853" y="1761174"/>
            <a:ext cx="11362923" cy="10193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12517" y="9829179"/>
            <a:ext cx="10533321" cy="2156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分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分支</a:t>
            </a:r>
          </a:p>
        </p:txBody>
      </p:sp>
      <p:sp>
        <p:nvSpPr>
          <p:cNvPr id="309" name="if else…"/>
          <p:cNvSpPr txBox="1"/>
          <p:nvPr>
            <p:ph type="body" sz="quarter" idx="1"/>
          </p:nvPr>
        </p:nvSpPr>
        <p:spPr>
          <a:xfrm>
            <a:off x="2995502" y="3916731"/>
            <a:ext cx="3480206" cy="455754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if else</a:t>
            </a:r>
          </a:p>
          <a:p>
            <a:pPr>
              <a:buBlip>
                <a:blip r:embed="rId2"/>
              </a:buBlip>
            </a:pPr>
            <a:r>
              <a:t>case </a:t>
            </a:r>
          </a:p>
        </p:txBody>
      </p:sp>
      <p:pic>
        <p:nvPicPr>
          <p:cNvPr id="31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41498" y="4169629"/>
            <a:ext cx="7909902" cy="8334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13235" y="4194932"/>
            <a:ext cx="7909902" cy="8869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循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循环</a:t>
            </a:r>
          </a:p>
        </p:txBody>
      </p:sp>
      <p:sp>
        <p:nvSpPr>
          <p:cNvPr id="314" name="for  … in  … do .. done…"/>
          <p:cNvSpPr txBox="1"/>
          <p:nvPr>
            <p:ph type="body" sz="half" idx="1"/>
          </p:nvPr>
        </p:nvSpPr>
        <p:spPr>
          <a:xfrm>
            <a:off x="4387453" y="3643312"/>
            <a:ext cx="8139883" cy="884039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for  … in  … do .. done</a:t>
            </a:r>
          </a:p>
          <a:p>
            <a:pPr>
              <a:buBlip>
                <a:blip r:embed="rId3"/>
              </a:buBlip>
            </a:pPr>
            <a:r>
              <a:t>while  … do  … done</a:t>
            </a:r>
          </a:p>
          <a:p>
            <a:pPr>
              <a:buBlip>
                <a:blip r:embed="rId3"/>
              </a:buBlip>
            </a:pPr>
            <a:r>
              <a:t>util … do  … done</a:t>
            </a:r>
          </a:p>
          <a:p>
            <a:pPr>
              <a:buBlip>
                <a:blip r:embed="rId3"/>
              </a:buBlip>
            </a:pPr>
            <a:r>
              <a:t>break</a:t>
            </a:r>
          </a:p>
        </p:txBody>
      </p:sp>
      <p:pic>
        <p:nvPicPr>
          <p:cNvPr id="31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75920" y="5166117"/>
            <a:ext cx="9508615" cy="5297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函数</a:t>
            </a:r>
          </a:p>
        </p:txBody>
      </p:sp>
      <p:sp>
        <p:nvSpPr>
          <p:cNvPr id="320" name="function 关键字可选…"/>
          <p:cNvSpPr txBox="1"/>
          <p:nvPr>
            <p:ph type="body" sz="quarter" idx="1"/>
          </p:nvPr>
        </p:nvSpPr>
        <p:spPr>
          <a:xfrm>
            <a:off x="4387453" y="3643312"/>
            <a:ext cx="6387613" cy="497825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function 关键字可选</a:t>
            </a:r>
          </a:p>
          <a:p>
            <a:pPr>
              <a:buBlip>
                <a:blip r:embed="rId2"/>
              </a:buBlip>
            </a:pPr>
            <a:r>
              <a:t>函数后面的 () 可选</a:t>
            </a:r>
          </a:p>
        </p:txBody>
      </p:sp>
      <p:pic>
        <p:nvPicPr>
          <p:cNvPr id="32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66981" y="4419255"/>
            <a:ext cx="12838358" cy="8133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2697" y="812366"/>
            <a:ext cx="13044832" cy="11250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常用命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常用命令</a:t>
            </a:r>
          </a:p>
        </p:txBody>
      </p:sp>
      <p:sp>
        <p:nvSpPr>
          <p:cNvPr id="326" name="printf…"/>
          <p:cNvSpPr txBox="1"/>
          <p:nvPr>
            <p:ph type="body" sz="half" idx="1"/>
          </p:nvPr>
        </p:nvSpPr>
        <p:spPr>
          <a:xfrm>
            <a:off x="4337740" y="3369893"/>
            <a:ext cx="8429925" cy="903205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printf</a:t>
            </a:r>
          </a:p>
          <a:p>
            <a:pPr>
              <a:buBlip>
                <a:blip r:embed="rId2"/>
              </a:buBlip>
            </a:pPr>
            <a:r>
              <a:t>date</a:t>
            </a:r>
          </a:p>
          <a:p>
            <a:pPr>
              <a:buBlip>
                <a:blip r:embed="rId2"/>
              </a:buBlip>
            </a:pPr>
            <a:r>
              <a:t>cut 截取 下标从1开始</a:t>
            </a:r>
          </a:p>
          <a:p>
            <a:pPr lvl="1">
              <a:buBlip>
                <a:blip r:embed="rId3"/>
              </a:buBlip>
            </a:pPr>
            <a:r>
              <a:t> echo guixue|cut -c2-3</a:t>
            </a:r>
          </a:p>
          <a:p>
            <a:pPr>
              <a:buBlip>
                <a:blip r:embed="rId2"/>
              </a:buBlip>
            </a:pPr>
            <a:r>
              <a:t>根据 date 获取 random</a:t>
            </a:r>
          </a:p>
        </p:txBody>
      </p:sp>
      <p:sp>
        <p:nvSpPr>
          <p:cNvPr id="327" name="文本处理三剑客…"/>
          <p:cNvSpPr txBox="1"/>
          <p:nvPr/>
        </p:nvSpPr>
        <p:spPr>
          <a:xfrm>
            <a:off x="14581241" y="4043731"/>
            <a:ext cx="8022593" cy="598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marL="1016000" indent="-1016000" algn="l">
              <a:spcBef>
                <a:spcPts val="5900"/>
              </a:spcBef>
              <a:buSzPct val="80000"/>
              <a:buBlip>
                <a:blip r:embed="rId2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文本处理三剑客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grep 查找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sed 编辑</a:t>
            </a:r>
          </a:p>
          <a:p>
            <a:pPr lvl="1" marL="1206500" indent="-762000" algn="l">
              <a:spcBef>
                <a:spcPts val="5900"/>
              </a:spcBef>
              <a:buSzPct val="80000"/>
              <a:buBlip>
                <a:blip r:embed="rId3"/>
              </a:buBlip>
              <a:defRPr b="0" sz="4400"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awk 报告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art3…"/>
          <p:cNvSpPr txBox="1"/>
          <p:nvPr>
            <p:ph type="title"/>
          </p:nvPr>
        </p:nvSpPr>
        <p:spPr>
          <a:xfrm>
            <a:off x="6248091" y="3556308"/>
            <a:ext cx="12506679" cy="7232739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t>Part3 </a:t>
            </a:r>
          </a:p>
          <a:p>
            <a:pPr>
              <a:lnSpc>
                <a:spcPct val="120000"/>
              </a:lnSpc>
            </a:pPr>
            <a:r>
              <a:t>实例场景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猜数字小游戏"/>
          <p:cNvSpPr txBox="1"/>
          <p:nvPr>
            <p:ph type="title"/>
          </p:nvPr>
        </p:nvSpPr>
        <p:spPr>
          <a:xfrm>
            <a:off x="4387453" y="2239944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猜数字小游戏</a:t>
            </a:r>
          </a:p>
        </p:txBody>
      </p:sp>
      <p:grpSp>
        <p:nvGrpSpPr>
          <p:cNvPr id="334" name="程序会随机从0-99产生一个数字，作为谜底…"/>
          <p:cNvGrpSpPr/>
          <p:nvPr/>
        </p:nvGrpSpPr>
        <p:grpSpPr>
          <a:xfrm>
            <a:off x="5153741" y="6149011"/>
            <a:ext cx="14076518" cy="5380958"/>
            <a:chOff x="0" y="0"/>
            <a:chExt cx="14076517" cy="5380957"/>
          </a:xfrm>
        </p:grpSpPr>
        <p:sp>
          <p:nvSpPr>
            <p:cNvPr id="333" name="程序会随机从0-99产生一个数字，作为谜底…"/>
            <p:cNvSpPr txBox="1"/>
            <p:nvPr/>
          </p:nvSpPr>
          <p:spPr>
            <a:xfrm>
              <a:off x="50800" y="50799"/>
              <a:ext cx="13974918" cy="5279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 marL="793750" indent="-793750" algn="l">
                <a:lnSpc>
                  <a:spcPct val="120000"/>
                </a:lnSpc>
                <a:buSzPct val="100000"/>
                <a:buAutoNum type="arabicPeriod" startAt="1"/>
                <a:defRPr b="0" sz="4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程序会随机从0-99产生一个数字，作为谜底</a:t>
              </a:r>
            </a:p>
            <a:p>
              <a:pPr marL="793750" indent="-793750" algn="l">
                <a:lnSpc>
                  <a:spcPct val="120000"/>
                </a:lnSpc>
                <a:buSzPct val="100000"/>
                <a:buAutoNum type="arabicPeriod" startAt="1"/>
                <a:defRPr b="0" sz="4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用户输入可能数字</a:t>
              </a:r>
            </a:p>
            <a:p>
              <a:pPr marL="793750" indent="-793750" algn="l">
                <a:lnSpc>
                  <a:spcPct val="120000"/>
                </a:lnSpc>
                <a:buSzPct val="100000"/>
                <a:buAutoNum type="arabicPeriod" startAt="1"/>
                <a:defRPr b="0" sz="4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程序判断，如果错误告知，是大还是小，用户可以根据提示继续猜；如果正确，告知猜测的次数，并退出程序。</a:t>
              </a:r>
            </a:p>
          </p:txBody>
        </p:sp>
        <p:pic>
          <p:nvPicPr>
            <p:cNvPr id="332" name="程序会随机从0-99产生一个数字，作为谜底…" descr="程序会随机从0-99产生一个数字，作为谜底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14076518" cy="538095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获取当前CPU的使用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获取当前CPU的使用率</a:t>
            </a:r>
          </a:p>
        </p:txBody>
      </p:sp>
      <p:sp>
        <p:nvSpPr>
          <p:cNvPr id="337" name="cat /proc/stat | grep -B1 -m1  &quot;cpu&quot;…"/>
          <p:cNvSpPr txBox="1"/>
          <p:nvPr>
            <p:ph type="body" sz="half" idx="1"/>
          </p:nvPr>
        </p:nvSpPr>
        <p:spPr>
          <a:xfrm>
            <a:off x="4387453" y="3643312"/>
            <a:ext cx="19308503" cy="682162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cat /proc/stat | grep -B1 -m1  "cpu"</a:t>
            </a:r>
          </a:p>
          <a:p>
            <a:pPr algn="just">
              <a:buBlip>
                <a:blip r:embed="rId2"/>
              </a:buBlip>
            </a:pPr>
            <a:r>
              <a:t>cpuTotal=user+nice+system+idle+iowait+irq+softirq+steal_time+guest</a:t>
            </a:r>
          </a:p>
          <a:p>
            <a:pPr>
              <a:buBlip>
                <a:blip r:embed="rId2"/>
              </a:buBlip>
            </a:pPr>
            <a:r>
              <a:t>cpuUsed=user+nice+system+irq+softirq+steal_time+guest</a:t>
            </a:r>
          </a:p>
          <a:p>
            <a:pPr>
              <a:buBlip>
                <a:blip r:embed="rId2"/>
              </a:buBlip>
            </a:pPr>
            <a:r>
              <a:t>cpuUsed * 100/cpuTotal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art1…"/>
          <p:cNvSpPr txBox="1"/>
          <p:nvPr>
            <p:ph type="title"/>
          </p:nvPr>
        </p:nvSpPr>
        <p:spPr>
          <a:xfrm>
            <a:off x="6248091" y="3556308"/>
            <a:ext cx="12506679" cy="7232739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t>Part1 </a:t>
            </a:r>
          </a:p>
          <a:p>
            <a:pPr>
              <a:lnSpc>
                <a:spcPct val="120000"/>
              </a:lnSpc>
            </a:pPr>
            <a:r>
              <a:t>Shell 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探测本地网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探测本地网络</a:t>
            </a:r>
          </a:p>
        </p:txBody>
      </p:sp>
      <p:sp>
        <p:nvSpPr>
          <p:cNvPr id="340" name="ping 命令简介…"/>
          <p:cNvSpPr txBox="1"/>
          <p:nvPr>
            <p:ph type="body" sz="half" idx="1"/>
          </p:nvPr>
        </p:nvSpPr>
        <p:spPr>
          <a:xfrm>
            <a:off x="4387453" y="3643312"/>
            <a:ext cx="15609094" cy="535133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ping 命令简介</a:t>
            </a:r>
          </a:p>
          <a:p>
            <a:pPr>
              <a:buBlip>
                <a:blip r:embed="rId2"/>
              </a:buBlip>
            </a:pPr>
            <a:r>
              <a:t>探测某个ip地址是否通畅</a:t>
            </a:r>
          </a:p>
          <a:p>
            <a:pPr>
              <a:buBlip>
                <a:blip r:embed="rId2"/>
              </a:buBlip>
            </a:pPr>
            <a:r>
              <a:t>侦测本网段内所有主机情况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写日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写日志</a:t>
            </a:r>
          </a:p>
        </p:txBody>
      </p:sp>
      <p:sp>
        <p:nvSpPr>
          <p:cNvPr id="343" name="日志文件： ./tmp/my.log…"/>
          <p:cNvSpPr txBox="1"/>
          <p:nvPr>
            <p:ph type="body" idx="1"/>
          </p:nvPr>
        </p:nvSpPr>
        <p:spPr>
          <a:xfrm>
            <a:off x="4387453" y="3643312"/>
            <a:ext cx="15609094" cy="9505682"/>
          </a:xfrm>
          <a:prstGeom prst="rect">
            <a:avLst/>
          </a:prstGeom>
        </p:spPr>
        <p:txBody>
          <a:bodyPr/>
          <a:lstStyle/>
          <a:p>
            <a:pPr marL="822960" indent="-822960" defTabSz="665440">
              <a:spcBef>
                <a:spcPts val="4700"/>
              </a:spcBef>
              <a:buBlip>
                <a:blip r:embed="rId2"/>
              </a:buBlip>
              <a:defRPr sz="3564"/>
            </a:pPr>
            <a:r>
              <a:t>日志文件： ./tmp/my.log</a:t>
            </a:r>
          </a:p>
          <a:p>
            <a:pPr marL="822960" indent="-822960" defTabSz="665440">
              <a:spcBef>
                <a:spcPts val="4700"/>
              </a:spcBef>
              <a:buBlip>
                <a:blip r:embed="rId2"/>
              </a:buBlip>
              <a:defRPr sz="3564"/>
            </a:pPr>
            <a:r>
              <a:t>存在与权限检查</a:t>
            </a:r>
          </a:p>
          <a:p>
            <a:pPr lvl="1" marL="977264" indent="-617219" defTabSz="665440">
              <a:spcBef>
                <a:spcPts val="4700"/>
              </a:spcBef>
              <a:buBlip>
                <a:blip r:embed="rId3"/>
              </a:buBlip>
              <a:defRPr sz="3564"/>
            </a:pPr>
            <a:r>
              <a:t>判断 tmp 目录是否存在，不存在则新建；</a:t>
            </a:r>
          </a:p>
          <a:p>
            <a:pPr lvl="1" marL="977264" indent="-617219" defTabSz="665440">
              <a:spcBef>
                <a:spcPts val="4700"/>
              </a:spcBef>
              <a:buBlip>
                <a:blip r:embed="rId3"/>
              </a:buBlip>
              <a:defRPr sz="3564"/>
            </a:pPr>
            <a:r>
              <a:t>判断 my.log 文件是否存在，不存在则新建；</a:t>
            </a:r>
          </a:p>
          <a:p>
            <a:pPr lvl="1" marL="977264" indent="-617219" defTabSz="665440">
              <a:spcBef>
                <a:spcPts val="4700"/>
              </a:spcBef>
              <a:buBlip>
                <a:blip r:embed="rId3"/>
              </a:buBlip>
              <a:defRPr sz="3564"/>
            </a:pPr>
            <a:r>
              <a:t>判断 是否具备 读写权限</a:t>
            </a:r>
          </a:p>
          <a:p>
            <a:pPr marL="822960" indent="-822960" defTabSz="665440">
              <a:spcBef>
                <a:spcPts val="4700"/>
              </a:spcBef>
              <a:buBlip>
                <a:blip r:embed="rId2"/>
              </a:buBlip>
              <a:defRPr sz="3564"/>
            </a:pPr>
            <a:r>
              <a:t>备份检查</a:t>
            </a:r>
          </a:p>
          <a:p>
            <a:pPr lvl="1" marL="977264" indent="-617219" defTabSz="665440">
              <a:spcBef>
                <a:spcPts val="4700"/>
              </a:spcBef>
              <a:buBlip>
                <a:blip r:embed="rId3"/>
              </a:buBlip>
              <a:defRPr sz="3564"/>
            </a:pPr>
            <a:r>
              <a:t>如果日志文件大小超过 1K，自动备份</a:t>
            </a:r>
          </a:p>
          <a:p>
            <a:pPr marL="822960" indent="-822960" defTabSz="665440">
              <a:spcBef>
                <a:spcPts val="4700"/>
              </a:spcBef>
              <a:buBlip>
                <a:blip r:embed="rId2"/>
              </a:buBlip>
              <a:defRPr sz="3564"/>
            </a:pPr>
            <a:r>
              <a:t>在文件尾追加信息，带上日志时间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总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总结</a:t>
            </a:r>
          </a:p>
        </p:txBody>
      </p:sp>
      <p:sp>
        <p:nvSpPr>
          <p:cNvPr id="346" name="简介…"/>
          <p:cNvSpPr txBox="1"/>
          <p:nvPr>
            <p:ph type="body" sz="half" idx="1"/>
          </p:nvPr>
        </p:nvSpPr>
        <p:spPr>
          <a:xfrm>
            <a:off x="4387453" y="3643312"/>
            <a:ext cx="15609094" cy="681315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简介</a:t>
            </a:r>
          </a:p>
          <a:p>
            <a:pPr>
              <a:buBlip>
                <a:blip r:embed="rId2"/>
              </a:buBlip>
            </a:pPr>
            <a:r>
              <a:t>基础语法</a:t>
            </a:r>
          </a:p>
          <a:p>
            <a:pPr>
              <a:buBlip>
                <a:blip r:embed="rId2"/>
              </a:buBlip>
            </a:pPr>
            <a:r>
              <a:t>场景实例</a:t>
            </a:r>
          </a:p>
          <a:p>
            <a:pPr>
              <a:buBlip>
                <a:blip r:embed="rId2"/>
              </a:buBlip>
            </a:pPr>
            <a:r>
              <a:t>课程作业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课程作业：服务器监控脚本"/>
          <p:cNvSpPr txBox="1"/>
          <p:nvPr>
            <p:ph type="title"/>
          </p:nvPr>
        </p:nvSpPr>
        <p:spPr>
          <a:xfrm>
            <a:off x="4548176" y="1390407"/>
            <a:ext cx="15609095" cy="3036095"/>
          </a:xfrm>
          <a:prstGeom prst="rect">
            <a:avLst/>
          </a:prstGeom>
        </p:spPr>
        <p:txBody>
          <a:bodyPr/>
          <a:lstStyle/>
          <a:p>
            <a:pPr/>
            <a:r>
              <a:t>课程作业：</a:t>
            </a:r>
            <a:r>
              <a:rPr sz="6000"/>
              <a:t>服务器监控脚本</a:t>
            </a:r>
          </a:p>
        </p:txBody>
      </p:sp>
      <p:grpSp>
        <p:nvGrpSpPr>
          <p:cNvPr id="351" name="获取CPU的使用率，超过设定值，则报警；…"/>
          <p:cNvGrpSpPr/>
          <p:nvPr/>
        </p:nvGrpSpPr>
        <p:grpSpPr>
          <a:xfrm>
            <a:off x="4944676" y="5023949"/>
            <a:ext cx="14816095" cy="7262607"/>
            <a:chOff x="0" y="0"/>
            <a:chExt cx="14816094" cy="7262606"/>
          </a:xfrm>
        </p:grpSpPr>
        <p:sp>
          <p:nvSpPr>
            <p:cNvPr id="350" name="获取CPU的使用率，超过设定值，则报警；…"/>
            <p:cNvSpPr txBox="1"/>
            <p:nvPr/>
          </p:nvSpPr>
          <p:spPr>
            <a:xfrm>
              <a:off x="50800" y="50799"/>
              <a:ext cx="14714495" cy="716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rmAutofit fontScale="100000" lnSpcReduction="0"/>
            </a:bodyPr>
            <a:lstStyle/>
            <a:p>
              <a:pPr marL="1809750" indent="-793750" algn="l">
                <a:lnSpc>
                  <a:spcPct val="120000"/>
                </a:lnSpc>
                <a:buSzPct val="100000"/>
                <a:buAutoNum type="arabicPeriod" startAt="1"/>
                <a:defRPr b="0" sz="45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获取CPU的使用率，超过设定值，则报警；</a:t>
              </a:r>
            </a:p>
            <a:p>
              <a:pPr marL="1809750" indent="-793750" algn="l">
                <a:lnSpc>
                  <a:spcPct val="120000"/>
                </a:lnSpc>
                <a:buSzPct val="100000"/>
                <a:buAutoNum type="arabicPeriod" startAt="1"/>
                <a:defRPr b="0" sz="45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获取内存使用率，超过设定值，则报警；</a:t>
              </a:r>
            </a:p>
            <a:p>
              <a:pPr marL="1809750" indent="-793750" algn="l">
                <a:lnSpc>
                  <a:spcPct val="120000"/>
                </a:lnSpc>
                <a:buSzPct val="100000"/>
                <a:buAutoNum type="arabicPeriod" startAt="1"/>
                <a:defRPr b="0" sz="45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获取磁盘容量可用率，小于设定值，则报警；</a:t>
              </a:r>
            </a:p>
            <a:p>
              <a:pPr marL="1809750" indent="-793750" algn="l">
                <a:lnSpc>
                  <a:spcPct val="120000"/>
                </a:lnSpc>
                <a:buSzPct val="100000"/>
                <a:buAutoNum type="arabicPeriod" startAt="1"/>
                <a:defRPr b="0" sz="45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检查网站存活状态，异常则报警；</a:t>
              </a:r>
            </a:p>
            <a:p>
              <a:pPr marL="1809750" indent="-793750" algn="l">
                <a:lnSpc>
                  <a:spcPct val="120000"/>
                </a:lnSpc>
                <a:buSzPct val="100000"/>
                <a:buAutoNum type="arabicPeriod" startAt="1"/>
                <a:defRPr b="0" sz="45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查看某进程(比如sshd)是否存在，异常则报警；</a:t>
              </a:r>
            </a:p>
            <a:p>
              <a:pPr marL="1809750" indent="-793750" algn="l">
                <a:lnSpc>
                  <a:spcPct val="120000"/>
                </a:lnSpc>
                <a:buSzPct val="100000"/>
                <a:buAutoNum type="arabicPeriod" startAt="1"/>
                <a:defRPr b="0" sz="45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将以上结果写入日志；</a:t>
              </a:r>
            </a:p>
          </p:txBody>
        </p:sp>
        <p:pic>
          <p:nvPicPr>
            <p:cNvPr id="349" name="获取CPU的使用率，超过设定值，则报警；…" descr="获取CPU的使用率，超过设定值，则报警；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4816095" cy="726260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参考资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参考资料</a:t>
            </a:r>
          </a:p>
        </p:txBody>
      </p:sp>
      <p:sp>
        <p:nvSpPr>
          <p:cNvPr id="356" name="Runoob Shell 教程…"/>
          <p:cNvSpPr txBox="1"/>
          <p:nvPr>
            <p:ph type="body" sz="half" idx="1"/>
          </p:nvPr>
        </p:nvSpPr>
        <p:spPr>
          <a:xfrm>
            <a:off x="4387453" y="3643312"/>
            <a:ext cx="15609094" cy="616563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Runoob Shell 教程</a:t>
            </a:r>
          </a:p>
          <a:p>
            <a:pPr>
              <a:buBlip>
                <a:blip r:embed="rId2"/>
              </a:buBlip>
            </a:pPr>
            <a:r>
              <a:rPr u="sng">
                <a:hlinkClick r:id="rId4" invalidUrl="" action="" tgtFrame="" tooltip="" history="1" highlightClick="0" endSnd="0"/>
              </a:rPr>
              <a:t>BASH Programming</a:t>
            </a:r>
          </a:p>
          <a:p>
            <a:pPr>
              <a:buBlip>
                <a:blip r:embed="rId2"/>
              </a:buBlip>
            </a:pPr>
            <a:r>
              <a:t>UNIX shell范例精解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成组"/>
          <p:cNvGrpSpPr/>
          <p:nvPr/>
        </p:nvGrpSpPr>
        <p:grpSpPr>
          <a:xfrm>
            <a:off x="3723252" y="4639866"/>
            <a:ext cx="3909132" cy="5087805"/>
            <a:chOff x="0" y="0"/>
            <a:chExt cx="3909130" cy="5087804"/>
          </a:xfrm>
        </p:grpSpPr>
        <p:sp>
          <p:nvSpPr>
            <p:cNvPr id="137" name="What"/>
            <p:cNvSpPr/>
            <p:nvPr/>
          </p:nvSpPr>
          <p:spPr>
            <a:xfrm>
              <a:off x="0" y="0"/>
              <a:ext cx="3909131" cy="38831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0" sz="8000">
                  <a:solidFill>
                    <a:srgbClr val="FFFFFF"/>
                  </a:solidFill>
                  <a:latin typeface="蘋果儷中黑"/>
                  <a:ea typeface="蘋果儷中黑"/>
                  <a:cs typeface="蘋果儷中黑"/>
                  <a:sym typeface="蘋果儷中黑"/>
                </a:defRPr>
              </a:lvl1pPr>
            </a:lstStyle>
            <a:p>
              <a:pPr/>
              <a:r>
                <a:t>What</a:t>
              </a:r>
            </a:p>
          </p:txBody>
        </p:sp>
        <p:sp>
          <p:nvSpPr>
            <p:cNvPr id="138" name="Shell 是什么？"/>
            <p:cNvSpPr txBox="1"/>
            <p:nvPr/>
          </p:nvSpPr>
          <p:spPr>
            <a:xfrm>
              <a:off x="78280" y="4157529"/>
              <a:ext cx="3752571" cy="930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Shell 是什么？</a:t>
              </a:r>
            </a:p>
          </p:txBody>
        </p:sp>
      </p:grpSp>
      <p:grpSp>
        <p:nvGrpSpPr>
          <p:cNvPr id="142" name="成组"/>
          <p:cNvGrpSpPr/>
          <p:nvPr/>
        </p:nvGrpSpPr>
        <p:grpSpPr>
          <a:xfrm>
            <a:off x="10159536" y="4622932"/>
            <a:ext cx="4870171" cy="5132962"/>
            <a:chOff x="-308457" y="0"/>
            <a:chExt cx="4870170" cy="5132961"/>
          </a:xfrm>
        </p:grpSpPr>
        <p:sp>
          <p:nvSpPr>
            <p:cNvPr id="140" name="Why"/>
            <p:cNvSpPr/>
            <p:nvPr/>
          </p:nvSpPr>
          <p:spPr>
            <a:xfrm>
              <a:off x="79022" y="0"/>
              <a:ext cx="3909132" cy="388311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hueOff val="-1081314"/>
                    <a:satOff val="4338"/>
                    <a:lumOff val="-893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0" sz="8000">
                  <a:solidFill>
                    <a:srgbClr val="FFFFFF"/>
                  </a:solidFill>
                  <a:latin typeface="蘋果儷中黑"/>
                  <a:ea typeface="蘋果儷中黑"/>
                  <a:cs typeface="蘋果儷中黑"/>
                  <a:sym typeface="蘋果儷中黑"/>
                </a:defRPr>
              </a:lvl1pPr>
            </a:lstStyle>
            <a:p>
              <a:pPr/>
              <a:r>
                <a:t>Why</a:t>
              </a:r>
            </a:p>
          </p:txBody>
        </p:sp>
        <p:sp>
          <p:nvSpPr>
            <p:cNvPr id="141" name="为什么要学 Shell？"/>
            <p:cNvSpPr txBox="1"/>
            <p:nvPr/>
          </p:nvSpPr>
          <p:spPr>
            <a:xfrm>
              <a:off x="-308458" y="4202686"/>
              <a:ext cx="4870172" cy="930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为什么要学 Shell？</a:t>
              </a:r>
            </a:p>
          </p:txBody>
        </p:sp>
      </p:grpSp>
      <p:grpSp>
        <p:nvGrpSpPr>
          <p:cNvPr id="145" name="成组"/>
          <p:cNvGrpSpPr/>
          <p:nvPr/>
        </p:nvGrpSpPr>
        <p:grpSpPr>
          <a:xfrm>
            <a:off x="17262698" y="4668087"/>
            <a:ext cx="4311372" cy="5078131"/>
            <a:chOff x="93039" y="0"/>
            <a:chExt cx="4311370" cy="5078129"/>
          </a:xfrm>
        </p:grpSpPr>
        <p:sp>
          <p:nvSpPr>
            <p:cNvPr id="143" name="How"/>
            <p:cNvSpPr/>
            <p:nvPr/>
          </p:nvSpPr>
          <p:spPr>
            <a:xfrm>
              <a:off x="201119" y="0"/>
              <a:ext cx="3909132" cy="3883114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hueOff val="914337"/>
                    <a:satOff val="31515"/>
                    <a:lumOff val="-3079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0" sz="8000">
                  <a:solidFill>
                    <a:srgbClr val="FFFFFF"/>
                  </a:solidFill>
                  <a:latin typeface="蘋果儷中黑"/>
                  <a:ea typeface="蘋果儷中黑"/>
                  <a:cs typeface="蘋果儷中黑"/>
                  <a:sym typeface="蘋果儷中黑"/>
                </a:defRPr>
              </a:lvl1pPr>
            </a:lstStyle>
            <a:p>
              <a:pPr/>
              <a:r>
                <a:t>How</a:t>
              </a:r>
            </a:p>
          </p:txBody>
        </p:sp>
        <p:sp>
          <p:nvSpPr>
            <p:cNvPr id="144" name="如何学好 Shell？"/>
            <p:cNvSpPr txBox="1"/>
            <p:nvPr/>
          </p:nvSpPr>
          <p:spPr>
            <a:xfrm>
              <a:off x="93039" y="4147854"/>
              <a:ext cx="4311372" cy="930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如何学好 Shell？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成组"/>
          <p:cNvGrpSpPr/>
          <p:nvPr/>
        </p:nvGrpSpPr>
        <p:grpSpPr>
          <a:xfrm>
            <a:off x="9661715" y="3905580"/>
            <a:ext cx="5060570" cy="5904840"/>
            <a:chOff x="-575719" y="0"/>
            <a:chExt cx="5060569" cy="5904838"/>
          </a:xfrm>
        </p:grpSpPr>
        <p:sp>
          <p:nvSpPr>
            <p:cNvPr id="147" name="What"/>
            <p:cNvSpPr/>
            <p:nvPr/>
          </p:nvSpPr>
          <p:spPr>
            <a:xfrm>
              <a:off x="0" y="0"/>
              <a:ext cx="3909131" cy="38831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lumOff val="-135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0" sz="8000">
                  <a:solidFill>
                    <a:srgbClr val="FFFFFF"/>
                  </a:solidFill>
                  <a:latin typeface="蘋果儷中黑"/>
                  <a:ea typeface="蘋果儷中黑"/>
                  <a:cs typeface="蘋果儷中黑"/>
                  <a:sym typeface="蘋果儷中黑"/>
                </a:defRPr>
              </a:lvl1pPr>
            </a:lstStyle>
            <a:p>
              <a:pPr/>
              <a:r>
                <a:t>What</a:t>
              </a:r>
            </a:p>
          </p:txBody>
        </p:sp>
        <p:sp>
          <p:nvSpPr>
            <p:cNvPr id="148" name="Shell 是什么？"/>
            <p:cNvSpPr txBox="1"/>
            <p:nvPr/>
          </p:nvSpPr>
          <p:spPr>
            <a:xfrm>
              <a:off x="-575720" y="4695163"/>
              <a:ext cx="5060570" cy="1209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>
                <a:spcBef>
                  <a:spcPts val="5900"/>
                </a:spcBef>
                <a:defRPr b="0" sz="6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lvl1pPr>
            </a:lstStyle>
            <a:p>
              <a:pPr/>
              <a:r>
                <a:t>Shell 是什么？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ux 系统就像花生核桃一样，有核有壳…"/>
          <p:cNvSpPr txBox="1"/>
          <p:nvPr>
            <p:ph type="body" sz="quarter" idx="1"/>
          </p:nvPr>
        </p:nvSpPr>
        <p:spPr>
          <a:xfrm>
            <a:off x="10327878" y="2098763"/>
            <a:ext cx="12235568" cy="4996877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0" indent="0">
              <a:buSzTx/>
              <a:buNone/>
            </a:pPr>
            <a:r>
              <a:t>Linux 系统就像花生核桃一样，有核有壳</a:t>
            </a:r>
          </a:p>
          <a:p>
            <a:pPr marL="0" indent="0">
              <a:buSzTx/>
              <a:buNone/>
            </a:pPr>
            <a:r>
              <a:t>内核，Kernel，Linus 他们只聚焦内核开发</a:t>
            </a:r>
          </a:p>
          <a:p>
            <a:pPr marL="0" indent="0">
              <a:buSzTx/>
              <a:buNone/>
            </a:pPr>
            <a:r>
              <a:t>外壳，Shell，有命令行，界面的shell</a:t>
            </a:r>
          </a:p>
        </p:txBody>
      </p:sp>
      <p:pic>
        <p:nvPicPr>
          <p:cNvPr id="15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3748" y="4177793"/>
            <a:ext cx="5360415" cy="53604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Shell 指一种应用程序，它提供了一个界面…"/>
          <p:cNvGrpSpPr/>
          <p:nvPr/>
        </p:nvGrpSpPr>
        <p:grpSpPr>
          <a:xfrm>
            <a:off x="10183414" y="8054952"/>
            <a:ext cx="12524495" cy="4283076"/>
            <a:chOff x="0" y="0"/>
            <a:chExt cx="12524493" cy="4283075"/>
          </a:xfrm>
        </p:grpSpPr>
        <p:sp>
          <p:nvSpPr>
            <p:cNvPr id="154" name="Shell 指一种应用程序，它提供了一个界面…"/>
            <p:cNvSpPr txBox="1"/>
            <p:nvPr/>
          </p:nvSpPr>
          <p:spPr>
            <a:xfrm>
              <a:off x="50800" y="50800"/>
              <a:ext cx="12422894" cy="418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</a:p>
            <a:p>
              <a:pPr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Shell 指一种应用程序，它提供了一个界面</a:t>
              </a:r>
            </a:p>
            <a:p>
              <a:pPr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</a:p>
            <a:p>
              <a:pPr>
                <a:defRPr b="0" sz="44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用户通过这个界面访问操作</a:t>
              </a:r>
              <a:r>
                <a: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  <a:latin typeface="Hannotate SC Bold"/>
                  <a:ea typeface="Hannotate SC Bold"/>
                  <a:cs typeface="Hannotate SC Bold"/>
                  <a:sym typeface="Hannotate SC Bold"/>
                </a:rPr>
                <a:t>系统内核</a:t>
              </a:r>
              <a:r>
                <a:t>的服务</a:t>
              </a:r>
            </a:p>
          </p:txBody>
        </p:sp>
        <p:pic>
          <p:nvPicPr>
            <p:cNvPr id="153" name="Shell 指一种应用程序，它提供了一个界面…" descr="Shell 指一种应用程序，它提供了一个界面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2524495" cy="428307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ell 脚本种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Shell 脚本种类</a:t>
            </a:r>
          </a:p>
        </p:txBody>
      </p:sp>
      <p:grpSp>
        <p:nvGrpSpPr>
          <p:cNvPr id="160" name="Shell 脚本（shell script）…"/>
          <p:cNvGrpSpPr/>
          <p:nvPr/>
        </p:nvGrpSpPr>
        <p:grpSpPr>
          <a:xfrm>
            <a:off x="2233612" y="4106862"/>
            <a:ext cx="8399198" cy="5502276"/>
            <a:chOff x="0" y="0"/>
            <a:chExt cx="8399197" cy="5502275"/>
          </a:xfrm>
        </p:grpSpPr>
        <p:sp>
          <p:nvSpPr>
            <p:cNvPr id="159" name="Shell 脚本（shell script）…"/>
            <p:cNvSpPr txBox="1"/>
            <p:nvPr/>
          </p:nvSpPr>
          <p:spPr>
            <a:xfrm>
              <a:off x="50800" y="50800"/>
              <a:ext cx="8297598" cy="5400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</a:p>
            <a:p>
              <a:pPr algn="l"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Shell 脚本（shell script）</a:t>
              </a:r>
            </a:p>
            <a:p>
              <a:pPr lvl="3" algn="l"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用shell 编写的脚本程序。</a:t>
              </a:r>
            </a:p>
            <a:p>
              <a:pPr algn="l">
                <a:lnSpc>
                  <a:spcPct val="120000"/>
                </a:lnSpc>
                <a:defRPr b="0" sz="5000">
                  <a:latin typeface="Hannotate SC Regular"/>
                  <a:ea typeface="Hannotate SC Regular"/>
                  <a:cs typeface="Hannotate SC Regular"/>
                  <a:sym typeface="Hannotate SC Regular"/>
                </a:defRPr>
              </a:pPr>
              <a:r>
                <a:t>shell 通常都是指 shell 脚本</a:t>
              </a:r>
            </a:p>
          </p:txBody>
        </p:sp>
        <p:pic>
          <p:nvPicPr>
            <p:cNvPr id="158" name="Shell 脚本（shell script）…" descr="Shell 脚本（shell script）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8399199" cy="5502276"/>
            </a:xfrm>
            <a:prstGeom prst="rect">
              <a:avLst/>
            </a:prstGeom>
            <a:effectLst/>
          </p:spPr>
        </p:pic>
      </p:grpSp>
      <p:pic>
        <p:nvPicPr>
          <p:cNvPr id="16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12626" b="0"/>
          <a:stretch>
            <a:fillRect/>
          </a:stretch>
        </p:blipFill>
        <p:spPr>
          <a:xfrm>
            <a:off x="11761762" y="4212960"/>
            <a:ext cx="10762948" cy="4138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61762" y="8771283"/>
            <a:ext cx="10762854" cy="1458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