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47"/>
  </p:notesMasterIdLst>
  <p:handoutMasterIdLst>
    <p:handoutMasterId r:id="rId48"/>
  </p:handoutMasterIdLst>
  <p:sldIdLst>
    <p:sldId id="355" r:id="rId7"/>
    <p:sldId id="404" r:id="rId8"/>
    <p:sldId id="406" r:id="rId9"/>
    <p:sldId id="410" r:id="rId10"/>
    <p:sldId id="407" r:id="rId11"/>
    <p:sldId id="408" r:id="rId12"/>
    <p:sldId id="400" r:id="rId13"/>
    <p:sldId id="402" r:id="rId14"/>
    <p:sldId id="401" r:id="rId15"/>
    <p:sldId id="399" r:id="rId16"/>
    <p:sldId id="403" r:id="rId17"/>
    <p:sldId id="405" r:id="rId18"/>
    <p:sldId id="357" r:id="rId19"/>
    <p:sldId id="409" r:id="rId20"/>
    <p:sldId id="417" r:id="rId21"/>
    <p:sldId id="411" r:id="rId22"/>
    <p:sldId id="412" r:id="rId23"/>
    <p:sldId id="413" r:id="rId24"/>
    <p:sldId id="414" r:id="rId25"/>
    <p:sldId id="415" r:id="rId26"/>
    <p:sldId id="416" r:id="rId27"/>
    <p:sldId id="356" r:id="rId28"/>
    <p:sldId id="392" r:id="rId29"/>
    <p:sldId id="371" r:id="rId30"/>
    <p:sldId id="372" r:id="rId31"/>
    <p:sldId id="397" r:id="rId32"/>
    <p:sldId id="373" r:id="rId33"/>
    <p:sldId id="394" r:id="rId34"/>
    <p:sldId id="375" r:id="rId35"/>
    <p:sldId id="376" r:id="rId36"/>
    <p:sldId id="393" r:id="rId37"/>
    <p:sldId id="391" r:id="rId38"/>
    <p:sldId id="390" r:id="rId39"/>
    <p:sldId id="378" r:id="rId40"/>
    <p:sldId id="377" r:id="rId41"/>
    <p:sldId id="389" r:id="rId42"/>
    <p:sldId id="379" r:id="rId43"/>
    <p:sldId id="395" r:id="rId44"/>
    <p:sldId id="380" r:id="rId45"/>
    <p:sldId id="381" r:id="rId46"/>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88313" autoAdjust="0"/>
  </p:normalViewPr>
  <p:slideViewPr>
    <p:cSldViewPr snapToGrid="0">
      <p:cViewPr varScale="1">
        <p:scale>
          <a:sx n="110" d="100"/>
          <a:sy n="110" d="100"/>
        </p:scale>
        <p:origin x="1680" y="10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21" d="100"/>
          <a:sy n="121" d="100"/>
        </p:scale>
        <p:origin x="1932"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03/07/2025</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03/07/2025</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65337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2E24D-5D02-DD88-F076-223A604D398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9BACCA-FB85-F5B4-F67C-E0450F2252F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B5B0AB9-753C-FBCC-D4D1-9D51EF98E533}"/>
              </a:ext>
            </a:extLst>
          </p:cNvPr>
          <p:cNvSpPr>
            <a:spLocks noGrp="1"/>
          </p:cNvSpPr>
          <p:nvPr>
            <p:ph type="body" idx="1"/>
          </p:nvPr>
        </p:nvSpPr>
        <p:spPr/>
        <p:txBody>
          <a:bodyPr/>
          <a:lstStyle/>
          <a:p>
            <a:endParaRPr lang="en-US" dirty="0"/>
          </a:p>
        </p:txBody>
      </p:sp>
      <p:sp>
        <p:nvSpPr>
          <p:cNvPr id="4" name="灯片编号占位符 3">
            <a:extLst>
              <a:ext uri="{FF2B5EF4-FFF2-40B4-BE49-F238E27FC236}">
                <a16:creationId xmlns:a16="http://schemas.microsoft.com/office/drawing/2014/main" id="{E2AC8A68-64D9-B726-EDFE-C650BA4F9937}"/>
              </a:ext>
            </a:extLst>
          </p:cNvPr>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41501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altLang="zh-CN" dirty="0"/>
              <a:t>Technische Universität München</a:t>
            </a:r>
            <a:endParaRPr lang="de-DE" dirty="0"/>
          </a:p>
          <a:p>
            <a:r>
              <a:rPr lang="de-DE" dirty="0"/>
              <a:t>Tianyang Ma</a:t>
            </a:r>
          </a:p>
          <a:p>
            <a:r>
              <a:rPr lang="de-DE" dirty="0"/>
              <a:t>Munich, 2025.11.11</a:t>
            </a:r>
            <a:endParaRPr dirty="0"/>
          </a:p>
        </p:txBody>
      </p:sp>
      <p:sp>
        <p:nvSpPr>
          <p:cNvPr id="7" name="Titel 6"/>
          <p:cNvSpPr>
            <a:spLocks noGrp="1"/>
          </p:cNvSpPr>
          <p:nvPr>
            <p:ph type="title"/>
          </p:nvPr>
        </p:nvSpPr>
        <p:spPr>
          <a:xfrm>
            <a:off x="319090" y="994334"/>
            <a:ext cx="8508999" cy="820738"/>
          </a:xfrm>
        </p:spPr>
        <p:txBody>
          <a:bodyPr/>
          <a:lstStyle/>
          <a:p>
            <a:r>
              <a:rPr lang="en-US" altLang="zh-CN" dirty="0"/>
              <a:t>From Cooperation to Individual Learning </a:t>
            </a:r>
            <a:br>
              <a:rPr lang="en-US" altLang="zh-CN" dirty="0"/>
            </a:br>
            <a:r>
              <a:rPr lang="en-US" altLang="zh-CN" dirty="0"/>
              <a:t>in Distributed Gaussian Processes</a:t>
            </a:r>
            <a:endParaRPr lang="de-DE" dirty="0"/>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FCA657-D62F-7248-85F9-B0A3EEF93C76}"/>
              </a:ext>
            </a:extLst>
          </p:cNvPr>
          <p:cNvSpPr>
            <a:spLocks noGrp="1"/>
          </p:cNvSpPr>
          <p:nvPr>
            <p:ph type="title"/>
          </p:nvPr>
        </p:nvSpPr>
        <p:spPr>
          <a:xfrm>
            <a:off x="319090" y="994334"/>
            <a:ext cx="8508999" cy="410369"/>
          </a:xfrm>
        </p:spPr>
        <p:txBody>
          <a:bodyPr/>
          <a:lstStyle/>
          <a:p>
            <a:r>
              <a:rPr lang="en-US" dirty="0"/>
              <a:t>Online VSGP</a:t>
            </a:r>
          </a:p>
        </p:txBody>
      </p:sp>
      <p:sp>
        <p:nvSpPr>
          <p:cNvPr id="4" name="矩形 3">
            <a:extLst>
              <a:ext uri="{FF2B5EF4-FFF2-40B4-BE49-F238E27FC236}">
                <a16:creationId xmlns:a16="http://schemas.microsoft.com/office/drawing/2014/main" id="{33E021BE-C8EA-F228-68DE-874841B2FAD6}"/>
              </a:ext>
            </a:extLst>
          </p:cNvPr>
          <p:cNvSpPr/>
          <p:nvPr/>
        </p:nvSpPr>
        <p:spPr>
          <a:xfrm>
            <a:off x="576531" y="2233114"/>
            <a:ext cx="1422396"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(pretrained) VSGP</a:t>
            </a:r>
            <a:endParaRPr lang="en-US" sz="1600" dirty="0"/>
          </a:p>
        </p:txBody>
      </p:sp>
      <p:sp>
        <p:nvSpPr>
          <p:cNvPr id="5" name="矩形 4">
            <a:extLst>
              <a:ext uri="{FF2B5EF4-FFF2-40B4-BE49-F238E27FC236}">
                <a16:creationId xmlns:a16="http://schemas.microsoft.com/office/drawing/2014/main" id="{7CDCC1C8-F494-B0EA-2B05-A42D4C3987F6}"/>
              </a:ext>
            </a:extLst>
          </p:cNvPr>
          <p:cNvSpPr/>
          <p:nvPr/>
        </p:nvSpPr>
        <p:spPr>
          <a:xfrm>
            <a:off x="3672272" y="2234909"/>
            <a:ext cx="1597890"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Learn </a:t>
            </a:r>
            <a:r>
              <a:rPr lang="en-US" sz="1600" dirty="0" err="1"/>
              <a:t>Z_new</a:t>
            </a:r>
            <a:endParaRPr lang="en-US" sz="1600" dirty="0"/>
          </a:p>
        </p:txBody>
      </p:sp>
      <p:cxnSp>
        <p:nvCxnSpPr>
          <p:cNvPr id="6" name="直接箭头连接符 5">
            <a:extLst>
              <a:ext uri="{FF2B5EF4-FFF2-40B4-BE49-F238E27FC236}">
                <a16:creationId xmlns:a16="http://schemas.microsoft.com/office/drawing/2014/main" id="{93A17DFA-326F-B476-0DBB-6ABE600CCC91}"/>
              </a:ext>
            </a:extLst>
          </p:cNvPr>
          <p:cNvCxnSpPr>
            <a:cxnSpLocks/>
            <a:endCxn id="5" idx="1"/>
          </p:cNvCxnSpPr>
          <p:nvPr/>
        </p:nvCxnSpPr>
        <p:spPr>
          <a:xfrm>
            <a:off x="1603325" y="2494681"/>
            <a:ext cx="2068947" cy="3464"/>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文本框 6">
            <a:extLst>
              <a:ext uri="{FF2B5EF4-FFF2-40B4-BE49-F238E27FC236}">
                <a16:creationId xmlns:a16="http://schemas.microsoft.com/office/drawing/2014/main" id="{8F81A451-E323-E369-D319-648065EDE3A2}"/>
              </a:ext>
            </a:extLst>
          </p:cNvPr>
          <p:cNvSpPr txBox="1"/>
          <p:nvPr/>
        </p:nvSpPr>
        <p:spPr>
          <a:xfrm>
            <a:off x="2215199" y="2200497"/>
            <a:ext cx="1240799" cy="584775"/>
          </a:xfrm>
          <a:prstGeom prst="rect">
            <a:avLst/>
          </a:prstGeom>
          <a:noFill/>
        </p:spPr>
        <p:txBody>
          <a:bodyPr wrap="square" rtlCol="0">
            <a:spAutoFit/>
          </a:bodyPr>
          <a:lstStyle/>
          <a:p>
            <a:pPr algn="ctr"/>
            <a:r>
              <a:rPr lang="en-US" altLang="zh-CN" sz="1600" dirty="0">
                <a:latin typeface="+mn-lt"/>
              </a:rPr>
              <a:t>Data</a:t>
            </a:r>
          </a:p>
          <a:p>
            <a:pPr algn="ctr"/>
            <a:r>
              <a:rPr lang="en-US" altLang="zh-CN" sz="1600" dirty="0">
                <a:latin typeface="+mn-lt"/>
              </a:rPr>
              <a:t>streaming</a:t>
            </a:r>
            <a:endParaRPr lang="en-US" sz="1600" dirty="0">
              <a:latin typeface="+mn-lt"/>
            </a:endParaRPr>
          </a:p>
        </p:txBody>
      </p:sp>
      <p:sp>
        <p:nvSpPr>
          <p:cNvPr id="9" name="文本框 8">
            <a:extLst>
              <a:ext uri="{FF2B5EF4-FFF2-40B4-BE49-F238E27FC236}">
                <a16:creationId xmlns:a16="http://schemas.microsoft.com/office/drawing/2014/main" id="{959AB81D-A437-D9AA-EC3F-827E53BD2EDE}"/>
              </a:ext>
            </a:extLst>
          </p:cNvPr>
          <p:cNvSpPr txBox="1"/>
          <p:nvPr/>
        </p:nvSpPr>
        <p:spPr>
          <a:xfrm>
            <a:off x="3583709" y="2967175"/>
            <a:ext cx="197658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n-lt"/>
              </a:rPr>
              <a:t>Set </a:t>
            </a:r>
            <a:r>
              <a:rPr lang="en-US" sz="1600" dirty="0" err="1">
                <a:latin typeface="+mn-lt"/>
              </a:rPr>
              <a:t>Z_new</a:t>
            </a:r>
            <a:r>
              <a:rPr lang="en-US" sz="1600" dirty="0">
                <a:latin typeface="+mn-lt"/>
              </a:rPr>
              <a:t>(0)</a:t>
            </a:r>
          </a:p>
          <a:p>
            <a:pPr marL="285750" indent="-285750">
              <a:buFont typeface="Arial" panose="020B0604020202020204" pitchFamily="34" charset="0"/>
              <a:buChar char="•"/>
            </a:pPr>
            <a:r>
              <a:rPr lang="en-US" sz="1600" dirty="0">
                <a:latin typeface="+mn-lt"/>
              </a:rPr>
              <a:t>Optimize latent parameters based on ELBO</a:t>
            </a:r>
          </a:p>
        </p:txBody>
      </p:sp>
      <p:sp>
        <p:nvSpPr>
          <p:cNvPr id="10" name="文本框 9">
            <a:extLst>
              <a:ext uri="{FF2B5EF4-FFF2-40B4-BE49-F238E27FC236}">
                <a16:creationId xmlns:a16="http://schemas.microsoft.com/office/drawing/2014/main" id="{89FAAE4D-034C-8C21-5623-75477FC64EA5}"/>
              </a:ext>
            </a:extLst>
          </p:cNvPr>
          <p:cNvSpPr txBox="1"/>
          <p:nvPr/>
        </p:nvSpPr>
        <p:spPr>
          <a:xfrm>
            <a:off x="724016" y="2998879"/>
            <a:ext cx="1134282" cy="338554"/>
          </a:xfrm>
          <a:prstGeom prst="rect">
            <a:avLst/>
          </a:prstGeom>
          <a:noFill/>
        </p:spPr>
        <p:txBody>
          <a:bodyPr wrap="square" rtlCol="0">
            <a:spAutoFit/>
          </a:bodyPr>
          <a:lstStyle/>
          <a:p>
            <a:r>
              <a:rPr lang="en-US" sz="1600" b="1" dirty="0">
                <a:latin typeface="+mn-lt"/>
              </a:rPr>
              <a:t>(Z, m, S)</a:t>
            </a:r>
          </a:p>
        </p:txBody>
      </p:sp>
      <p:cxnSp>
        <p:nvCxnSpPr>
          <p:cNvPr id="2" name="直接箭头连接符 1">
            <a:extLst>
              <a:ext uri="{FF2B5EF4-FFF2-40B4-BE49-F238E27FC236}">
                <a16:creationId xmlns:a16="http://schemas.microsoft.com/office/drawing/2014/main" id="{E980F8A0-9EE3-AFE4-658D-7452118CD96F}"/>
              </a:ext>
            </a:extLst>
          </p:cNvPr>
          <p:cNvCxnSpPr>
            <a:cxnSpLocks/>
          </p:cNvCxnSpPr>
          <p:nvPr/>
        </p:nvCxnSpPr>
        <p:spPr>
          <a:xfrm>
            <a:off x="5270162" y="2492884"/>
            <a:ext cx="1444147" cy="0"/>
          </a:xfrm>
          <a:prstGeom prst="straightConnector1">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文本框 10">
            <a:extLst>
              <a:ext uri="{FF2B5EF4-FFF2-40B4-BE49-F238E27FC236}">
                <a16:creationId xmlns:a16="http://schemas.microsoft.com/office/drawing/2014/main" id="{24AB7958-7C55-20E4-2D34-2B6EA35A6A34}"/>
              </a:ext>
            </a:extLst>
          </p:cNvPr>
          <p:cNvSpPr txBox="1"/>
          <p:nvPr/>
        </p:nvSpPr>
        <p:spPr>
          <a:xfrm>
            <a:off x="5688004" y="2218066"/>
            <a:ext cx="547333" cy="537968"/>
          </a:xfrm>
          <a:prstGeom prst="rect">
            <a:avLst/>
          </a:prstGeom>
          <a:noFill/>
        </p:spPr>
        <p:txBody>
          <a:bodyPr wrap="square" lIns="0" tIns="0" rIns="0" bIns="0" rtlCol="0">
            <a:spAutoFit/>
          </a:bodyPr>
          <a:lstStyle/>
          <a:p>
            <a:pPr>
              <a:lnSpc>
                <a:spcPct val="114000"/>
              </a:lnSpc>
            </a:pPr>
            <a:r>
              <a:rPr lang="en-US" sz="1600" dirty="0">
                <a:latin typeface="+mn-lt"/>
              </a:rPr>
              <a:t>DAC</a:t>
            </a:r>
          </a:p>
          <a:p>
            <a:pPr>
              <a:lnSpc>
                <a:spcPct val="114000"/>
              </a:lnSpc>
            </a:pPr>
            <a:r>
              <a:rPr lang="en-US" altLang="zh-CN" sz="1600" dirty="0">
                <a:latin typeface="+mn-lt"/>
              </a:rPr>
              <a:t>for Z</a:t>
            </a:r>
            <a:endParaRPr lang="en-US" sz="1600" dirty="0">
              <a:latin typeface="+mn-lt"/>
            </a:endParaRPr>
          </a:p>
        </p:txBody>
      </p:sp>
      <p:sp>
        <p:nvSpPr>
          <p:cNvPr id="12" name="矩形 11">
            <a:extLst>
              <a:ext uri="{FF2B5EF4-FFF2-40B4-BE49-F238E27FC236}">
                <a16:creationId xmlns:a16="http://schemas.microsoft.com/office/drawing/2014/main" id="{093BA8C8-2C5A-5C8C-587B-455707B7A475}"/>
              </a:ext>
            </a:extLst>
          </p:cNvPr>
          <p:cNvSpPr/>
          <p:nvPr/>
        </p:nvSpPr>
        <p:spPr>
          <a:xfrm>
            <a:off x="6723555" y="2233114"/>
            <a:ext cx="1597890"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Retrain</a:t>
            </a:r>
          </a:p>
          <a:p>
            <a:pPr algn="ctr"/>
            <a:r>
              <a:rPr lang="en-US" altLang="zh-CN" sz="1600" dirty="0"/>
              <a:t>VSGP</a:t>
            </a:r>
            <a:endParaRPr lang="en-US" sz="1600" dirty="0"/>
          </a:p>
        </p:txBody>
      </p:sp>
      <p:sp>
        <p:nvSpPr>
          <p:cNvPr id="13" name="文本框 12">
            <a:extLst>
              <a:ext uri="{FF2B5EF4-FFF2-40B4-BE49-F238E27FC236}">
                <a16:creationId xmlns:a16="http://schemas.microsoft.com/office/drawing/2014/main" id="{DB7DE183-EEE7-9C6B-F44D-EB4DD44B368B}"/>
              </a:ext>
            </a:extLst>
          </p:cNvPr>
          <p:cNvSpPr txBox="1"/>
          <p:nvPr/>
        </p:nvSpPr>
        <p:spPr>
          <a:xfrm>
            <a:off x="6522720" y="2967175"/>
            <a:ext cx="197658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n-lt"/>
              </a:rPr>
              <a:t>Optimize latent parameters based on ELBO</a:t>
            </a:r>
          </a:p>
          <a:p>
            <a:pPr marL="285750" indent="-285750">
              <a:buFont typeface="Arial" panose="020B0604020202020204" pitchFamily="34" charset="0"/>
              <a:buChar char="•"/>
            </a:pPr>
            <a:r>
              <a:rPr lang="en-US" altLang="zh-CN" sz="1600" dirty="0">
                <a:latin typeface="+mn-lt"/>
              </a:rPr>
              <a:t>With </a:t>
            </a:r>
            <a:r>
              <a:rPr lang="en-US" altLang="zh-CN" sz="1600" dirty="0" err="1">
                <a:latin typeface="+mn-lt"/>
              </a:rPr>
              <a:t>Z_dac</a:t>
            </a:r>
            <a:endParaRPr lang="en-US" sz="1600" dirty="0">
              <a:latin typeface="+mn-lt"/>
            </a:endParaRPr>
          </a:p>
        </p:txBody>
      </p:sp>
    </p:spTree>
    <p:extLst>
      <p:ext uri="{BB962C8B-B14F-4D97-AF65-F5344CB8AC3E}">
        <p14:creationId xmlns:p14="http://schemas.microsoft.com/office/powerpoint/2010/main" val="330724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648C3DF-56F9-F49F-1AED-74C5A34B968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0093AACE-03FA-1C79-984C-5DC9F7B1B946}"/>
              </a:ext>
            </a:extLst>
          </p:cNvPr>
          <p:cNvSpPr>
            <a:spLocks noGrp="1"/>
          </p:cNvSpPr>
          <p:nvPr>
            <p:ph type="title"/>
          </p:nvPr>
        </p:nvSpPr>
        <p:spPr/>
        <p:txBody>
          <a:bodyPr/>
          <a:lstStyle/>
          <a:p>
            <a:r>
              <a:rPr lang="en-US" dirty="0"/>
              <a:t>Pipeline (previous)</a:t>
            </a:r>
          </a:p>
        </p:txBody>
      </p:sp>
      <p:sp>
        <p:nvSpPr>
          <p:cNvPr id="31" name="矩形 30">
            <a:extLst>
              <a:ext uri="{FF2B5EF4-FFF2-40B4-BE49-F238E27FC236}">
                <a16:creationId xmlns:a16="http://schemas.microsoft.com/office/drawing/2014/main" id="{D205E95C-ED01-02AF-1220-0BF5C739F42E}"/>
              </a:ext>
            </a:extLst>
          </p:cNvPr>
          <p:cNvSpPr/>
          <p:nvPr/>
        </p:nvSpPr>
        <p:spPr>
          <a:xfrm>
            <a:off x="136210" y="2986051"/>
            <a:ext cx="1348512"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(pretrained) VSGP</a:t>
            </a:r>
            <a:endParaRPr lang="en-US" sz="1600" dirty="0"/>
          </a:p>
        </p:txBody>
      </p:sp>
      <p:sp>
        <p:nvSpPr>
          <p:cNvPr id="32" name="矩形 31">
            <a:extLst>
              <a:ext uri="{FF2B5EF4-FFF2-40B4-BE49-F238E27FC236}">
                <a16:creationId xmlns:a16="http://schemas.microsoft.com/office/drawing/2014/main" id="{4C91FD61-13E5-4552-1D1D-E40163937A74}"/>
              </a:ext>
            </a:extLst>
          </p:cNvPr>
          <p:cNvSpPr/>
          <p:nvPr/>
        </p:nvSpPr>
        <p:spPr>
          <a:xfrm>
            <a:off x="1493958" y="3907939"/>
            <a:ext cx="687071"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33" name="矩形 32">
            <a:extLst>
              <a:ext uri="{FF2B5EF4-FFF2-40B4-BE49-F238E27FC236}">
                <a16:creationId xmlns:a16="http://schemas.microsoft.com/office/drawing/2014/main" id="{028FEFE2-98BF-31BE-E3FA-5656FD31A55D}"/>
              </a:ext>
            </a:extLst>
          </p:cNvPr>
          <p:cNvSpPr/>
          <p:nvPr/>
        </p:nvSpPr>
        <p:spPr>
          <a:xfrm>
            <a:off x="2181029" y="2976046"/>
            <a:ext cx="849554"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 VSGP</a:t>
            </a:r>
            <a:endParaRPr lang="en-US" sz="1600" dirty="0"/>
          </a:p>
        </p:txBody>
      </p:sp>
      <p:sp>
        <p:nvSpPr>
          <p:cNvPr id="34" name="矩形 33">
            <a:extLst>
              <a:ext uri="{FF2B5EF4-FFF2-40B4-BE49-F238E27FC236}">
                <a16:creationId xmlns:a16="http://schemas.microsoft.com/office/drawing/2014/main" id="{4E68D335-056E-392E-1A2B-FDD40FE16D1C}"/>
              </a:ext>
            </a:extLst>
          </p:cNvPr>
          <p:cNvSpPr/>
          <p:nvPr/>
        </p:nvSpPr>
        <p:spPr>
          <a:xfrm>
            <a:off x="4614133" y="3907913"/>
            <a:ext cx="687071"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35" name="矩形 34">
            <a:extLst>
              <a:ext uri="{FF2B5EF4-FFF2-40B4-BE49-F238E27FC236}">
                <a16:creationId xmlns:a16="http://schemas.microsoft.com/office/drawing/2014/main" id="{3272B899-7F83-A24F-E588-585251C57F43}"/>
              </a:ext>
            </a:extLst>
          </p:cNvPr>
          <p:cNvSpPr/>
          <p:nvPr/>
        </p:nvSpPr>
        <p:spPr>
          <a:xfrm>
            <a:off x="5308238" y="3003432"/>
            <a:ext cx="857428"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VSGP</a:t>
            </a:r>
            <a:endParaRPr lang="en-US" sz="1600" dirty="0"/>
          </a:p>
        </p:txBody>
      </p:sp>
      <p:cxnSp>
        <p:nvCxnSpPr>
          <p:cNvPr id="36" name="直接箭头连接符 35">
            <a:extLst>
              <a:ext uri="{FF2B5EF4-FFF2-40B4-BE49-F238E27FC236}">
                <a16:creationId xmlns:a16="http://schemas.microsoft.com/office/drawing/2014/main" id="{DB2F6C39-4FC9-70FA-F41D-82F849C999AC}"/>
              </a:ext>
            </a:extLst>
          </p:cNvPr>
          <p:cNvCxnSpPr>
            <a:cxnSpLocks/>
          </p:cNvCxnSpPr>
          <p:nvPr/>
        </p:nvCxnSpPr>
        <p:spPr>
          <a:xfrm>
            <a:off x="1475487" y="5112767"/>
            <a:ext cx="62369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25CF5629-F375-5FD2-6F2F-793C9E7B86D6}"/>
              </a:ext>
            </a:extLst>
          </p:cNvPr>
          <p:cNvSpPr txBox="1"/>
          <p:nvPr/>
        </p:nvSpPr>
        <p:spPr>
          <a:xfrm>
            <a:off x="4135561" y="4789494"/>
            <a:ext cx="2835564" cy="369453"/>
          </a:xfrm>
          <a:prstGeom prst="rect">
            <a:avLst/>
          </a:prstGeom>
          <a:noFill/>
        </p:spPr>
        <p:txBody>
          <a:bodyPr wrap="square" rtlCol="0">
            <a:spAutoFit/>
          </a:bodyPr>
          <a:lstStyle/>
          <a:p>
            <a:r>
              <a:rPr lang="en-US" altLang="zh-CN" dirty="0"/>
              <a:t>Data streaming</a:t>
            </a:r>
            <a:endParaRPr lang="en-US" dirty="0"/>
          </a:p>
        </p:txBody>
      </p:sp>
      <p:cxnSp>
        <p:nvCxnSpPr>
          <p:cNvPr id="38" name="直接连接符 37">
            <a:extLst>
              <a:ext uri="{FF2B5EF4-FFF2-40B4-BE49-F238E27FC236}">
                <a16:creationId xmlns:a16="http://schemas.microsoft.com/office/drawing/2014/main" id="{1AEE0B72-F6BD-FE0B-26AB-2AA06F004206}"/>
              </a:ext>
            </a:extLst>
          </p:cNvPr>
          <p:cNvCxnSpPr>
            <a:cxnSpLocks/>
          </p:cNvCxnSpPr>
          <p:nvPr/>
        </p:nvCxnSpPr>
        <p:spPr>
          <a:xfrm>
            <a:off x="3891254" y="2393982"/>
            <a:ext cx="0" cy="1316182"/>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7DC46A08-BA59-69A1-460E-806C0D23AC74}"/>
              </a:ext>
            </a:extLst>
          </p:cNvPr>
          <p:cNvCxnSpPr>
            <a:cxnSpLocks/>
          </p:cNvCxnSpPr>
          <p:nvPr/>
        </p:nvCxnSpPr>
        <p:spPr>
          <a:xfrm>
            <a:off x="1493958" y="2556771"/>
            <a:ext cx="24007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5B2043AE-5D8B-A9C7-D854-E547321D738E}"/>
              </a:ext>
            </a:extLst>
          </p:cNvPr>
          <p:cNvSpPr txBox="1"/>
          <p:nvPr/>
        </p:nvSpPr>
        <p:spPr>
          <a:xfrm>
            <a:off x="2288353" y="2235715"/>
            <a:ext cx="1297710" cy="369332"/>
          </a:xfrm>
          <a:prstGeom prst="rect">
            <a:avLst/>
          </a:prstGeom>
          <a:noFill/>
        </p:spPr>
        <p:txBody>
          <a:bodyPr wrap="square" rtlCol="0">
            <a:spAutoFit/>
          </a:bodyPr>
          <a:lstStyle/>
          <a:p>
            <a:r>
              <a:rPr lang="en-US" altLang="zh-CN" dirty="0"/>
              <a:t>buffer</a:t>
            </a:r>
            <a:endParaRPr lang="en-US" dirty="0"/>
          </a:p>
        </p:txBody>
      </p:sp>
      <p:cxnSp>
        <p:nvCxnSpPr>
          <p:cNvPr id="41" name="直接箭头连接符 40">
            <a:extLst>
              <a:ext uri="{FF2B5EF4-FFF2-40B4-BE49-F238E27FC236}">
                <a16:creationId xmlns:a16="http://schemas.microsoft.com/office/drawing/2014/main" id="{3D1F3AAE-4D21-7E8D-C31E-6DB20290DB54}"/>
              </a:ext>
            </a:extLst>
          </p:cNvPr>
          <p:cNvCxnSpPr>
            <a:cxnSpLocks/>
          </p:cNvCxnSpPr>
          <p:nvPr/>
        </p:nvCxnSpPr>
        <p:spPr>
          <a:xfrm>
            <a:off x="3885139" y="2556771"/>
            <a:ext cx="24007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87B9AF40-8EBF-790B-AB4C-9B6F6C720408}"/>
              </a:ext>
            </a:extLst>
          </p:cNvPr>
          <p:cNvSpPr txBox="1"/>
          <p:nvPr/>
        </p:nvSpPr>
        <p:spPr>
          <a:xfrm>
            <a:off x="4767282" y="2216820"/>
            <a:ext cx="1297710" cy="369332"/>
          </a:xfrm>
          <a:prstGeom prst="rect">
            <a:avLst/>
          </a:prstGeom>
          <a:noFill/>
        </p:spPr>
        <p:txBody>
          <a:bodyPr wrap="square" rtlCol="0">
            <a:spAutoFit/>
          </a:bodyPr>
          <a:lstStyle/>
          <a:p>
            <a:r>
              <a:rPr lang="en-US" altLang="zh-CN" dirty="0"/>
              <a:t>buffer</a:t>
            </a:r>
            <a:endParaRPr lang="en-US" dirty="0"/>
          </a:p>
        </p:txBody>
      </p:sp>
      <p:cxnSp>
        <p:nvCxnSpPr>
          <p:cNvPr id="44" name="直接箭头连接符 43">
            <a:extLst>
              <a:ext uri="{FF2B5EF4-FFF2-40B4-BE49-F238E27FC236}">
                <a16:creationId xmlns:a16="http://schemas.microsoft.com/office/drawing/2014/main" id="{2D007507-F1FB-6329-136C-E13AD91BC583}"/>
              </a:ext>
            </a:extLst>
          </p:cNvPr>
          <p:cNvCxnSpPr>
            <a:cxnSpLocks/>
          </p:cNvCxnSpPr>
          <p:nvPr/>
        </p:nvCxnSpPr>
        <p:spPr>
          <a:xfrm>
            <a:off x="6285924" y="2556771"/>
            <a:ext cx="21286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3AEF1E7C-6EB7-8E89-74CA-F7A1AA034DA3}"/>
              </a:ext>
            </a:extLst>
          </p:cNvPr>
          <p:cNvSpPr txBox="1"/>
          <p:nvPr/>
        </p:nvSpPr>
        <p:spPr>
          <a:xfrm>
            <a:off x="6895960" y="2216820"/>
            <a:ext cx="1297710" cy="369332"/>
          </a:xfrm>
          <a:prstGeom prst="rect">
            <a:avLst/>
          </a:prstGeom>
          <a:noFill/>
        </p:spPr>
        <p:txBody>
          <a:bodyPr wrap="square" rtlCol="0">
            <a:spAutoFit/>
          </a:bodyPr>
          <a:lstStyle/>
          <a:p>
            <a:r>
              <a:rPr lang="en-US" altLang="zh-CN" dirty="0"/>
              <a:t>buffer</a:t>
            </a:r>
            <a:endParaRPr lang="en-US" dirty="0"/>
          </a:p>
        </p:txBody>
      </p:sp>
      <p:cxnSp>
        <p:nvCxnSpPr>
          <p:cNvPr id="46" name="直接连接符 45">
            <a:extLst>
              <a:ext uri="{FF2B5EF4-FFF2-40B4-BE49-F238E27FC236}">
                <a16:creationId xmlns:a16="http://schemas.microsoft.com/office/drawing/2014/main" id="{6391E7A7-68FA-C3DB-B3C6-F44E0C1237EE}"/>
              </a:ext>
            </a:extLst>
          </p:cNvPr>
          <p:cNvCxnSpPr>
            <a:cxnSpLocks/>
          </p:cNvCxnSpPr>
          <p:nvPr/>
        </p:nvCxnSpPr>
        <p:spPr>
          <a:xfrm>
            <a:off x="6277215" y="2393982"/>
            <a:ext cx="0" cy="139007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直接连接符 51">
            <a:extLst>
              <a:ext uri="{FF2B5EF4-FFF2-40B4-BE49-F238E27FC236}">
                <a16:creationId xmlns:a16="http://schemas.microsoft.com/office/drawing/2014/main" id="{E42192AB-A4FE-066E-6460-DCE6A5E31AA2}"/>
              </a:ext>
            </a:extLst>
          </p:cNvPr>
          <p:cNvCxnSpPr>
            <a:cxnSpLocks/>
          </p:cNvCxnSpPr>
          <p:nvPr/>
        </p:nvCxnSpPr>
        <p:spPr>
          <a:xfrm>
            <a:off x="1484722" y="2201293"/>
            <a:ext cx="0" cy="3275275"/>
          </a:xfrm>
          <a:prstGeom prst="line">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a:extLst>
              <a:ext uri="{FF2B5EF4-FFF2-40B4-BE49-F238E27FC236}">
                <a16:creationId xmlns:a16="http://schemas.microsoft.com/office/drawing/2014/main" id="{1A7DDAF4-D58E-C9A3-F2D2-355AEA0694EA}"/>
              </a:ext>
            </a:extLst>
          </p:cNvPr>
          <p:cNvSpPr txBox="1"/>
          <p:nvPr/>
        </p:nvSpPr>
        <p:spPr>
          <a:xfrm>
            <a:off x="1404874" y="1890132"/>
            <a:ext cx="432619" cy="257250"/>
          </a:xfrm>
          <a:prstGeom prst="rect">
            <a:avLst/>
          </a:prstGeom>
          <a:noFill/>
        </p:spPr>
        <p:txBody>
          <a:bodyPr wrap="square" lIns="0" tIns="0" rIns="0" bIns="0" rtlCol="0">
            <a:spAutoFit/>
          </a:bodyPr>
          <a:lstStyle/>
          <a:p>
            <a:pPr>
              <a:lnSpc>
                <a:spcPct val="114000"/>
              </a:lnSpc>
            </a:pPr>
            <a:r>
              <a:rPr lang="en-US" sz="1600" dirty="0">
                <a:latin typeface="+mn-lt"/>
              </a:rPr>
              <a:t>t0</a:t>
            </a:r>
          </a:p>
        </p:txBody>
      </p:sp>
      <p:sp>
        <p:nvSpPr>
          <p:cNvPr id="55" name="文本框 54">
            <a:extLst>
              <a:ext uri="{FF2B5EF4-FFF2-40B4-BE49-F238E27FC236}">
                <a16:creationId xmlns:a16="http://schemas.microsoft.com/office/drawing/2014/main" id="{C43CD209-5A68-3D6D-6515-6D2E6E5D263C}"/>
              </a:ext>
            </a:extLst>
          </p:cNvPr>
          <p:cNvSpPr txBox="1"/>
          <p:nvPr/>
        </p:nvSpPr>
        <p:spPr>
          <a:xfrm>
            <a:off x="319090" y="5862700"/>
            <a:ext cx="7408605" cy="646331"/>
          </a:xfrm>
          <a:prstGeom prst="rect">
            <a:avLst/>
          </a:prstGeom>
          <a:noFill/>
        </p:spPr>
        <p:txBody>
          <a:bodyPr wrap="square">
            <a:spAutoFit/>
          </a:bodyPr>
          <a:lstStyle/>
          <a:p>
            <a:r>
              <a:rPr lang="en-US" altLang="zh-CN" dirty="0"/>
              <a:t>DAC: align </a:t>
            </a:r>
            <a:r>
              <a:rPr lang="en-US" altLang="zh-CN" b="1" dirty="0"/>
              <a:t>inducing point</a:t>
            </a:r>
            <a:r>
              <a:rPr lang="en-US" altLang="zh-CN" dirty="0"/>
              <a:t> position first, align </a:t>
            </a:r>
            <a:r>
              <a:rPr lang="en-US" altLang="zh-CN" b="1" dirty="0"/>
              <a:t>m and S </a:t>
            </a:r>
            <a:r>
              <a:rPr lang="en-US" altLang="zh-CN" dirty="0"/>
              <a:t>from VSGP</a:t>
            </a:r>
          </a:p>
          <a:p>
            <a:r>
              <a:rPr lang="en-US" altLang="zh-CN" dirty="0"/>
              <a:t>VSGP: stop learning inducing point, instead using k-means?</a:t>
            </a:r>
          </a:p>
        </p:txBody>
      </p:sp>
      <p:cxnSp>
        <p:nvCxnSpPr>
          <p:cNvPr id="4" name="直接连接符 3">
            <a:extLst>
              <a:ext uri="{FF2B5EF4-FFF2-40B4-BE49-F238E27FC236}">
                <a16:creationId xmlns:a16="http://schemas.microsoft.com/office/drawing/2014/main" id="{B5AA2A76-5A4A-CC0A-FD43-9180863F89BE}"/>
              </a:ext>
            </a:extLst>
          </p:cNvPr>
          <p:cNvCxnSpPr>
            <a:cxnSpLocks/>
          </p:cNvCxnSpPr>
          <p:nvPr/>
        </p:nvCxnSpPr>
        <p:spPr>
          <a:xfrm>
            <a:off x="2181029" y="2778034"/>
            <a:ext cx="0" cy="201146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矩形 6">
            <a:extLst>
              <a:ext uri="{FF2B5EF4-FFF2-40B4-BE49-F238E27FC236}">
                <a16:creationId xmlns:a16="http://schemas.microsoft.com/office/drawing/2014/main" id="{036EA4FE-95C4-75ED-53A8-4C55A69C94E2}"/>
              </a:ext>
            </a:extLst>
          </p:cNvPr>
          <p:cNvSpPr/>
          <p:nvPr/>
        </p:nvSpPr>
        <p:spPr>
          <a:xfrm>
            <a:off x="3894743" y="2983783"/>
            <a:ext cx="705537"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Learn Z</a:t>
            </a:r>
          </a:p>
        </p:txBody>
      </p:sp>
      <p:cxnSp>
        <p:nvCxnSpPr>
          <p:cNvPr id="2" name="直接连接符 1">
            <a:extLst>
              <a:ext uri="{FF2B5EF4-FFF2-40B4-BE49-F238E27FC236}">
                <a16:creationId xmlns:a16="http://schemas.microsoft.com/office/drawing/2014/main" id="{1D2A3001-E69E-428D-9555-FED472F9B32C}"/>
              </a:ext>
            </a:extLst>
          </p:cNvPr>
          <p:cNvCxnSpPr>
            <a:cxnSpLocks/>
          </p:cNvCxnSpPr>
          <p:nvPr/>
        </p:nvCxnSpPr>
        <p:spPr>
          <a:xfrm>
            <a:off x="4614133" y="2778008"/>
            <a:ext cx="0" cy="201146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直接连接符 11">
            <a:extLst>
              <a:ext uri="{FF2B5EF4-FFF2-40B4-BE49-F238E27FC236}">
                <a16:creationId xmlns:a16="http://schemas.microsoft.com/office/drawing/2014/main" id="{31818AD7-08D1-82D0-046F-E955ECC2F8D8}"/>
              </a:ext>
            </a:extLst>
          </p:cNvPr>
          <p:cNvCxnSpPr>
            <a:cxnSpLocks/>
          </p:cNvCxnSpPr>
          <p:nvPr/>
        </p:nvCxnSpPr>
        <p:spPr>
          <a:xfrm>
            <a:off x="5301204" y="2766617"/>
            <a:ext cx="0" cy="201146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矩形 13">
            <a:extLst>
              <a:ext uri="{FF2B5EF4-FFF2-40B4-BE49-F238E27FC236}">
                <a16:creationId xmlns:a16="http://schemas.microsoft.com/office/drawing/2014/main" id="{4DC418CD-B637-01AD-0C72-F2384D208F48}"/>
              </a:ext>
            </a:extLst>
          </p:cNvPr>
          <p:cNvSpPr/>
          <p:nvPr/>
        </p:nvSpPr>
        <p:spPr>
          <a:xfrm>
            <a:off x="6991462" y="3903785"/>
            <a:ext cx="687070"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15" name="矩形 14">
            <a:extLst>
              <a:ext uri="{FF2B5EF4-FFF2-40B4-BE49-F238E27FC236}">
                <a16:creationId xmlns:a16="http://schemas.microsoft.com/office/drawing/2014/main" id="{ECF0E205-C343-A759-9070-605010EAA307}"/>
              </a:ext>
            </a:extLst>
          </p:cNvPr>
          <p:cNvSpPr/>
          <p:nvPr/>
        </p:nvSpPr>
        <p:spPr>
          <a:xfrm>
            <a:off x="7678532" y="3005426"/>
            <a:ext cx="857428"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VSGP</a:t>
            </a:r>
            <a:endParaRPr lang="en-US" sz="1600" dirty="0"/>
          </a:p>
        </p:txBody>
      </p:sp>
      <p:sp>
        <p:nvSpPr>
          <p:cNvPr id="18" name="矩形 17">
            <a:extLst>
              <a:ext uri="{FF2B5EF4-FFF2-40B4-BE49-F238E27FC236}">
                <a16:creationId xmlns:a16="http://schemas.microsoft.com/office/drawing/2014/main" id="{57A92717-CD14-409E-D590-905D1AAAB1B9}"/>
              </a:ext>
            </a:extLst>
          </p:cNvPr>
          <p:cNvSpPr/>
          <p:nvPr/>
        </p:nvSpPr>
        <p:spPr>
          <a:xfrm>
            <a:off x="6285924" y="2997289"/>
            <a:ext cx="705537"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Learn Z</a:t>
            </a:r>
          </a:p>
        </p:txBody>
      </p:sp>
    </p:spTree>
    <p:extLst>
      <p:ext uri="{BB962C8B-B14F-4D97-AF65-F5344CB8AC3E}">
        <p14:creationId xmlns:p14="http://schemas.microsoft.com/office/powerpoint/2010/main" val="73124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3CD6CA4-B570-A57F-821D-20DD03B16301}"/>
              </a:ext>
            </a:extLst>
          </p:cNvPr>
          <p:cNvPicPr>
            <a:picLocks noChangeAspect="1"/>
          </p:cNvPicPr>
          <p:nvPr/>
        </p:nvPicPr>
        <p:blipFill>
          <a:blip r:embed="rId2"/>
          <a:stretch>
            <a:fillRect/>
          </a:stretch>
        </p:blipFill>
        <p:spPr>
          <a:xfrm>
            <a:off x="497454" y="1528446"/>
            <a:ext cx="8149091" cy="4255133"/>
          </a:xfrm>
          <a:prstGeom prst="rect">
            <a:avLst/>
          </a:prstGeom>
        </p:spPr>
      </p:pic>
    </p:spTree>
    <p:extLst>
      <p:ext uri="{BB962C8B-B14F-4D97-AF65-F5344CB8AC3E}">
        <p14:creationId xmlns:p14="http://schemas.microsoft.com/office/powerpoint/2010/main" val="20554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978720"/>
            <a:ext cx="8508999" cy="4136945"/>
          </a:xfrm>
        </p:spPr>
        <p:txBody>
          <a:bodyPr/>
          <a:lstStyle/>
          <a:p>
            <a:pPr marL="285750" indent="-285750">
              <a:buFont typeface="Arial" panose="020B0604020202020204" pitchFamily="34" charset="0"/>
              <a:buChar char="•"/>
            </a:pPr>
            <a:r>
              <a:rPr lang="en-US" dirty="0"/>
              <a:t>Loads KIN40K_train.mat</a:t>
            </a:r>
          </a:p>
          <a:p>
            <a:pPr marL="285750" indent="-285750">
              <a:buFont typeface="Arial" panose="020B0604020202020204" pitchFamily="34" charset="0"/>
              <a:buChar char="•"/>
            </a:pPr>
            <a:r>
              <a:rPr lang="en-US" dirty="0"/>
              <a:t>Splits the data into 4 groups based on whether the first two columns are above/below their medians (2D median split)</a:t>
            </a:r>
          </a:p>
          <a:p>
            <a:pPr marL="285750" indent="-285750">
              <a:buFont typeface="Arial" panose="020B0604020202020204" pitchFamily="34" charset="0"/>
              <a:buChar char="•"/>
            </a:pPr>
            <a:r>
              <a:rPr lang="en-US" dirty="0"/>
              <a:t>Saves each agent’s data as a new .mat file</a:t>
            </a:r>
            <a:endParaRPr lang="de-DE" dirty="0"/>
          </a:p>
        </p:txBody>
      </p:sp>
      <p:sp>
        <p:nvSpPr>
          <p:cNvPr id="7" name="Titel 6"/>
          <p:cNvSpPr>
            <a:spLocks noGrp="1"/>
          </p:cNvSpPr>
          <p:nvPr>
            <p:ph type="title"/>
          </p:nvPr>
        </p:nvSpPr>
        <p:spPr/>
        <p:txBody>
          <a:bodyPr/>
          <a:lstStyle/>
          <a:p>
            <a:r>
              <a:rPr lang="en-US" altLang="zh-CN" dirty="0"/>
              <a:t>Training Data</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E2DEF7-F18F-FF19-3840-1A3256B3DA27}"/>
              </a:ext>
            </a:extLst>
          </p:cNvPr>
          <p:cNvSpPr>
            <a:spLocks noGrp="1"/>
          </p:cNvSpPr>
          <p:nvPr>
            <p:ph idx="1"/>
          </p:nvPr>
        </p:nvSpPr>
        <p:spPr/>
        <p:txBody>
          <a:bodyPr/>
          <a:lstStyle/>
          <a:p>
            <a:r>
              <a:rPr lang="en-US" dirty="0"/>
              <a:t>Has</a:t>
            </a:r>
            <a:r>
              <a:rPr lang="zh-CN" altLang="en-US" dirty="0"/>
              <a:t> </a:t>
            </a:r>
            <a:r>
              <a:rPr lang="en-US" altLang="zh-CN" dirty="0"/>
              <a:t>a</a:t>
            </a:r>
            <a:r>
              <a:rPr lang="zh-CN" altLang="en-US" dirty="0"/>
              <a:t> </a:t>
            </a:r>
            <a:r>
              <a:rPr lang="en-US" altLang="zh-CN" dirty="0"/>
              <a:t>pretrained</a:t>
            </a:r>
            <a:r>
              <a:rPr lang="zh-CN" altLang="en-US" dirty="0"/>
              <a:t> </a:t>
            </a:r>
            <a:r>
              <a:rPr lang="en-US" altLang="zh-CN" dirty="0"/>
              <a:t>VSGP</a:t>
            </a:r>
            <a:r>
              <a:rPr lang="zh-CN" altLang="en-US" dirty="0"/>
              <a:t> </a:t>
            </a:r>
            <a:r>
              <a:rPr lang="en-US" altLang="zh-CN" dirty="0"/>
              <a:t>with</a:t>
            </a:r>
            <a:r>
              <a:rPr lang="zh-CN" altLang="en-US" dirty="0"/>
              <a:t> </a:t>
            </a:r>
            <a:r>
              <a:rPr lang="en-US" altLang="zh-CN" dirty="0"/>
              <a:t>known</a:t>
            </a:r>
            <a:r>
              <a:rPr lang="zh-CN" altLang="en-US" dirty="0"/>
              <a:t> </a:t>
            </a:r>
            <a:r>
              <a:rPr lang="en-US" altLang="zh-CN" dirty="0"/>
              <a:t>40 inducing points(placed in whole input domain)</a:t>
            </a:r>
          </a:p>
          <a:p>
            <a:r>
              <a:rPr lang="en-US" altLang="zh-CN" dirty="0"/>
              <a:t>The model is always initialized with fixed inducing points</a:t>
            </a:r>
          </a:p>
          <a:p>
            <a:r>
              <a:rPr lang="en-US" altLang="zh-CN" dirty="0"/>
              <a:t> use the consensus mean and variance as its variational distribution for the inducing points.</a:t>
            </a:r>
          </a:p>
          <a:p>
            <a:endParaRPr lang="en-US" altLang="zh-CN" dirty="0"/>
          </a:p>
          <a:p>
            <a:r>
              <a:rPr lang="en-US" dirty="0"/>
              <a:t>With </a:t>
            </a:r>
          </a:p>
        </p:txBody>
      </p:sp>
      <p:sp>
        <p:nvSpPr>
          <p:cNvPr id="3" name="灯片编号占位符 2">
            <a:extLst>
              <a:ext uri="{FF2B5EF4-FFF2-40B4-BE49-F238E27FC236}">
                <a16:creationId xmlns:a16="http://schemas.microsoft.com/office/drawing/2014/main" id="{930DD92D-CCF9-696A-9BE9-A9F8E95F314C}"/>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页脚占位符 3">
            <a:extLst>
              <a:ext uri="{FF2B5EF4-FFF2-40B4-BE49-F238E27FC236}">
                <a16:creationId xmlns:a16="http://schemas.microsoft.com/office/drawing/2014/main" id="{3FFA9E4D-D2C6-B861-9D5D-608D3D203B46}"/>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018F1FD2-5FAE-4E7C-FCF3-DB9AF2C638AD}"/>
              </a:ext>
            </a:extLst>
          </p:cNvPr>
          <p:cNvSpPr>
            <a:spLocks noGrp="1"/>
          </p:cNvSpPr>
          <p:nvPr>
            <p:ph type="title"/>
          </p:nvPr>
        </p:nvSpPr>
        <p:spPr/>
        <p:txBody>
          <a:bodyPr/>
          <a:lstStyle/>
          <a:p>
            <a:r>
              <a:rPr lang="en-US" altLang="zh-CN" dirty="0"/>
              <a:t>Agent</a:t>
            </a:r>
            <a:endParaRPr lang="en-US" dirty="0"/>
          </a:p>
        </p:txBody>
      </p:sp>
    </p:spTree>
    <p:extLst>
      <p:ext uri="{BB962C8B-B14F-4D97-AF65-F5344CB8AC3E}">
        <p14:creationId xmlns:p14="http://schemas.microsoft.com/office/powerpoint/2010/main" val="193273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27B5F9-71AE-26EB-CB73-BC2C8F125716}"/>
              </a:ext>
            </a:extLst>
          </p:cNvPr>
          <p:cNvSpPr>
            <a:spLocks noGrp="1"/>
          </p:cNvSpPr>
          <p:nvPr>
            <p:ph idx="1"/>
          </p:nvPr>
        </p:nvSpPr>
        <p:spPr/>
        <p:txBody>
          <a:bodyPr/>
          <a:lstStyle/>
          <a:p>
            <a:r>
              <a:rPr lang="en-US" altLang="zh-CN" b="1" dirty="0"/>
              <a:t>Decentralized</a:t>
            </a:r>
            <a:r>
              <a:rPr lang="en-US" altLang="zh-CN" dirty="0"/>
              <a:t> (vs. federated)</a:t>
            </a:r>
          </a:p>
          <a:p>
            <a:r>
              <a:rPr lang="en-US" altLang="zh-CN" b="1" dirty="0"/>
              <a:t>Real-time consensus</a:t>
            </a:r>
            <a:r>
              <a:rPr lang="en-US" altLang="zh-CN" dirty="0"/>
              <a:t> (vs. batch aggregation)</a:t>
            </a:r>
          </a:p>
          <a:p>
            <a:r>
              <a:rPr lang="en-US" altLang="zh-CN" b="1" dirty="0"/>
              <a:t>Shared sparse inducing points</a:t>
            </a:r>
            <a:r>
              <a:rPr lang="en-US" altLang="zh-CN" dirty="0"/>
              <a:t> (enabling meaningful parameter consensus)</a:t>
            </a:r>
          </a:p>
          <a:p>
            <a:r>
              <a:rPr lang="en-US" altLang="zh-CN" b="1" dirty="0"/>
              <a:t>Variational parameter synchronization</a:t>
            </a:r>
            <a:r>
              <a:rPr lang="en-US" altLang="zh-CN" dirty="0"/>
              <a:t> (means + covariances)</a:t>
            </a:r>
          </a:p>
          <a:p>
            <a:r>
              <a:rPr lang="en-US" altLang="zh-CN" b="1" dirty="0"/>
              <a:t>Bottom Line:</a:t>
            </a:r>
            <a:r>
              <a:rPr lang="en-US" altLang="zh-CN" dirty="0"/>
              <a:t> Your approach combines established techniques (DAC + sparse GPs) in a novel way for </a:t>
            </a:r>
            <a:r>
              <a:rPr lang="en-US" altLang="zh-CN" b="1" dirty="0"/>
              <a:t>real-time distributed learning</a:t>
            </a:r>
            <a:r>
              <a:rPr lang="en-US" altLang="zh-CN" dirty="0"/>
              <a:t> without central coordination!</a:t>
            </a:r>
          </a:p>
          <a:p>
            <a:endParaRPr lang="en-US" dirty="0"/>
          </a:p>
        </p:txBody>
      </p:sp>
      <p:sp>
        <p:nvSpPr>
          <p:cNvPr id="3" name="灯片编号占位符 2">
            <a:extLst>
              <a:ext uri="{FF2B5EF4-FFF2-40B4-BE49-F238E27FC236}">
                <a16:creationId xmlns:a16="http://schemas.microsoft.com/office/drawing/2014/main" id="{5EE3EB47-B0D1-C596-43F0-3499E59B1661}"/>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页脚占位符 3">
            <a:extLst>
              <a:ext uri="{FF2B5EF4-FFF2-40B4-BE49-F238E27FC236}">
                <a16:creationId xmlns:a16="http://schemas.microsoft.com/office/drawing/2014/main" id="{6769D89D-F117-6DDD-CFEC-9A6E1468A545}"/>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F4C26059-DDEF-85E9-F4B2-A20BAE794CEA}"/>
              </a:ext>
            </a:extLst>
          </p:cNvPr>
          <p:cNvSpPr>
            <a:spLocks noGrp="1"/>
          </p:cNvSpPr>
          <p:nvPr>
            <p:ph type="title"/>
          </p:nvPr>
        </p:nvSpPr>
        <p:spPr>
          <a:xfrm>
            <a:off x="319090" y="994334"/>
            <a:ext cx="8508999" cy="820738"/>
          </a:xfrm>
        </p:spPr>
        <p:txBody>
          <a:bodyPr/>
          <a:lstStyle/>
          <a:p>
            <a:r>
              <a:rPr lang="en-US" altLang="zh-CN" b="1" dirty="0"/>
              <a:t>Contribution Summary:</a:t>
            </a:r>
            <a:br>
              <a:rPr lang="en-US" altLang="zh-CN" b="1" dirty="0"/>
            </a:br>
            <a:endParaRPr lang="en-US" dirty="0"/>
          </a:p>
        </p:txBody>
      </p:sp>
    </p:spTree>
    <p:extLst>
      <p:ext uri="{BB962C8B-B14F-4D97-AF65-F5344CB8AC3E}">
        <p14:creationId xmlns:p14="http://schemas.microsoft.com/office/powerpoint/2010/main" val="80492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442336-4608-E260-5996-16218B3D4B3E}"/>
              </a:ext>
            </a:extLst>
          </p:cNvPr>
          <p:cNvSpPr>
            <a:spLocks noGrp="1"/>
          </p:cNvSpPr>
          <p:nvPr>
            <p:ph idx="1"/>
          </p:nvPr>
        </p:nvSpPr>
        <p:spPr>
          <a:xfrm>
            <a:off x="319090" y="1773741"/>
            <a:ext cx="8508999" cy="4699572"/>
          </a:xfrm>
        </p:spPr>
        <p:txBody>
          <a:bodyPr/>
          <a:lstStyle/>
          <a:p>
            <a:r>
              <a:rPr lang="en-US" altLang="zh-CN" b="1" dirty="0"/>
              <a:t>Key Papers:</a:t>
            </a:r>
          </a:p>
          <a:p>
            <a:r>
              <a:rPr lang="en-US" altLang="zh-CN" b="1" dirty="0"/>
              <a:t>"Distributed Gaussian Processes"</a:t>
            </a:r>
            <a:r>
              <a:rPr lang="en-US" altLang="zh-CN" dirty="0"/>
              <a:t> (Deisenroth &amp; Ng, 2015)</a:t>
            </a:r>
          </a:p>
          <a:p>
            <a:pPr lvl="1"/>
            <a:r>
              <a:rPr lang="en-US" altLang="zh-CN" dirty="0"/>
              <a:t>Uses local GP experts with global aggregation</a:t>
            </a:r>
          </a:p>
          <a:p>
            <a:pPr lvl="1"/>
            <a:r>
              <a:rPr lang="en-US" altLang="zh-CN" dirty="0"/>
              <a:t>Similar to your multi-agent setup</a:t>
            </a:r>
          </a:p>
          <a:p>
            <a:r>
              <a:rPr lang="en-US" altLang="zh-CN" b="1" dirty="0"/>
              <a:t>"Robust Gaussian Process Regression with a Bias Model"</a:t>
            </a:r>
            <a:r>
              <a:rPr lang="en-US" altLang="zh-CN" dirty="0"/>
              <a:t> (Pillonetto et al., 2014)</a:t>
            </a:r>
          </a:p>
          <a:p>
            <a:pPr lvl="1"/>
            <a:r>
              <a:rPr lang="en-US" altLang="zh-CN" dirty="0"/>
              <a:t>Distributed variational inference for GPs</a:t>
            </a:r>
          </a:p>
          <a:p>
            <a:r>
              <a:rPr lang="en-US" altLang="zh-CN" b="1" dirty="0"/>
              <a:t>"Distributed Variational Inference in Sparse Gaussian Process Regression and Latent Variable Models"</a:t>
            </a:r>
            <a:r>
              <a:rPr lang="en-US" altLang="zh-CN" dirty="0"/>
              <a:t> (Hensman et al., 2013)</a:t>
            </a:r>
          </a:p>
          <a:p>
            <a:pPr lvl="1"/>
            <a:r>
              <a:rPr lang="en-US" altLang="zh-CN" b="1" dirty="0"/>
              <a:t>Very similar to your approach</a:t>
            </a:r>
            <a:r>
              <a:rPr lang="en-US" altLang="zh-CN" dirty="0"/>
              <a:t> - uses shared inducing points across distributed nodes</a:t>
            </a:r>
          </a:p>
          <a:p>
            <a:r>
              <a:rPr lang="en-US" altLang="zh-CN" b="1" dirty="0"/>
              <a:t>Your Innovation:</a:t>
            </a:r>
          </a:p>
          <a:p>
            <a:r>
              <a:rPr lang="en-US" altLang="zh-CN" i="1" dirty="0"/>
              <a:t># All agents share same inducing points (like Hensman et al.)</a:t>
            </a:r>
            <a:endParaRPr lang="en-US" altLang="zh-CN" dirty="0"/>
          </a:p>
          <a:p>
            <a:r>
              <a:rPr lang="en-US" altLang="zh-CN" dirty="0"/>
              <a:t>agent = Agent(</a:t>
            </a:r>
          </a:p>
          <a:p>
            <a:r>
              <a:rPr lang="en-US" altLang="zh-CN" dirty="0"/>
              <a:t>    inducing_points=torch.tensor(inducing_points, dtype=torch.float32),  </a:t>
            </a:r>
            <a:r>
              <a:rPr lang="en-US" altLang="zh-CN" i="1" dirty="0"/>
              <a:t># Shared!</a:t>
            </a:r>
            <a:endParaRPr lang="en-US" altLang="zh-CN" dirty="0"/>
          </a:p>
          <a:p>
            <a:endParaRPr lang="en-US" dirty="0"/>
          </a:p>
        </p:txBody>
      </p:sp>
      <p:sp>
        <p:nvSpPr>
          <p:cNvPr id="3" name="灯片编号占位符 2">
            <a:extLst>
              <a:ext uri="{FF2B5EF4-FFF2-40B4-BE49-F238E27FC236}">
                <a16:creationId xmlns:a16="http://schemas.microsoft.com/office/drawing/2014/main" id="{F074A4F5-EE89-24C4-A25E-A77DA99516BA}"/>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页脚占位符 3">
            <a:extLst>
              <a:ext uri="{FF2B5EF4-FFF2-40B4-BE49-F238E27FC236}">
                <a16:creationId xmlns:a16="http://schemas.microsoft.com/office/drawing/2014/main" id="{0F9E45A7-EAE6-B384-9BD0-A7EFF6656EC7}"/>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A796C00D-FFAB-C04B-6BAA-F009A111821A}"/>
              </a:ext>
            </a:extLst>
          </p:cNvPr>
          <p:cNvSpPr>
            <a:spLocks noGrp="1"/>
          </p:cNvSpPr>
          <p:nvPr>
            <p:ph type="title"/>
          </p:nvPr>
        </p:nvSpPr>
        <p:spPr>
          <a:xfrm>
            <a:off x="319090" y="994334"/>
            <a:ext cx="8508999" cy="410369"/>
          </a:xfrm>
        </p:spPr>
        <p:txBody>
          <a:bodyPr/>
          <a:lstStyle/>
          <a:p>
            <a:r>
              <a:rPr lang="en-US" altLang="zh-CN" b="1" dirty="0"/>
              <a:t>1. Distributed Gaussian Processes</a:t>
            </a:r>
            <a:endParaRPr lang="en-US" dirty="0"/>
          </a:p>
        </p:txBody>
      </p:sp>
    </p:spTree>
    <p:extLst>
      <p:ext uri="{BB962C8B-B14F-4D97-AF65-F5344CB8AC3E}">
        <p14:creationId xmlns:p14="http://schemas.microsoft.com/office/powerpoint/2010/main" val="3958462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4986D9-A4FB-B25D-0D86-3A58782AFB2E}"/>
              </a:ext>
            </a:extLst>
          </p:cNvPr>
          <p:cNvSpPr>
            <a:spLocks noGrp="1"/>
          </p:cNvSpPr>
          <p:nvPr>
            <p:ph idx="1"/>
          </p:nvPr>
        </p:nvSpPr>
        <p:spPr/>
        <p:txBody>
          <a:bodyPr/>
          <a:lstStyle/>
          <a:p>
            <a:r>
              <a:rPr lang="en-US" altLang="zh-CN" b="1" dirty="0"/>
              <a:t>Distributed Average Consensus (DAC):</a:t>
            </a:r>
          </a:p>
          <a:p>
            <a:r>
              <a:rPr lang="en-US" altLang="zh-CN" b="1" dirty="0"/>
              <a:t>"Consensus-based Distributed Support Vector Machines"</a:t>
            </a:r>
            <a:r>
              <a:rPr lang="en-US" altLang="zh-CN" dirty="0"/>
              <a:t> (Forero et al., 2010)</a:t>
            </a:r>
          </a:p>
          <a:p>
            <a:r>
              <a:rPr lang="en-US" altLang="zh-CN" b="1" dirty="0"/>
              <a:t>"Distributed Learning via Filtered Hyperparameter Exchange"</a:t>
            </a:r>
            <a:r>
              <a:rPr lang="en-US" altLang="zh-CN" dirty="0"/>
              <a:t> (Boyd et al., 2011)</a:t>
            </a:r>
          </a:p>
          <a:p>
            <a:r>
              <a:rPr lang="en-US" altLang="zh-CN" b="1" dirty="0"/>
              <a:t>"Distributed Optimization and Statistical Learning via the Alternating Direction Method of Multipliers"</a:t>
            </a:r>
            <a:r>
              <a:rPr lang="en-US" altLang="zh-CN" dirty="0"/>
              <a:t> (Boyd et al., 2011)</a:t>
            </a:r>
          </a:p>
          <a:p>
            <a:r>
              <a:rPr lang="en-US" altLang="zh-CN" b="1" dirty="0"/>
              <a:t>Your DAC Implementation:</a:t>
            </a:r>
          </a:p>
          <a:p>
            <a:r>
              <a:rPr lang="en-US" altLang="zh-CN" i="1" dirty="0"/>
              <a:t># Ring topology consensus (common in distributed optimization)</a:t>
            </a:r>
            <a:endParaRPr lang="en-US" altLang="zh-CN" dirty="0"/>
          </a:p>
          <a:p>
            <a:r>
              <a:rPr lang="en-US" altLang="zh-CN" dirty="0"/>
              <a:t>A[</a:t>
            </a:r>
            <a:r>
              <a:rPr lang="en-US" altLang="zh-CN" dirty="0" err="1"/>
              <a:t>i</a:t>
            </a:r>
            <a:r>
              <a:rPr lang="en-US" altLang="zh-CN" dirty="0"/>
              <a:t>, (i-1)%NUM_AGENTS] = 1  </a:t>
            </a:r>
            <a:r>
              <a:rPr lang="en-US" altLang="zh-CN" i="1" dirty="0"/>
              <a:t># Ring network</a:t>
            </a:r>
            <a:endParaRPr lang="en-US" altLang="zh-CN" dirty="0"/>
          </a:p>
          <a:p>
            <a:r>
              <a:rPr lang="en-US" altLang="zh-CN" dirty="0"/>
              <a:t>A[</a:t>
            </a:r>
            <a:r>
              <a:rPr lang="en-US" altLang="zh-CN" dirty="0" err="1"/>
              <a:t>i</a:t>
            </a:r>
            <a:r>
              <a:rPr lang="en-US" altLang="zh-CN" dirty="0"/>
              <a:t>, (i+1)%NUM_AGENTS] = 1</a:t>
            </a:r>
          </a:p>
          <a:p>
            <a:endParaRPr lang="en-US" dirty="0"/>
          </a:p>
        </p:txBody>
      </p:sp>
      <p:sp>
        <p:nvSpPr>
          <p:cNvPr id="3" name="灯片编号占位符 2">
            <a:extLst>
              <a:ext uri="{FF2B5EF4-FFF2-40B4-BE49-F238E27FC236}">
                <a16:creationId xmlns:a16="http://schemas.microsoft.com/office/drawing/2014/main" id="{4FB8A22E-EF5D-22C8-F3C3-462BCD6810E7}"/>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页脚占位符 3">
            <a:extLst>
              <a:ext uri="{FF2B5EF4-FFF2-40B4-BE49-F238E27FC236}">
                <a16:creationId xmlns:a16="http://schemas.microsoft.com/office/drawing/2014/main" id="{CD6B71F8-BE29-4A65-FA15-637EB6447437}"/>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D1DC9D85-D3DF-C3AD-E11D-BBAEFC4AEB6F}"/>
              </a:ext>
            </a:extLst>
          </p:cNvPr>
          <p:cNvSpPr>
            <a:spLocks noGrp="1"/>
          </p:cNvSpPr>
          <p:nvPr>
            <p:ph type="title"/>
          </p:nvPr>
        </p:nvSpPr>
        <p:spPr>
          <a:xfrm>
            <a:off x="319090" y="994334"/>
            <a:ext cx="8508999" cy="410369"/>
          </a:xfrm>
        </p:spPr>
        <p:txBody>
          <a:bodyPr/>
          <a:lstStyle/>
          <a:p>
            <a:r>
              <a:rPr lang="en-US" altLang="zh-CN" b="1" dirty="0"/>
              <a:t>2. Consensus-Based Machine Learning</a:t>
            </a:r>
            <a:endParaRPr lang="en-US" dirty="0"/>
          </a:p>
        </p:txBody>
      </p:sp>
    </p:spTree>
    <p:extLst>
      <p:ext uri="{BB962C8B-B14F-4D97-AF65-F5344CB8AC3E}">
        <p14:creationId xmlns:p14="http://schemas.microsoft.com/office/powerpoint/2010/main" val="391411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BE954D-0635-93EF-4B44-14DAD38B7900}"/>
              </a:ext>
            </a:extLst>
          </p:cNvPr>
          <p:cNvSpPr>
            <a:spLocks noGrp="1"/>
          </p:cNvSpPr>
          <p:nvPr>
            <p:ph idx="1"/>
          </p:nvPr>
        </p:nvSpPr>
        <p:spPr/>
        <p:txBody>
          <a:bodyPr/>
          <a:lstStyle/>
          <a:p>
            <a:r>
              <a:rPr lang="en-US" altLang="zh-CN" b="1" dirty="0"/>
              <a:t>Recent Works:</a:t>
            </a:r>
          </a:p>
          <a:p>
            <a:r>
              <a:rPr lang="en-US" altLang="zh-CN" b="1" dirty="0"/>
              <a:t>"Federated Gaussian Process Regression"</a:t>
            </a:r>
            <a:r>
              <a:rPr lang="en-US" altLang="zh-CN" dirty="0"/>
              <a:t> (Liu et al., 2021)</a:t>
            </a:r>
          </a:p>
          <a:p>
            <a:r>
              <a:rPr lang="en-US" altLang="zh-CN" b="1" dirty="0"/>
              <a:t>"Privacy-Preserving Distributed Gaussian Process Regression"</a:t>
            </a:r>
            <a:r>
              <a:rPr lang="en-US" altLang="zh-CN" dirty="0"/>
              <a:t> (Nguyen et al., 2022)</a:t>
            </a:r>
          </a:p>
          <a:p>
            <a:r>
              <a:rPr lang="en-US" altLang="zh-CN" b="1" dirty="0"/>
              <a:t>"Federated Learning with Gaussian Processes"</a:t>
            </a:r>
            <a:r>
              <a:rPr lang="en-US" altLang="zh-CN" dirty="0"/>
              <a:t> (Al-</a:t>
            </a:r>
            <a:r>
              <a:rPr lang="en-US" altLang="zh-CN" dirty="0" err="1"/>
              <a:t>Shedivat</a:t>
            </a:r>
            <a:r>
              <a:rPr lang="en-US" altLang="zh-CN" dirty="0"/>
              <a:t> et al., 2021)</a:t>
            </a:r>
          </a:p>
          <a:p>
            <a:r>
              <a:rPr lang="en-US" altLang="zh-CN" b="1" dirty="0"/>
              <a:t>Differences from Your Approach:</a:t>
            </a:r>
          </a:p>
          <a:p>
            <a:r>
              <a:rPr lang="en-US" altLang="zh-CN" b="1" dirty="0"/>
              <a:t>Federated:</a:t>
            </a:r>
            <a:r>
              <a:rPr lang="en-US" altLang="zh-CN" dirty="0"/>
              <a:t> Central server aggregates models</a:t>
            </a:r>
          </a:p>
          <a:p>
            <a:r>
              <a:rPr lang="en-US" altLang="zh-CN" b="1" dirty="0"/>
              <a:t>Your approach:</a:t>
            </a:r>
            <a:r>
              <a:rPr lang="en-US" altLang="zh-CN" dirty="0"/>
              <a:t> Decentralized peer-to-peer consensus</a:t>
            </a:r>
          </a:p>
          <a:p>
            <a:endParaRPr lang="en-US" dirty="0"/>
          </a:p>
        </p:txBody>
      </p:sp>
      <p:sp>
        <p:nvSpPr>
          <p:cNvPr id="3" name="灯片编号占位符 2">
            <a:extLst>
              <a:ext uri="{FF2B5EF4-FFF2-40B4-BE49-F238E27FC236}">
                <a16:creationId xmlns:a16="http://schemas.microsoft.com/office/drawing/2014/main" id="{4F2BD549-0E2F-71A7-9F14-4AA175954A65}"/>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页脚占位符 3">
            <a:extLst>
              <a:ext uri="{FF2B5EF4-FFF2-40B4-BE49-F238E27FC236}">
                <a16:creationId xmlns:a16="http://schemas.microsoft.com/office/drawing/2014/main" id="{6C952B87-CCD2-D73D-4510-C0C44EA81704}"/>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7DD106E8-E55E-2FCA-DF78-DEAF573373CE}"/>
              </a:ext>
            </a:extLst>
          </p:cNvPr>
          <p:cNvSpPr>
            <a:spLocks noGrp="1"/>
          </p:cNvSpPr>
          <p:nvPr>
            <p:ph type="title"/>
          </p:nvPr>
        </p:nvSpPr>
        <p:spPr>
          <a:xfrm>
            <a:off x="319090" y="994334"/>
            <a:ext cx="8508999" cy="410369"/>
          </a:xfrm>
        </p:spPr>
        <p:txBody>
          <a:bodyPr/>
          <a:lstStyle/>
          <a:p>
            <a:r>
              <a:rPr lang="en-US" altLang="zh-CN" b="1" dirty="0"/>
              <a:t>3. Federated Gaussian Processes</a:t>
            </a:r>
            <a:endParaRPr lang="en-US" dirty="0"/>
          </a:p>
        </p:txBody>
      </p:sp>
    </p:spTree>
    <p:extLst>
      <p:ext uri="{BB962C8B-B14F-4D97-AF65-F5344CB8AC3E}">
        <p14:creationId xmlns:p14="http://schemas.microsoft.com/office/powerpoint/2010/main" val="2922222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24AE1C-B560-9980-AA71-660BEDBC4199}"/>
              </a:ext>
            </a:extLst>
          </p:cNvPr>
          <p:cNvSpPr>
            <a:spLocks noGrp="1"/>
          </p:cNvSpPr>
          <p:nvPr>
            <p:ph idx="1"/>
          </p:nvPr>
        </p:nvSpPr>
        <p:spPr/>
        <p:txBody>
          <a:bodyPr/>
          <a:lstStyle/>
          <a:p>
            <a:r>
              <a:rPr lang="en-US" altLang="zh-CN" b="1" dirty="0"/>
              <a:t>Similar Concepts:</a:t>
            </a:r>
          </a:p>
          <a:p>
            <a:r>
              <a:rPr lang="en-US" altLang="zh-CN" b="1" dirty="0"/>
              <a:t>"Distributed Variational Inference"</a:t>
            </a:r>
            <a:r>
              <a:rPr lang="en-US" altLang="zh-CN" dirty="0"/>
              <a:t> (Broderick et al., 2013)</a:t>
            </a:r>
          </a:p>
          <a:p>
            <a:r>
              <a:rPr lang="en-US" altLang="zh-CN" b="1" dirty="0"/>
              <a:t>"Consensus Monte Carlo"</a:t>
            </a:r>
            <a:r>
              <a:rPr lang="en-US" altLang="zh-CN" dirty="0"/>
              <a:t> (Scott et al., 2016)</a:t>
            </a:r>
          </a:p>
          <a:p>
            <a:r>
              <a:rPr lang="en-US" altLang="zh-CN" b="1" dirty="0"/>
              <a:t>"Distributed Bayesian Learning with Stochastic Natural Gradient Expectation Propagation"</a:t>
            </a:r>
            <a:r>
              <a:rPr lang="en-US" altLang="zh-CN" dirty="0"/>
              <a:t> (Hasenclever et al., 2017)</a:t>
            </a:r>
          </a:p>
          <a:p>
            <a:r>
              <a:rPr lang="en-US" altLang="zh-CN" b="1" dirty="0"/>
              <a:t>Your Variational Consensus:</a:t>
            </a:r>
          </a:p>
          <a:p>
            <a:r>
              <a:rPr lang="en-US" altLang="zh-CN" i="1" dirty="0"/>
              <a:t># Consensus on natural parameters (like distributed VI)</a:t>
            </a:r>
            <a:endParaRPr lang="en-US" altLang="zh-CN" dirty="0"/>
          </a:p>
          <a:p>
            <a:r>
              <a:rPr lang="en-US" altLang="zh-CN" dirty="0" err="1"/>
              <a:t>dac.reset</a:t>
            </a:r>
            <a:r>
              <a:rPr lang="en-US" altLang="zh-CN" dirty="0"/>
              <a:t>(means)  </a:t>
            </a:r>
            <a:r>
              <a:rPr lang="en-US" altLang="zh-CN" i="1" dirty="0"/>
              <a:t># </a:t>
            </a:r>
            <a:r>
              <a:rPr lang="el-GR" altLang="zh-CN" i="1" dirty="0"/>
              <a:t>μ </a:t>
            </a:r>
            <a:r>
              <a:rPr lang="en-US" altLang="zh-CN" i="1" dirty="0"/>
              <a:t>parameters</a:t>
            </a:r>
            <a:endParaRPr lang="en-US" altLang="zh-CN" dirty="0"/>
          </a:p>
          <a:p>
            <a:r>
              <a:rPr lang="en-US" altLang="zh-CN" dirty="0" err="1"/>
              <a:t>dac.reset</a:t>
            </a:r>
            <a:r>
              <a:rPr lang="en-US" altLang="zh-CN" dirty="0"/>
              <a:t>(</a:t>
            </a:r>
            <a:r>
              <a:rPr lang="en-US" altLang="zh-CN" b="1" dirty="0"/>
              <a:t>vars</a:t>
            </a:r>
            <a:r>
              <a:rPr lang="en-US" altLang="zh-CN" dirty="0"/>
              <a:t>)   </a:t>
            </a:r>
            <a:r>
              <a:rPr lang="en-US" altLang="zh-CN" i="1" dirty="0"/>
              <a:t># </a:t>
            </a:r>
            <a:r>
              <a:rPr lang="el-GR" altLang="zh-CN" i="1" dirty="0"/>
              <a:t>σ² </a:t>
            </a:r>
            <a:r>
              <a:rPr lang="en-US" altLang="zh-CN" i="1" dirty="0"/>
              <a:t>parameters</a:t>
            </a:r>
            <a:endParaRPr lang="en-US" altLang="zh-CN" dirty="0"/>
          </a:p>
          <a:p>
            <a:endParaRPr lang="en-US" dirty="0"/>
          </a:p>
        </p:txBody>
      </p:sp>
      <p:sp>
        <p:nvSpPr>
          <p:cNvPr id="3" name="灯片编号占位符 2">
            <a:extLst>
              <a:ext uri="{FF2B5EF4-FFF2-40B4-BE49-F238E27FC236}">
                <a16:creationId xmlns:a16="http://schemas.microsoft.com/office/drawing/2014/main" id="{EACF4E75-F757-B36C-6B8F-E35B8E629042}"/>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页脚占位符 3">
            <a:extLst>
              <a:ext uri="{FF2B5EF4-FFF2-40B4-BE49-F238E27FC236}">
                <a16:creationId xmlns:a16="http://schemas.microsoft.com/office/drawing/2014/main" id="{6B6CFF6D-6CB9-5AEB-3CF6-8B193D64F908}"/>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85052F96-512D-12B7-B39C-077A2A218FBB}"/>
              </a:ext>
            </a:extLst>
          </p:cNvPr>
          <p:cNvSpPr>
            <a:spLocks noGrp="1"/>
          </p:cNvSpPr>
          <p:nvPr>
            <p:ph type="title"/>
          </p:nvPr>
        </p:nvSpPr>
        <p:spPr>
          <a:xfrm>
            <a:off x="319090" y="994334"/>
            <a:ext cx="8508999" cy="820738"/>
          </a:xfrm>
        </p:spPr>
        <p:txBody>
          <a:bodyPr/>
          <a:lstStyle/>
          <a:p>
            <a:r>
              <a:rPr lang="en-US" altLang="zh-CN" b="1" dirty="0"/>
              <a:t>4. Variational Inference Consensus</a:t>
            </a:r>
            <a:br>
              <a:rPr lang="en-US" altLang="zh-CN" b="1" dirty="0"/>
            </a:br>
            <a:endParaRPr lang="en-US" dirty="0"/>
          </a:p>
        </p:txBody>
      </p:sp>
    </p:spTree>
    <p:extLst>
      <p:ext uri="{BB962C8B-B14F-4D97-AF65-F5344CB8AC3E}">
        <p14:creationId xmlns:p14="http://schemas.microsoft.com/office/powerpoint/2010/main" val="267311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5F47D1-64E4-4672-856B-FDB4C7330E54}"/>
              </a:ext>
            </a:extLst>
          </p:cNvPr>
          <p:cNvSpPr>
            <a:spLocks noGrp="1"/>
          </p:cNvSpPr>
          <p:nvPr>
            <p:ph idx="10"/>
          </p:nvPr>
        </p:nvSpPr>
        <p:spPr>
          <a:xfrm>
            <a:off x="319088" y="1978720"/>
            <a:ext cx="8508999" cy="4300160"/>
          </a:xfrm>
        </p:spPr>
        <p:txBody>
          <a:bodyPr/>
          <a:lstStyle/>
          <a:p>
            <a:pPr marL="285750" indent="-285750">
              <a:buFont typeface="Arial" panose="020B0604020202020204" pitchFamily="34" charset="0"/>
              <a:buChar char="•"/>
            </a:pPr>
            <a:r>
              <a:rPr lang="en-US" dirty="0"/>
              <a:t>Known input domain, fixed inducing point</a:t>
            </a:r>
          </a:p>
          <a:p>
            <a:pPr marL="285750" indent="-285750">
              <a:buFont typeface="Arial" panose="020B0604020202020204" pitchFamily="34" charset="0"/>
              <a:buChar char="•"/>
            </a:pPr>
            <a:r>
              <a:rPr lang="en-US" dirty="0"/>
              <a:t>Online learning: enlarge training data</a:t>
            </a:r>
          </a:p>
          <a:p>
            <a:pPr marL="285750" indent="-285750">
              <a:buFont typeface="Arial" panose="020B0604020202020204" pitchFamily="34" charset="0"/>
              <a:buChar char="•"/>
            </a:pPr>
            <a:r>
              <a:rPr lang="en-US" dirty="0"/>
              <a:t>Local agent: each seen different data</a:t>
            </a:r>
          </a:p>
          <a:p>
            <a:pPr marL="285750" indent="-285750">
              <a:buFont typeface="Arial" panose="020B0604020202020204" pitchFamily="34" charset="0"/>
              <a:buChar char="•"/>
            </a:pPr>
            <a:r>
              <a:rPr lang="en-US" dirty="0"/>
              <a:t>DAC for mean and covariance and also kernel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标题 2">
            <a:extLst>
              <a:ext uri="{FF2B5EF4-FFF2-40B4-BE49-F238E27FC236}">
                <a16:creationId xmlns:a16="http://schemas.microsoft.com/office/drawing/2014/main" id="{E63135BE-3E1D-033D-E169-8616A597EF05}"/>
              </a:ext>
            </a:extLst>
          </p:cNvPr>
          <p:cNvSpPr>
            <a:spLocks noGrp="1"/>
          </p:cNvSpPr>
          <p:nvPr>
            <p:ph type="title"/>
          </p:nvPr>
        </p:nvSpPr>
        <p:spPr/>
        <p:txBody>
          <a:bodyPr/>
          <a:lstStyle/>
          <a:p>
            <a:r>
              <a:rPr lang="en-US" dirty="0"/>
              <a:t>Problem description</a:t>
            </a:r>
          </a:p>
        </p:txBody>
      </p:sp>
    </p:spTree>
    <p:extLst>
      <p:ext uri="{BB962C8B-B14F-4D97-AF65-F5344CB8AC3E}">
        <p14:creationId xmlns:p14="http://schemas.microsoft.com/office/powerpoint/2010/main" val="407497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2B43A2-05CA-BE72-BB1C-F0CB2E30B06B}"/>
              </a:ext>
            </a:extLst>
          </p:cNvPr>
          <p:cNvSpPr>
            <a:spLocks noGrp="1"/>
          </p:cNvSpPr>
          <p:nvPr>
            <p:ph idx="1"/>
          </p:nvPr>
        </p:nvSpPr>
        <p:spPr/>
        <p:txBody>
          <a:bodyPr/>
          <a:lstStyle/>
          <a:p>
            <a:r>
              <a:rPr lang="en-US" altLang="zh-CN" b="1" dirty="0"/>
              <a:t>Related Works:</a:t>
            </a:r>
          </a:p>
          <a:p>
            <a:r>
              <a:rPr lang="en-US" altLang="zh-CN" b="1" dirty="0"/>
              <a:t>"Multi-Agent Gaussian Process Regression"</a:t>
            </a:r>
            <a:r>
              <a:rPr lang="en-US" altLang="zh-CN" dirty="0"/>
              <a:t> (Chowdhary et al., 2013)</a:t>
            </a:r>
          </a:p>
          <a:p>
            <a:r>
              <a:rPr lang="en-US" altLang="zh-CN" b="1" dirty="0"/>
              <a:t>"Distributed Gaussian Process Classification and Active Learning"</a:t>
            </a:r>
            <a:r>
              <a:rPr lang="en-US" altLang="zh-CN" dirty="0"/>
              <a:t> (Krause &amp; </a:t>
            </a:r>
            <a:r>
              <a:rPr lang="en-US" altLang="zh-CN" dirty="0" err="1"/>
              <a:t>Guestrin</a:t>
            </a:r>
            <a:r>
              <a:rPr lang="en-US" altLang="zh-CN" dirty="0"/>
              <a:t>, 2007)</a:t>
            </a:r>
          </a:p>
          <a:p>
            <a:r>
              <a:rPr lang="en-US" altLang="zh-CN" b="1" dirty="0"/>
              <a:t>"Information-Theoretic Multi-Agent Gaussian Process Regression"</a:t>
            </a:r>
            <a:r>
              <a:rPr lang="en-US" altLang="zh-CN" dirty="0"/>
              <a:t> (Marchant &amp; Ramos, 2012)</a:t>
            </a:r>
          </a:p>
          <a:p>
            <a:endParaRPr lang="en-US" dirty="0"/>
          </a:p>
        </p:txBody>
      </p:sp>
      <p:sp>
        <p:nvSpPr>
          <p:cNvPr id="3" name="灯片编号占位符 2">
            <a:extLst>
              <a:ext uri="{FF2B5EF4-FFF2-40B4-BE49-F238E27FC236}">
                <a16:creationId xmlns:a16="http://schemas.microsoft.com/office/drawing/2014/main" id="{3A58046C-8D6E-68B1-3D8C-F0BE67CAD4BA}"/>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页脚占位符 3">
            <a:extLst>
              <a:ext uri="{FF2B5EF4-FFF2-40B4-BE49-F238E27FC236}">
                <a16:creationId xmlns:a16="http://schemas.microsoft.com/office/drawing/2014/main" id="{60ACA613-6497-5A62-5B5E-6185BD38F0EF}"/>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358FC059-A53E-3EF7-35EF-491EB03A10EF}"/>
              </a:ext>
            </a:extLst>
          </p:cNvPr>
          <p:cNvSpPr>
            <a:spLocks noGrp="1"/>
          </p:cNvSpPr>
          <p:nvPr>
            <p:ph type="title"/>
          </p:nvPr>
        </p:nvSpPr>
        <p:spPr>
          <a:xfrm>
            <a:off x="319090" y="994334"/>
            <a:ext cx="8508999" cy="820738"/>
          </a:xfrm>
        </p:spPr>
        <p:txBody>
          <a:bodyPr/>
          <a:lstStyle/>
          <a:p>
            <a:r>
              <a:rPr lang="en-US" altLang="zh-CN" b="1" dirty="0"/>
              <a:t>5. Multi-Agent Learning</a:t>
            </a:r>
            <a:br>
              <a:rPr lang="en-US" altLang="zh-CN" b="1" dirty="0"/>
            </a:br>
            <a:endParaRPr lang="en-US" dirty="0"/>
          </a:p>
        </p:txBody>
      </p:sp>
    </p:spTree>
    <p:extLst>
      <p:ext uri="{BB962C8B-B14F-4D97-AF65-F5344CB8AC3E}">
        <p14:creationId xmlns:p14="http://schemas.microsoft.com/office/powerpoint/2010/main" val="2296942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DD127C-0A36-078B-1284-EDA0BD0B5FDD}"/>
              </a:ext>
            </a:extLst>
          </p:cNvPr>
          <p:cNvSpPr>
            <a:spLocks noGrp="1"/>
          </p:cNvSpPr>
          <p:nvPr>
            <p:ph idx="1"/>
          </p:nvPr>
        </p:nvSpPr>
        <p:spPr/>
        <p:txBody>
          <a:bodyPr/>
          <a:lstStyle/>
          <a:p>
            <a:r>
              <a:rPr lang="en-US" altLang="zh-CN" b="1" dirty="0"/>
              <a:t>1. Real-time Parameter Injection:</a:t>
            </a:r>
          </a:p>
          <a:p>
            <a:r>
              <a:rPr lang="en-US" altLang="zh-CN" dirty="0" err="1"/>
              <a:t>agent.inject_consensus_to_variational</a:t>
            </a:r>
            <a:r>
              <a:rPr lang="en-US" altLang="zh-CN" dirty="0"/>
              <a:t>()  </a:t>
            </a:r>
            <a:r>
              <a:rPr lang="en-US" altLang="zh-CN" i="1" dirty="0"/>
              <a:t># Immediate model update</a:t>
            </a:r>
            <a:endParaRPr lang="en-US" altLang="zh-CN" dirty="0"/>
          </a:p>
          <a:p>
            <a:r>
              <a:rPr lang="en-US" altLang="zh-CN" dirty="0"/>
              <a:t>Most works do </a:t>
            </a:r>
            <a:r>
              <a:rPr lang="en-US" altLang="zh-CN" b="1" dirty="0"/>
              <a:t>batch consensus</a:t>
            </a:r>
            <a:r>
              <a:rPr lang="en-US" altLang="zh-CN" dirty="0"/>
              <a:t>, yours does </a:t>
            </a:r>
            <a:r>
              <a:rPr lang="en-US" altLang="zh-CN" b="1" dirty="0"/>
              <a:t>iterative parameter injection</a:t>
            </a:r>
            <a:r>
              <a:rPr lang="en-US" altLang="zh-CN" dirty="0"/>
              <a:t>.</a:t>
            </a:r>
          </a:p>
          <a:p>
            <a:r>
              <a:rPr lang="en-US" altLang="zh-CN" b="1" dirty="0"/>
              <a:t>2. Shared Global Inducing Points:</a:t>
            </a:r>
          </a:p>
          <a:p>
            <a:r>
              <a:rPr lang="en-US" altLang="zh-CN" dirty="0" err="1"/>
              <a:t>inducing_points</a:t>
            </a:r>
            <a:r>
              <a:rPr lang="en-US" altLang="zh-CN" dirty="0"/>
              <a:t> = </a:t>
            </a:r>
            <a:r>
              <a:rPr lang="en-US" altLang="zh-CN" dirty="0" err="1"/>
              <a:t>inducing_df</a:t>
            </a:r>
            <a:r>
              <a:rPr lang="en-US" altLang="zh-CN" dirty="0"/>
              <a:t>[</a:t>
            </a:r>
            <a:r>
              <a:rPr lang="en-US" altLang="zh-CN" dirty="0" err="1"/>
              <a:t>inducing_x_cols</a:t>
            </a:r>
            <a:r>
              <a:rPr lang="en-US" altLang="zh-CN" dirty="0"/>
              <a:t>].values  </a:t>
            </a:r>
            <a:r>
              <a:rPr lang="en-US" altLang="zh-CN" i="1" dirty="0"/>
              <a:t># Same 100 points for all</a:t>
            </a:r>
            <a:endParaRPr lang="en-US" altLang="zh-CN" dirty="0"/>
          </a:p>
          <a:p>
            <a:r>
              <a:rPr lang="en-US" altLang="zh-CN" b="1" dirty="0"/>
              <a:t>Novel:</a:t>
            </a:r>
            <a:r>
              <a:rPr lang="en-US" altLang="zh-CN" dirty="0"/>
              <a:t> Using identical inducing points across all agents for meaningful consensus.</a:t>
            </a:r>
          </a:p>
          <a:p>
            <a:r>
              <a:rPr lang="en-US" altLang="zh-CN" b="1" dirty="0"/>
              <a:t>3. Ring Topology + Variational GPs:</a:t>
            </a:r>
          </a:p>
          <a:p>
            <a:r>
              <a:rPr lang="en-US" altLang="zh-CN" dirty="0"/>
              <a:t>The combination of </a:t>
            </a:r>
            <a:r>
              <a:rPr lang="en-US" altLang="zh-CN" b="1" dirty="0"/>
              <a:t>ring network consensus</a:t>
            </a:r>
            <a:r>
              <a:rPr lang="en-US" altLang="zh-CN" dirty="0"/>
              <a:t> with </a:t>
            </a:r>
            <a:r>
              <a:rPr lang="en-US" altLang="zh-CN" b="1" dirty="0"/>
              <a:t>sparse variational GPs</a:t>
            </a:r>
            <a:r>
              <a:rPr lang="en-US" altLang="zh-CN" dirty="0"/>
              <a:t> is less common than centralized approaches.</a:t>
            </a:r>
          </a:p>
          <a:p>
            <a:endParaRPr lang="en-US" dirty="0"/>
          </a:p>
        </p:txBody>
      </p:sp>
      <p:sp>
        <p:nvSpPr>
          <p:cNvPr id="3" name="灯片编号占位符 2">
            <a:extLst>
              <a:ext uri="{FF2B5EF4-FFF2-40B4-BE49-F238E27FC236}">
                <a16:creationId xmlns:a16="http://schemas.microsoft.com/office/drawing/2014/main" id="{1E2B6824-9422-58F6-D68A-14436BB1B166}"/>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页脚占位符 3">
            <a:extLst>
              <a:ext uri="{FF2B5EF4-FFF2-40B4-BE49-F238E27FC236}">
                <a16:creationId xmlns:a16="http://schemas.microsoft.com/office/drawing/2014/main" id="{780EF258-D44A-19E4-FE24-BCC4001A55A9}"/>
              </a:ext>
            </a:extLst>
          </p:cNvPr>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标题 4">
            <a:extLst>
              <a:ext uri="{FF2B5EF4-FFF2-40B4-BE49-F238E27FC236}">
                <a16:creationId xmlns:a16="http://schemas.microsoft.com/office/drawing/2014/main" id="{72D22F55-74AA-06CC-F418-A2B931729EF6}"/>
              </a:ext>
            </a:extLst>
          </p:cNvPr>
          <p:cNvSpPr>
            <a:spLocks noGrp="1"/>
          </p:cNvSpPr>
          <p:nvPr>
            <p:ph type="title"/>
          </p:nvPr>
        </p:nvSpPr>
        <p:spPr>
          <a:xfrm>
            <a:off x="319090" y="994334"/>
            <a:ext cx="8508999" cy="820738"/>
          </a:xfrm>
        </p:spPr>
        <p:txBody>
          <a:bodyPr/>
          <a:lstStyle/>
          <a:p>
            <a:r>
              <a:rPr lang="en-US" altLang="zh-CN" b="1" dirty="0"/>
              <a:t>What Makes Your Approach Unique:</a:t>
            </a:r>
            <a:br>
              <a:rPr lang="en-US" altLang="zh-CN" b="1" dirty="0"/>
            </a:br>
            <a:endParaRPr lang="en-US" dirty="0"/>
          </a:p>
        </p:txBody>
      </p:sp>
    </p:spTree>
    <p:extLst>
      <p:ext uri="{BB962C8B-B14F-4D97-AF65-F5344CB8AC3E}">
        <p14:creationId xmlns:p14="http://schemas.microsoft.com/office/powerpoint/2010/main" val="361501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24</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25</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26</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extLst>
      <p:ext uri="{BB962C8B-B14F-4D97-AF65-F5344CB8AC3E}">
        <p14:creationId xmlns:p14="http://schemas.microsoft.com/office/powerpoint/2010/main" val="3592298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endParaRPr lang="de-DE" dirty="0"/>
          </a:p>
          <a:p>
            <a:r>
              <a:rPr lang="de-DE" dirty="0"/>
              <a:t>Punkt 1</a:t>
            </a:r>
          </a:p>
          <a:p>
            <a:endParaRPr lang="de-DE" dirty="0"/>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r>
              <a:rPr lang="de-DE" dirty="0"/>
              <a:t>Unterpunkt 3</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28</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schlichte Darstellung von Informationen</a:t>
            </a:r>
          </a:p>
          <a:p>
            <a:endParaRPr dirty="0"/>
          </a:p>
          <a:p>
            <a:r>
              <a:rPr dirty="0"/>
              <a:t>reduzierte Farben</a:t>
            </a:r>
          </a:p>
          <a:p>
            <a:endParaRPr dirty="0"/>
          </a:p>
          <a:p>
            <a:r>
              <a:rPr dirty="0"/>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FC8B3-8977-0254-E26C-C7851237727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8B4AFF8F-E1A1-85E9-92DA-BFA85BA3FC7B}"/>
              </a:ext>
            </a:extLst>
          </p:cNvPr>
          <p:cNvSpPr>
            <a:spLocks noGrp="1"/>
          </p:cNvSpPr>
          <p:nvPr>
            <p:ph type="title"/>
          </p:nvPr>
        </p:nvSpPr>
        <p:spPr/>
        <p:txBody>
          <a:bodyPr/>
          <a:lstStyle/>
          <a:p>
            <a:r>
              <a:rPr lang="en-US" dirty="0"/>
              <a:t>Pipeline </a:t>
            </a:r>
          </a:p>
        </p:txBody>
      </p:sp>
      <p:sp>
        <p:nvSpPr>
          <p:cNvPr id="31" name="矩形 30">
            <a:extLst>
              <a:ext uri="{FF2B5EF4-FFF2-40B4-BE49-F238E27FC236}">
                <a16:creationId xmlns:a16="http://schemas.microsoft.com/office/drawing/2014/main" id="{3AE1E940-84C4-9479-9AAB-364E4CEC5978}"/>
              </a:ext>
            </a:extLst>
          </p:cNvPr>
          <p:cNvSpPr/>
          <p:nvPr/>
        </p:nvSpPr>
        <p:spPr>
          <a:xfrm>
            <a:off x="319090" y="2986051"/>
            <a:ext cx="1348512"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(pretrained) VSGP</a:t>
            </a:r>
            <a:endParaRPr lang="en-US" sz="1600" dirty="0"/>
          </a:p>
        </p:txBody>
      </p:sp>
      <p:sp>
        <p:nvSpPr>
          <p:cNvPr id="32" name="矩形 31">
            <a:extLst>
              <a:ext uri="{FF2B5EF4-FFF2-40B4-BE49-F238E27FC236}">
                <a16:creationId xmlns:a16="http://schemas.microsoft.com/office/drawing/2014/main" id="{0BC7FC2E-B50F-EF38-31AD-BB6241ED8A88}"/>
              </a:ext>
            </a:extLst>
          </p:cNvPr>
          <p:cNvSpPr/>
          <p:nvPr/>
        </p:nvSpPr>
        <p:spPr>
          <a:xfrm>
            <a:off x="1676837" y="3907939"/>
            <a:ext cx="3450929"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34" name="矩形 33">
            <a:extLst>
              <a:ext uri="{FF2B5EF4-FFF2-40B4-BE49-F238E27FC236}">
                <a16:creationId xmlns:a16="http://schemas.microsoft.com/office/drawing/2014/main" id="{3F677A6A-8F3D-D1CD-26B1-CA75B4582694}"/>
              </a:ext>
            </a:extLst>
          </p:cNvPr>
          <p:cNvSpPr/>
          <p:nvPr/>
        </p:nvSpPr>
        <p:spPr>
          <a:xfrm>
            <a:off x="5137000" y="3907939"/>
            <a:ext cx="1620988"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35" name="矩形 34">
            <a:extLst>
              <a:ext uri="{FF2B5EF4-FFF2-40B4-BE49-F238E27FC236}">
                <a16:creationId xmlns:a16="http://schemas.microsoft.com/office/drawing/2014/main" id="{848236BC-51F8-ECE6-CAC0-2C2E61850E03}"/>
              </a:ext>
            </a:extLst>
          </p:cNvPr>
          <p:cNvSpPr/>
          <p:nvPr/>
        </p:nvSpPr>
        <p:spPr>
          <a:xfrm>
            <a:off x="5127769" y="2991681"/>
            <a:ext cx="1669479"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VSGP</a:t>
            </a:r>
            <a:endParaRPr lang="en-US" sz="1600" dirty="0"/>
          </a:p>
        </p:txBody>
      </p:sp>
      <p:cxnSp>
        <p:nvCxnSpPr>
          <p:cNvPr id="36" name="直接箭头连接符 35">
            <a:extLst>
              <a:ext uri="{FF2B5EF4-FFF2-40B4-BE49-F238E27FC236}">
                <a16:creationId xmlns:a16="http://schemas.microsoft.com/office/drawing/2014/main" id="{3A30B020-7751-D53A-7B55-50743B863760}"/>
              </a:ext>
            </a:extLst>
          </p:cNvPr>
          <p:cNvCxnSpPr>
            <a:cxnSpLocks/>
          </p:cNvCxnSpPr>
          <p:nvPr/>
        </p:nvCxnSpPr>
        <p:spPr>
          <a:xfrm>
            <a:off x="1667603" y="5259598"/>
            <a:ext cx="62369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BCA251F-F705-98BA-A8D8-E8BA435260E8}"/>
              </a:ext>
            </a:extLst>
          </p:cNvPr>
          <p:cNvSpPr txBox="1"/>
          <p:nvPr/>
        </p:nvSpPr>
        <p:spPr>
          <a:xfrm>
            <a:off x="4327677" y="4936325"/>
            <a:ext cx="2835564" cy="369453"/>
          </a:xfrm>
          <a:prstGeom prst="rect">
            <a:avLst/>
          </a:prstGeom>
          <a:noFill/>
        </p:spPr>
        <p:txBody>
          <a:bodyPr wrap="square" rtlCol="0">
            <a:spAutoFit/>
          </a:bodyPr>
          <a:lstStyle/>
          <a:p>
            <a:r>
              <a:rPr lang="en-US" altLang="zh-CN" dirty="0"/>
              <a:t>Data streaming</a:t>
            </a:r>
            <a:endParaRPr lang="en-US" dirty="0"/>
          </a:p>
        </p:txBody>
      </p:sp>
      <p:cxnSp>
        <p:nvCxnSpPr>
          <p:cNvPr id="38" name="直接连接符 37">
            <a:extLst>
              <a:ext uri="{FF2B5EF4-FFF2-40B4-BE49-F238E27FC236}">
                <a16:creationId xmlns:a16="http://schemas.microsoft.com/office/drawing/2014/main" id="{D0023996-6038-8B4B-ECF4-FE5A2025783B}"/>
              </a:ext>
            </a:extLst>
          </p:cNvPr>
          <p:cNvCxnSpPr>
            <a:cxnSpLocks/>
          </p:cNvCxnSpPr>
          <p:nvPr/>
        </p:nvCxnSpPr>
        <p:spPr>
          <a:xfrm>
            <a:off x="3376332" y="2320090"/>
            <a:ext cx="0" cy="1316182"/>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2F886E1B-53C1-4919-98AF-821E07CDBAE7}"/>
              </a:ext>
            </a:extLst>
          </p:cNvPr>
          <p:cNvCxnSpPr>
            <a:cxnSpLocks/>
          </p:cNvCxnSpPr>
          <p:nvPr/>
        </p:nvCxnSpPr>
        <p:spPr>
          <a:xfrm>
            <a:off x="1676838" y="2556771"/>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3A1E041-FE6C-F4A5-DBEF-15B1B3BC6107}"/>
              </a:ext>
            </a:extLst>
          </p:cNvPr>
          <p:cNvSpPr txBox="1"/>
          <p:nvPr/>
        </p:nvSpPr>
        <p:spPr>
          <a:xfrm>
            <a:off x="2083239" y="2201293"/>
            <a:ext cx="923629" cy="369332"/>
          </a:xfrm>
          <a:prstGeom prst="rect">
            <a:avLst/>
          </a:prstGeom>
          <a:noFill/>
        </p:spPr>
        <p:txBody>
          <a:bodyPr wrap="square" rtlCol="0">
            <a:spAutoFit/>
          </a:bodyPr>
          <a:lstStyle/>
          <a:p>
            <a:r>
              <a:rPr lang="en-US" altLang="zh-CN" dirty="0"/>
              <a:t>buffer</a:t>
            </a:r>
            <a:endParaRPr lang="en-US" dirty="0"/>
          </a:p>
        </p:txBody>
      </p:sp>
      <p:cxnSp>
        <p:nvCxnSpPr>
          <p:cNvPr id="41" name="直接箭头连接符 40">
            <a:extLst>
              <a:ext uri="{FF2B5EF4-FFF2-40B4-BE49-F238E27FC236}">
                <a16:creationId xmlns:a16="http://schemas.microsoft.com/office/drawing/2014/main" id="{7E8C1D41-5517-FA96-BDB3-E778E42FC9BB}"/>
              </a:ext>
            </a:extLst>
          </p:cNvPr>
          <p:cNvCxnSpPr>
            <a:cxnSpLocks/>
          </p:cNvCxnSpPr>
          <p:nvPr/>
        </p:nvCxnSpPr>
        <p:spPr>
          <a:xfrm>
            <a:off x="3390183" y="2556771"/>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93369288-7D26-D875-68BC-0B5B684ECEEA}"/>
              </a:ext>
            </a:extLst>
          </p:cNvPr>
          <p:cNvSpPr txBox="1"/>
          <p:nvPr/>
        </p:nvSpPr>
        <p:spPr>
          <a:xfrm>
            <a:off x="3791967" y="2216820"/>
            <a:ext cx="923629" cy="369332"/>
          </a:xfrm>
          <a:prstGeom prst="rect">
            <a:avLst/>
          </a:prstGeom>
          <a:noFill/>
        </p:spPr>
        <p:txBody>
          <a:bodyPr wrap="square" rtlCol="0">
            <a:spAutoFit/>
          </a:bodyPr>
          <a:lstStyle/>
          <a:p>
            <a:r>
              <a:rPr lang="en-US" altLang="zh-CN" dirty="0"/>
              <a:t>buffer</a:t>
            </a:r>
            <a:endParaRPr lang="en-US" dirty="0"/>
          </a:p>
        </p:txBody>
      </p:sp>
      <p:cxnSp>
        <p:nvCxnSpPr>
          <p:cNvPr id="44" name="直接箭头连接符 43">
            <a:extLst>
              <a:ext uri="{FF2B5EF4-FFF2-40B4-BE49-F238E27FC236}">
                <a16:creationId xmlns:a16="http://schemas.microsoft.com/office/drawing/2014/main" id="{27035A04-1BDF-24C4-A690-676E5A3724DF}"/>
              </a:ext>
            </a:extLst>
          </p:cNvPr>
          <p:cNvCxnSpPr>
            <a:cxnSpLocks/>
          </p:cNvCxnSpPr>
          <p:nvPr/>
        </p:nvCxnSpPr>
        <p:spPr>
          <a:xfrm>
            <a:off x="5108145" y="2556771"/>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5BE7C339-9B8B-DFFF-3935-46B7BD57EC80}"/>
              </a:ext>
            </a:extLst>
          </p:cNvPr>
          <p:cNvSpPr txBox="1"/>
          <p:nvPr/>
        </p:nvSpPr>
        <p:spPr>
          <a:xfrm>
            <a:off x="5514546" y="2201293"/>
            <a:ext cx="923629" cy="369332"/>
          </a:xfrm>
          <a:prstGeom prst="rect">
            <a:avLst/>
          </a:prstGeom>
          <a:noFill/>
        </p:spPr>
        <p:txBody>
          <a:bodyPr wrap="square" rtlCol="0">
            <a:spAutoFit/>
          </a:bodyPr>
          <a:lstStyle/>
          <a:p>
            <a:r>
              <a:rPr lang="en-US" altLang="zh-CN" dirty="0"/>
              <a:t>buffer</a:t>
            </a:r>
            <a:endParaRPr lang="en-US" dirty="0"/>
          </a:p>
        </p:txBody>
      </p:sp>
      <p:cxnSp>
        <p:nvCxnSpPr>
          <p:cNvPr id="46" name="直接连接符 45">
            <a:extLst>
              <a:ext uri="{FF2B5EF4-FFF2-40B4-BE49-F238E27FC236}">
                <a16:creationId xmlns:a16="http://schemas.microsoft.com/office/drawing/2014/main" id="{482DF9D6-7A54-0398-368C-C63B7E80AB5A}"/>
              </a:ext>
            </a:extLst>
          </p:cNvPr>
          <p:cNvCxnSpPr>
            <a:cxnSpLocks/>
          </p:cNvCxnSpPr>
          <p:nvPr/>
        </p:nvCxnSpPr>
        <p:spPr>
          <a:xfrm>
            <a:off x="6803023" y="2246198"/>
            <a:ext cx="0" cy="139007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直接连接符 51">
            <a:extLst>
              <a:ext uri="{FF2B5EF4-FFF2-40B4-BE49-F238E27FC236}">
                <a16:creationId xmlns:a16="http://schemas.microsoft.com/office/drawing/2014/main" id="{22144693-920A-8A47-E944-F046A6C77DF2}"/>
              </a:ext>
            </a:extLst>
          </p:cNvPr>
          <p:cNvCxnSpPr>
            <a:cxnSpLocks/>
          </p:cNvCxnSpPr>
          <p:nvPr/>
        </p:nvCxnSpPr>
        <p:spPr>
          <a:xfrm>
            <a:off x="1667602" y="2201293"/>
            <a:ext cx="0" cy="3275275"/>
          </a:xfrm>
          <a:prstGeom prst="line">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a:extLst>
              <a:ext uri="{FF2B5EF4-FFF2-40B4-BE49-F238E27FC236}">
                <a16:creationId xmlns:a16="http://schemas.microsoft.com/office/drawing/2014/main" id="{48C873B9-FB21-50CB-83CE-A9C43521ADF3}"/>
              </a:ext>
            </a:extLst>
          </p:cNvPr>
          <p:cNvSpPr txBox="1"/>
          <p:nvPr/>
        </p:nvSpPr>
        <p:spPr>
          <a:xfrm>
            <a:off x="1587754" y="1890132"/>
            <a:ext cx="432619" cy="257250"/>
          </a:xfrm>
          <a:prstGeom prst="rect">
            <a:avLst/>
          </a:prstGeom>
          <a:noFill/>
        </p:spPr>
        <p:txBody>
          <a:bodyPr wrap="square" lIns="0" tIns="0" rIns="0" bIns="0" rtlCol="0">
            <a:spAutoFit/>
          </a:bodyPr>
          <a:lstStyle/>
          <a:p>
            <a:pPr>
              <a:lnSpc>
                <a:spcPct val="114000"/>
              </a:lnSpc>
            </a:pPr>
            <a:r>
              <a:rPr lang="en-US" sz="1600" dirty="0">
                <a:latin typeface="+mn-lt"/>
              </a:rPr>
              <a:t>t0</a:t>
            </a:r>
          </a:p>
        </p:txBody>
      </p:sp>
      <p:sp>
        <p:nvSpPr>
          <p:cNvPr id="55" name="文本框 54">
            <a:extLst>
              <a:ext uri="{FF2B5EF4-FFF2-40B4-BE49-F238E27FC236}">
                <a16:creationId xmlns:a16="http://schemas.microsoft.com/office/drawing/2014/main" id="{503AC929-551F-A090-4EB9-D398D5DE0666}"/>
              </a:ext>
            </a:extLst>
          </p:cNvPr>
          <p:cNvSpPr txBox="1"/>
          <p:nvPr/>
        </p:nvSpPr>
        <p:spPr>
          <a:xfrm>
            <a:off x="319090" y="5862700"/>
            <a:ext cx="7408605" cy="646331"/>
          </a:xfrm>
          <a:prstGeom prst="rect">
            <a:avLst/>
          </a:prstGeom>
          <a:noFill/>
        </p:spPr>
        <p:txBody>
          <a:bodyPr wrap="square">
            <a:spAutoFit/>
          </a:bodyPr>
          <a:lstStyle/>
          <a:p>
            <a:r>
              <a:rPr lang="en-US" altLang="zh-CN" dirty="0"/>
              <a:t>DAC: align </a:t>
            </a:r>
            <a:r>
              <a:rPr lang="en-US" altLang="zh-CN" b="1" dirty="0"/>
              <a:t>m(m*1) and S(m*m) </a:t>
            </a:r>
            <a:r>
              <a:rPr lang="en-US" altLang="zh-CN" dirty="0"/>
              <a:t>from VSGP</a:t>
            </a:r>
          </a:p>
          <a:p>
            <a:r>
              <a:rPr lang="en-US" altLang="zh-CN" dirty="0"/>
              <a:t>VSGP: stop learning inducing point location</a:t>
            </a:r>
          </a:p>
        </p:txBody>
      </p:sp>
      <p:sp>
        <p:nvSpPr>
          <p:cNvPr id="7" name="矩形 6">
            <a:extLst>
              <a:ext uri="{FF2B5EF4-FFF2-40B4-BE49-F238E27FC236}">
                <a16:creationId xmlns:a16="http://schemas.microsoft.com/office/drawing/2014/main" id="{FEB70B70-7279-F712-E932-CB248EF1B9E7}"/>
              </a:ext>
            </a:extLst>
          </p:cNvPr>
          <p:cNvSpPr/>
          <p:nvPr/>
        </p:nvSpPr>
        <p:spPr>
          <a:xfrm>
            <a:off x="3390183" y="2998458"/>
            <a:ext cx="1089051"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VSGP</a:t>
            </a:r>
            <a:endParaRPr lang="en-US" sz="1600" dirty="0"/>
          </a:p>
        </p:txBody>
      </p:sp>
      <p:sp>
        <p:nvSpPr>
          <p:cNvPr id="15" name="文本框 14">
            <a:extLst>
              <a:ext uri="{FF2B5EF4-FFF2-40B4-BE49-F238E27FC236}">
                <a16:creationId xmlns:a16="http://schemas.microsoft.com/office/drawing/2014/main" id="{1B1D29E2-CDC9-4F43-BB45-011C4F233D4F}"/>
              </a:ext>
            </a:extLst>
          </p:cNvPr>
          <p:cNvSpPr txBox="1"/>
          <p:nvPr/>
        </p:nvSpPr>
        <p:spPr>
          <a:xfrm>
            <a:off x="3674207" y="2749902"/>
            <a:ext cx="1149919" cy="193002"/>
          </a:xfrm>
          <a:prstGeom prst="rect">
            <a:avLst/>
          </a:prstGeom>
          <a:noFill/>
        </p:spPr>
        <p:txBody>
          <a:bodyPr wrap="square" lIns="0" tIns="0" rIns="0" bIns="0" rtlCol="0">
            <a:spAutoFit/>
          </a:bodyPr>
          <a:lstStyle/>
          <a:p>
            <a:pPr>
              <a:lnSpc>
                <a:spcPct val="114000"/>
              </a:lnSpc>
            </a:pPr>
            <a:r>
              <a:rPr lang="en-US" sz="1200" dirty="0">
                <a:latin typeface="+mn-lt"/>
              </a:rPr>
              <a:t>New local belief</a:t>
            </a:r>
          </a:p>
        </p:txBody>
      </p:sp>
      <p:sp>
        <p:nvSpPr>
          <p:cNvPr id="16" name="文本框 15">
            <a:extLst>
              <a:ext uri="{FF2B5EF4-FFF2-40B4-BE49-F238E27FC236}">
                <a16:creationId xmlns:a16="http://schemas.microsoft.com/office/drawing/2014/main" id="{9EB050C9-9DF0-4E42-331E-A74E4C18298C}"/>
              </a:ext>
            </a:extLst>
          </p:cNvPr>
          <p:cNvSpPr txBox="1"/>
          <p:nvPr/>
        </p:nvSpPr>
        <p:spPr>
          <a:xfrm>
            <a:off x="1928539" y="3010667"/>
            <a:ext cx="1149919" cy="193002"/>
          </a:xfrm>
          <a:prstGeom prst="rect">
            <a:avLst/>
          </a:prstGeom>
          <a:noFill/>
        </p:spPr>
        <p:txBody>
          <a:bodyPr wrap="square" lIns="0" tIns="0" rIns="0" bIns="0" rtlCol="0">
            <a:spAutoFit/>
          </a:bodyPr>
          <a:lstStyle/>
          <a:p>
            <a:pPr>
              <a:lnSpc>
                <a:spcPct val="114000"/>
              </a:lnSpc>
            </a:pPr>
            <a:r>
              <a:rPr lang="en-US" sz="1200" dirty="0">
                <a:latin typeface="+mn-lt"/>
              </a:rPr>
              <a:t>global belief </a:t>
            </a:r>
          </a:p>
        </p:txBody>
      </p:sp>
      <p:sp>
        <p:nvSpPr>
          <p:cNvPr id="2" name="矩形 1">
            <a:extLst>
              <a:ext uri="{FF2B5EF4-FFF2-40B4-BE49-F238E27FC236}">
                <a16:creationId xmlns:a16="http://schemas.microsoft.com/office/drawing/2014/main" id="{11DF8A26-40DA-347F-1BAB-8F369D126509}"/>
              </a:ext>
            </a:extLst>
          </p:cNvPr>
          <p:cNvSpPr/>
          <p:nvPr/>
        </p:nvSpPr>
        <p:spPr>
          <a:xfrm>
            <a:off x="1658367" y="4866578"/>
            <a:ext cx="705542" cy="2165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4" name="矩形 3">
            <a:extLst>
              <a:ext uri="{FF2B5EF4-FFF2-40B4-BE49-F238E27FC236}">
                <a16:creationId xmlns:a16="http://schemas.microsoft.com/office/drawing/2014/main" id="{46F79396-B622-9A9B-2383-9BE2B37F86C7}"/>
              </a:ext>
            </a:extLst>
          </p:cNvPr>
          <p:cNvSpPr/>
          <p:nvPr/>
        </p:nvSpPr>
        <p:spPr>
          <a:xfrm>
            <a:off x="2363485" y="4727404"/>
            <a:ext cx="2883205" cy="2197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sz="1100" dirty="0"/>
          </a:p>
        </p:txBody>
      </p:sp>
      <p:sp>
        <p:nvSpPr>
          <p:cNvPr id="6" name="文本框 5">
            <a:extLst>
              <a:ext uri="{FF2B5EF4-FFF2-40B4-BE49-F238E27FC236}">
                <a16:creationId xmlns:a16="http://schemas.microsoft.com/office/drawing/2014/main" id="{A688C9AD-A8C3-D21D-361A-F7CC123AE5E6}"/>
              </a:ext>
            </a:extLst>
          </p:cNvPr>
          <p:cNvSpPr txBox="1"/>
          <p:nvPr/>
        </p:nvSpPr>
        <p:spPr>
          <a:xfrm>
            <a:off x="328323" y="2536195"/>
            <a:ext cx="932866" cy="257250"/>
          </a:xfrm>
          <a:prstGeom prst="rect">
            <a:avLst/>
          </a:prstGeom>
          <a:noFill/>
        </p:spPr>
        <p:txBody>
          <a:bodyPr wrap="square" lIns="0" tIns="0" rIns="0" bIns="0" rtlCol="0">
            <a:spAutoFit/>
          </a:bodyPr>
          <a:lstStyle/>
          <a:p>
            <a:pPr>
              <a:lnSpc>
                <a:spcPct val="114000"/>
              </a:lnSpc>
            </a:pPr>
            <a:r>
              <a:rPr lang="en-US" sz="1600" dirty="0">
                <a:latin typeface="+mn-lt"/>
              </a:rPr>
              <a:t>Agent</a:t>
            </a:r>
          </a:p>
        </p:txBody>
      </p:sp>
      <p:sp>
        <p:nvSpPr>
          <p:cNvPr id="8" name="文本框 7">
            <a:extLst>
              <a:ext uri="{FF2B5EF4-FFF2-40B4-BE49-F238E27FC236}">
                <a16:creationId xmlns:a16="http://schemas.microsoft.com/office/drawing/2014/main" id="{E39A2BC9-F8BC-1FDD-3A45-847D5CAE5631}"/>
              </a:ext>
            </a:extLst>
          </p:cNvPr>
          <p:cNvSpPr txBox="1"/>
          <p:nvPr/>
        </p:nvSpPr>
        <p:spPr>
          <a:xfrm>
            <a:off x="705964" y="3580485"/>
            <a:ext cx="574765" cy="257250"/>
          </a:xfrm>
          <a:prstGeom prst="rect">
            <a:avLst/>
          </a:prstGeom>
          <a:noFill/>
        </p:spPr>
        <p:txBody>
          <a:bodyPr wrap="square" lIns="0" tIns="0" rIns="0" bIns="0" rtlCol="0">
            <a:spAutoFit/>
          </a:bodyPr>
          <a:lstStyle/>
          <a:p>
            <a:pPr>
              <a:lnSpc>
                <a:spcPct val="114000"/>
              </a:lnSpc>
            </a:pPr>
            <a:r>
              <a:rPr lang="en-US" sz="1600" dirty="0">
                <a:latin typeface="+mn-lt"/>
              </a:rPr>
              <a:t>GP1</a:t>
            </a:r>
          </a:p>
        </p:txBody>
      </p:sp>
      <p:sp>
        <p:nvSpPr>
          <p:cNvPr id="11" name="文本框 10">
            <a:extLst>
              <a:ext uri="{FF2B5EF4-FFF2-40B4-BE49-F238E27FC236}">
                <a16:creationId xmlns:a16="http://schemas.microsoft.com/office/drawing/2014/main" id="{FAE48FCC-3E86-9ACA-5353-3E6940D90FB3}"/>
              </a:ext>
            </a:extLst>
          </p:cNvPr>
          <p:cNvSpPr txBox="1"/>
          <p:nvPr/>
        </p:nvSpPr>
        <p:spPr>
          <a:xfrm>
            <a:off x="2760069" y="4464460"/>
            <a:ext cx="902621" cy="257250"/>
          </a:xfrm>
          <a:prstGeom prst="rect">
            <a:avLst/>
          </a:prstGeom>
          <a:noFill/>
        </p:spPr>
        <p:txBody>
          <a:bodyPr wrap="square" lIns="0" tIns="0" rIns="0" bIns="0" rtlCol="0">
            <a:spAutoFit/>
          </a:bodyPr>
          <a:lstStyle/>
          <a:p>
            <a:pPr>
              <a:lnSpc>
                <a:spcPct val="114000"/>
              </a:lnSpc>
            </a:pPr>
            <a:r>
              <a:rPr lang="en-US" sz="1600" dirty="0">
                <a:latin typeface="+mn-lt"/>
              </a:rPr>
              <a:t>GP1_dac</a:t>
            </a:r>
          </a:p>
        </p:txBody>
      </p:sp>
      <p:sp>
        <p:nvSpPr>
          <p:cNvPr id="12" name="文本框 11">
            <a:extLst>
              <a:ext uri="{FF2B5EF4-FFF2-40B4-BE49-F238E27FC236}">
                <a16:creationId xmlns:a16="http://schemas.microsoft.com/office/drawing/2014/main" id="{7DABC30C-3A90-92A0-5EA7-C2017019F39E}"/>
              </a:ext>
            </a:extLst>
          </p:cNvPr>
          <p:cNvSpPr txBox="1"/>
          <p:nvPr/>
        </p:nvSpPr>
        <p:spPr>
          <a:xfrm>
            <a:off x="4152190" y="3580485"/>
            <a:ext cx="609598" cy="257250"/>
          </a:xfrm>
          <a:prstGeom prst="rect">
            <a:avLst/>
          </a:prstGeom>
          <a:noFill/>
        </p:spPr>
        <p:txBody>
          <a:bodyPr wrap="square" lIns="0" tIns="0" rIns="0" bIns="0" rtlCol="0">
            <a:spAutoFit/>
          </a:bodyPr>
          <a:lstStyle/>
          <a:p>
            <a:pPr>
              <a:lnSpc>
                <a:spcPct val="114000"/>
              </a:lnSpc>
            </a:pPr>
            <a:r>
              <a:rPr lang="en-US" sz="1600" dirty="0">
                <a:latin typeface="+mn-lt"/>
              </a:rPr>
              <a:t>GP2</a:t>
            </a:r>
          </a:p>
        </p:txBody>
      </p:sp>
      <p:sp>
        <p:nvSpPr>
          <p:cNvPr id="13" name="文本框 12">
            <a:extLst>
              <a:ext uri="{FF2B5EF4-FFF2-40B4-BE49-F238E27FC236}">
                <a16:creationId xmlns:a16="http://schemas.microsoft.com/office/drawing/2014/main" id="{CDF7940B-CB7C-C7B3-6E08-5E15E5226EE5}"/>
              </a:ext>
            </a:extLst>
          </p:cNvPr>
          <p:cNvSpPr txBox="1"/>
          <p:nvPr/>
        </p:nvSpPr>
        <p:spPr>
          <a:xfrm>
            <a:off x="5481312" y="4566030"/>
            <a:ext cx="1686679" cy="537968"/>
          </a:xfrm>
          <a:prstGeom prst="rect">
            <a:avLst/>
          </a:prstGeom>
          <a:noFill/>
        </p:spPr>
        <p:txBody>
          <a:bodyPr wrap="square" lIns="0" tIns="0" rIns="0" bIns="0" rtlCol="0">
            <a:spAutoFit/>
          </a:bodyPr>
          <a:lstStyle/>
          <a:p>
            <a:pPr>
              <a:lnSpc>
                <a:spcPct val="114000"/>
              </a:lnSpc>
            </a:pPr>
            <a:r>
              <a:rPr lang="en-US" altLang="zh-CN" sz="1600" dirty="0"/>
              <a:t>2 model available</a:t>
            </a:r>
          </a:p>
          <a:p>
            <a:pPr>
              <a:lnSpc>
                <a:spcPct val="114000"/>
              </a:lnSpc>
            </a:pPr>
            <a:endParaRPr lang="en-US" sz="1600" dirty="0" err="1">
              <a:latin typeface="+mn-lt"/>
            </a:endParaRPr>
          </a:p>
        </p:txBody>
      </p:sp>
      <p:cxnSp>
        <p:nvCxnSpPr>
          <p:cNvPr id="18" name="直接箭头连接符 17">
            <a:extLst>
              <a:ext uri="{FF2B5EF4-FFF2-40B4-BE49-F238E27FC236}">
                <a16:creationId xmlns:a16="http://schemas.microsoft.com/office/drawing/2014/main" id="{75AA69FA-CA36-0107-DD1F-BA4A0091EB32}"/>
              </a:ext>
            </a:extLst>
          </p:cNvPr>
          <p:cNvCxnSpPr>
            <a:cxnSpLocks/>
            <a:stCxn id="13" idx="1"/>
            <a:endCxn id="4" idx="3"/>
          </p:cNvCxnSpPr>
          <p:nvPr/>
        </p:nvCxnSpPr>
        <p:spPr>
          <a:xfrm flipH="1">
            <a:off x="5246690" y="4835014"/>
            <a:ext cx="234622" cy="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D934889-F3DF-1766-A0B8-D5E63D212C9A}"/>
              </a:ext>
            </a:extLst>
          </p:cNvPr>
          <p:cNvSpPr txBox="1"/>
          <p:nvPr/>
        </p:nvSpPr>
        <p:spPr>
          <a:xfrm>
            <a:off x="6803023" y="3995008"/>
            <a:ext cx="902621" cy="257250"/>
          </a:xfrm>
          <a:prstGeom prst="rect">
            <a:avLst/>
          </a:prstGeom>
          <a:noFill/>
        </p:spPr>
        <p:txBody>
          <a:bodyPr wrap="square" lIns="0" tIns="0" rIns="0" bIns="0" rtlCol="0">
            <a:spAutoFit/>
          </a:bodyPr>
          <a:lstStyle/>
          <a:p>
            <a:pPr>
              <a:lnSpc>
                <a:spcPct val="114000"/>
              </a:lnSpc>
            </a:pPr>
            <a:r>
              <a:rPr lang="en-US" sz="1600" dirty="0">
                <a:latin typeface="+mn-lt"/>
              </a:rPr>
              <a:t>GP2_dac</a:t>
            </a:r>
          </a:p>
        </p:txBody>
      </p:sp>
      <p:cxnSp>
        <p:nvCxnSpPr>
          <p:cNvPr id="9" name="直接箭头连接符 8">
            <a:extLst>
              <a:ext uri="{FF2B5EF4-FFF2-40B4-BE49-F238E27FC236}">
                <a16:creationId xmlns:a16="http://schemas.microsoft.com/office/drawing/2014/main" id="{ED9F86A2-4EA4-0DA8-E9EB-96892373EBE2}"/>
              </a:ext>
            </a:extLst>
          </p:cNvPr>
          <p:cNvCxnSpPr/>
          <p:nvPr/>
        </p:nvCxnSpPr>
        <p:spPr>
          <a:xfrm flipH="1">
            <a:off x="1667602" y="1676400"/>
            <a:ext cx="764172" cy="64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2C95CBE-8FA9-FF28-0C07-0F856E6B97BD}"/>
              </a:ext>
            </a:extLst>
          </p:cNvPr>
          <p:cNvSpPr txBox="1"/>
          <p:nvPr/>
        </p:nvSpPr>
        <p:spPr>
          <a:xfrm>
            <a:off x="2570922" y="1464365"/>
            <a:ext cx="1398102" cy="257250"/>
          </a:xfrm>
          <a:prstGeom prst="rect">
            <a:avLst/>
          </a:prstGeom>
          <a:noFill/>
        </p:spPr>
        <p:txBody>
          <a:bodyPr wrap="square" lIns="0" tIns="0" rIns="0" bIns="0" rtlCol="0">
            <a:spAutoFit/>
          </a:bodyPr>
          <a:lstStyle/>
          <a:p>
            <a:pPr>
              <a:lnSpc>
                <a:spcPct val="114000"/>
              </a:lnSpc>
            </a:pPr>
            <a:r>
              <a:rPr lang="en-US" altLang="zh-CN" sz="1600" dirty="0">
                <a:latin typeface="+mn-lt"/>
              </a:rPr>
              <a:t>Ready for </a:t>
            </a:r>
            <a:r>
              <a:rPr lang="en-US" altLang="zh-CN" sz="1600" dirty="0" err="1">
                <a:latin typeface="+mn-lt"/>
              </a:rPr>
              <a:t>dac</a:t>
            </a:r>
            <a:endParaRPr lang="en-US" sz="1600" dirty="0">
              <a:latin typeface="+mn-lt"/>
            </a:endParaRPr>
          </a:p>
        </p:txBody>
      </p:sp>
    </p:spTree>
    <p:extLst>
      <p:ext uri="{BB962C8B-B14F-4D97-AF65-F5344CB8AC3E}">
        <p14:creationId xmlns:p14="http://schemas.microsoft.com/office/powerpoint/2010/main" val="2251911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30</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dirty="0"/>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31</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32</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33</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34</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35</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36</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37</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38</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39</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2A673-58AF-57B8-5513-0DFCDAC7E1A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C41AD20B-B31A-94A4-7B33-4E6E874E31C2}"/>
              </a:ext>
            </a:extLst>
          </p:cNvPr>
          <p:cNvSpPr>
            <a:spLocks noGrp="1"/>
          </p:cNvSpPr>
          <p:nvPr>
            <p:ph type="title"/>
          </p:nvPr>
        </p:nvSpPr>
        <p:spPr/>
        <p:txBody>
          <a:bodyPr/>
          <a:lstStyle/>
          <a:p>
            <a:r>
              <a:rPr lang="en-US" dirty="0"/>
              <a:t>Pipeline </a:t>
            </a:r>
          </a:p>
        </p:txBody>
      </p:sp>
      <p:sp>
        <p:nvSpPr>
          <p:cNvPr id="31" name="矩形 30">
            <a:extLst>
              <a:ext uri="{FF2B5EF4-FFF2-40B4-BE49-F238E27FC236}">
                <a16:creationId xmlns:a16="http://schemas.microsoft.com/office/drawing/2014/main" id="{9600B7C2-6EAF-FCD6-74F3-07A429416FEB}"/>
              </a:ext>
            </a:extLst>
          </p:cNvPr>
          <p:cNvSpPr/>
          <p:nvPr/>
        </p:nvSpPr>
        <p:spPr>
          <a:xfrm>
            <a:off x="319090" y="2986051"/>
            <a:ext cx="1348512"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(pretrained) VSGP</a:t>
            </a:r>
            <a:endParaRPr lang="en-US" sz="1600" dirty="0"/>
          </a:p>
        </p:txBody>
      </p:sp>
      <p:sp>
        <p:nvSpPr>
          <p:cNvPr id="32" name="矩形 31">
            <a:extLst>
              <a:ext uri="{FF2B5EF4-FFF2-40B4-BE49-F238E27FC236}">
                <a16:creationId xmlns:a16="http://schemas.microsoft.com/office/drawing/2014/main" id="{21968E21-0D77-6EF7-A69A-11BA503B0E9A}"/>
              </a:ext>
            </a:extLst>
          </p:cNvPr>
          <p:cNvSpPr/>
          <p:nvPr/>
        </p:nvSpPr>
        <p:spPr>
          <a:xfrm>
            <a:off x="1698888" y="4127911"/>
            <a:ext cx="3450929"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34" name="矩形 33">
            <a:extLst>
              <a:ext uri="{FF2B5EF4-FFF2-40B4-BE49-F238E27FC236}">
                <a16:creationId xmlns:a16="http://schemas.microsoft.com/office/drawing/2014/main" id="{A0D9F3CD-7692-F26D-E992-A5E380852907}"/>
              </a:ext>
            </a:extLst>
          </p:cNvPr>
          <p:cNvSpPr/>
          <p:nvPr/>
        </p:nvSpPr>
        <p:spPr>
          <a:xfrm>
            <a:off x="5159051" y="4127911"/>
            <a:ext cx="1620988"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35" name="矩形 34">
            <a:extLst>
              <a:ext uri="{FF2B5EF4-FFF2-40B4-BE49-F238E27FC236}">
                <a16:creationId xmlns:a16="http://schemas.microsoft.com/office/drawing/2014/main" id="{1085B3A7-6265-07D4-C113-024DD33FA00A}"/>
              </a:ext>
            </a:extLst>
          </p:cNvPr>
          <p:cNvSpPr/>
          <p:nvPr/>
        </p:nvSpPr>
        <p:spPr>
          <a:xfrm>
            <a:off x="5149820" y="3211653"/>
            <a:ext cx="1669479"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VSGP</a:t>
            </a:r>
            <a:endParaRPr lang="en-US" sz="1600" dirty="0"/>
          </a:p>
        </p:txBody>
      </p:sp>
      <p:cxnSp>
        <p:nvCxnSpPr>
          <p:cNvPr id="36" name="直接箭头连接符 35">
            <a:extLst>
              <a:ext uri="{FF2B5EF4-FFF2-40B4-BE49-F238E27FC236}">
                <a16:creationId xmlns:a16="http://schemas.microsoft.com/office/drawing/2014/main" id="{E83B7951-15E5-14C7-E809-2FF91DDAE73A}"/>
              </a:ext>
            </a:extLst>
          </p:cNvPr>
          <p:cNvCxnSpPr>
            <a:cxnSpLocks/>
          </p:cNvCxnSpPr>
          <p:nvPr/>
        </p:nvCxnSpPr>
        <p:spPr>
          <a:xfrm>
            <a:off x="1703505" y="2424803"/>
            <a:ext cx="62369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3683F03E-3A4D-DC18-AFF0-8E11C8196E95}"/>
              </a:ext>
            </a:extLst>
          </p:cNvPr>
          <p:cNvSpPr txBox="1"/>
          <p:nvPr/>
        </p:nvSpPr>
        <p:spPr>
          <a:xfrm>
            <a:off x="4363579" y="2101530"/>
            <a:ext cx="2835564" cy="369453"/>
          </a:xfrm>
          <a:prstGeom prst="rect">
            <a:avLst/>
          </a:prstGeom>
          <a:noFill/>
        </p:spPr>
        <p:txBody>
          <a:bodyPr wrap="square" rtlCol="0">
            <a:spAutoFit/>
          </a:bodyPr>
          <a:lstStyle/>
          <a:p>
            <a:r>
              <a:rPr lang="en-US" altLang="zh-CN" dirty="0"/>
              <a:t>Data streaming</a:t>
            </a:r>
            <a:endParaRPr lang="en-US" dirty="0"/>
          </a:p>
        </p:txBody>
      </p:sp>
      <p:cxnSp>
        <p:nvCxnSpPr>
          <p:cNvPr id="38" name="直接连接符 37">
            <a:extLst>
              <a:ext uri="{FF2B5EF4-FFF2-40B4-BE49-F238E27FC236}">
                <a16:creationId xmlns:a16="http://schemas.microsoft.com/office/drawing/2014/main" id="{9FAC3B8C-13D7-2846-64BD-E46D53452F89}"/>
              </a:ext>
            </a:extLst>
          </p:cNvPr>
          <p:cNvCxnSpPr>
            <a:cxnSpLocks/>
          </p:cNvCxnSpPr>
          <p:nvPr/>
        </p:nvCxnSpPr>
        <p:spPr>
          <a:xfrm>
            <a:off x="3398383" y="2540062"/>
            <a:ext cx="0" cy="1316182"/>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13C78538-92BD-211A-E3AA-F768A5BECD97}"/>
              </a:ext>
            </a:extLst>
          </p:cNvPr>
          <p:cNvCxnSpPr>
            <a:cxnSpLocks/>
          </p:cNvCxnSpPr>
          <p:nvPr/>
        </p:nvCxnSpPr>
        <p:spPr>
          <a:xfrm>
            <a:off x="1698889" y="2776743"/>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2430F23-D069-65E0-869D-C1F516DB2169}"/>
              </a:ext>
            </a:extLst>
          </p:cNvPr>
          <p:cNvSpPr txBox="1"/>
          <p:nvPr/>
        </p:nvSpPr>
        <p:spPr>
          <a:xfrm>
            <a:off x="2105290" y="2421265"/>
            <a:ext cx="923629" cy="369332"/>
          </a:xfrm>
          <a:prstGeom prst="rect">
            <a:avLst/>
          </a:prstGeom>
          <a:noFill/>
        </p:spPr>
        <p:txBody>
          <a:bodyPr wrap="square" rtlCol="0">
            <a:spAutoFit/>
          </a:bodyPr>
          <a:lstStyle/>
          <a:p>
            <a:r>
              <a:rPr lang="en-US" altLang="zh-CN" dirty="0"/>
              <a:t>buffer</a:t>
            </a:r>
            <a:endParaRPr lang="en-US" dirty="0"/>
          </a:p>
        </p:txBody>
      </p:sp>
      <p:cxnSp>
        <p:nvCxnSpPr>
          <p:cNvPr id="41" name="直接箭头连接符 40">
            <a:extLst>
              <a:ext uri="{FF2B5EF4-FFF2-40B4-BE49-F238E27FC236}">
                <a16:creationId xmlns:a16="http://schemas.microsoft.com/office/drawing/2014/main" id="{8D90610B-63CD-8B3B-D76C-DDC9BB1A43FE}"/>
              </a:ext>
            </a:extLst>
          </p:cNvPr>
          <p:cNvCxnSpPr>
            <a:cxnSpLocks/>
          </p:cNvCxnSpPr>
          <p:nvPr/>
        </p:nvCxnSpPr>
        <p:spPr>
          <a:xfrm>
            <a:off x="3412234" y="2776743"/>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F9D49786-3A82-9708-C6BD-A3C7547EA99A}"/>
              </a:ext>
            </a:extLst>
          </p:cNvPr>
          <p:cNvSpPr txBox="1"/>
          <p:nvPr/>
        </p:nvSpPr>
        <p:spPr>
          <a:xfrm>
            <a:off x="3814018" y="2436792"/>
            <a:ext cx="923629" cy="369332"/>
          </a:xfrm>
          <a:prstGeom prst="rect">
            <a:avLst/>
          </a:prstGeom>
          <a:noFill/>
        </p:spPr>
        <p:txBody>
          <a:bodyPr wrap="square" rtlCol="0">
            <a:spAutoFit/>
          </a:bodyPr>
          <a:lstStyle/>
          <a:p>
            <a:r>
              <a:rPr lang="en-US" altLang="zh-CN" dirty="0"/>
              <a:t>buffer</a:t>
            </a:r>
            <a:endParaRPr lang="en-US" dirty="0"/>
          </a:p>
        </p:txBody>
      </p:sp>
      <p:cxnSp>
        <p:nvCxnSpPr>
          <p:cNvPr id="44" name="直接箭头连接符 43">
            <a:extLst>
              <a:ext uri="{FF2B5EF4-FFF2-40B4-BE49-F238E27FC236}">
                <a16:creationId xmlns:a16="http://schemas.microsoft.com/office/drawing/2014/main" id="{8D0F6AD2-BFCA-5B7D-1EB4-3560D23384C4}"/>
              </a:ext>
            </a:extLst>
          </p:cNvPr>
          <p:cNvCxnSpPr>
            <a:cxnSpLocks/>
          </p:cNvCxnSpPr>
          <p:nvPr/>
        </p:nvCxnSpPr>
        <p:spPr>
          <a:xfrm>
            <a:off x="5130196" y="2776743"/>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73434F1-3116-6B6D-6E53-D1449B6A86CC}"/>
              </a:ext>
            </a:extLst>
          </p:cNvPr>
          <p:cNvSpPr txBox="1"/>
          <p:nvPr/>
        </p:nvSpPr>
        <p:spPr>
          <a:xfrm>
            <a:off x="5536597" y="2421265"/>
            <a:ext cx="923629" cy="369332"/>
          </a:xfrm>
          <a:prstGeom prst="rect">
            <a:avLst/>
          </a:prstGeom>
          <a:noFill/>
        </p:spPr>
        <p:txBody>
          <a:bodyPr wrap="square" rtlCol="0">
            <a:spAutoFit/>
          </a:bodyPr>
          <a:lstStyle/>
          <a:p>
            <a:r>
              <a:rPr lang="en-US" altLang="zh-CN" dirty="0"/>
              <a:t>buffer</a:t>
            </a:r>
            <a:endParaRPr lang="en-US" dirty="0"/>
          </a:p>
        </p:txBody>
      </p:sp>
      <p:cxnSp>
        <p:nvCxnSpPr>
          <p:cNvPr id="46" name="直接连接符 45">
            <a:extLst>
              <a:ext uri="{FF2B5EF4-FFF2-40B4-BE49-F238E27FC236}">
                <a16:creationId xmlns:a16="http://schemas.microsoft.com/office/drawing/2014/main" id="{BE6661E1-B887-2021-3E5F-552C6CBEDB03}"/>
              </a:ext>
            </a:extLst>
          </p:cNvPr>
          <p:cNvCxnSpPr>
            <a:cxnSpLocks/>
          </p:cNvCxnSpPr>
          <p:nvPr/>
        </p:nvCxnSpPr>
        <p:spPr>
          <a:xfrm>
            <a:off x="6825074" y="2466170"/>
            <a:ext cx="0" cy="139007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直接连接符 51">
            <a:extLst>
              <a:ext uri="{FF2B5EF4-FFF2-40B4-BE49-F238E27FC236}">
                <a16:creationId xmlns:a16="http://schemas.microsoft.com/office/drawing/2014/main" id="{376D28EB-F535-FFFA-ED30-1864DF7D1F65}"/>
              </a:ext>
            </a:extLst>
          </p:cNvPr>
          <p:cNvCxnSpPr>
            <a:cxnSpLocks/>
          </p:cNvCxnSpPr>
          <p:nvPr/>
        </p:nvCxnSpPr>
        <p:spPr>
          <a:xfrm>
            <a:off x="1687129" y="1941587"/>
            <a:ext cx="11759" cy="4268368"/>
          </a:xfrm>
          <a:prstGeom prst="line">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a:extLst>
              <a:ext uri="{FF2B5EF4-FFF2-40B4-BE49-F238E27FC236}">
                <a16:creationId xmlns:a16="http://schemas.microsoft.com/office/drawing/2014/main" id="{C045BA6C-7B44-CAA1-768B-BE4C5C52A20A}"/>
              </a:ext>
            </a:extLst>
          </p:cNvPr>
          <p:cNvSpPr txBox="1"/>
          <p:nvPr/>
        </p:nvSpPr>
        <p:spPr>
          <a:xfrm>
            <a:off x="1641140" y="1606111"/>
            <a:ext cx="309450" cy="257250"/>
          </a:xfrm>
          <a:prstGeom prst="rect">
            <a:avLst/>
          </a:prstGeom>
          <a:noFill/>
        </p:spPr>
        <p:txBody>
          <a:bodyPr wrap="square" lIns="0" tIns="0" rIns="0" bIns="0" rtlCol="0">
            <a:spAutoFit/>
          </a:bodyPr>
          <a:lstStyle/>
          <a:p>
            <a:pPr>
              <a:lnSpc>
                <a:spcPct val="114000"/>
              </a:lnSpc>
            </a:pPr>
            <a:r>
              <a:rPr lang="en-US" sz="1600" dirty="0">
                <a:latin typeface="+mn-lt"/>
              </a:rPr>
              <a:t>t0</a:t>
            </a:r>
          </a:p>
        </p:txBody>
      </p:sp>
      <p:sp>
        <p:nvSpPr>
          <p:cNvPr id="7" name="矩形 6">
            <a:extLst>
              <a:ext uri="{FF2B5EF4-FFF2-40B4-BE49-F238E27FC236}">
                <a16:creationId xmlns:a16="http://schemas.microsoft.com/office/drawing/2014/main" id="{FBF13BAA-2CDC-BD41-A03D-06422C42708F}"/>
              </a:ext>
            </a:extLst>
          </p:cNvPr>
          <p:cNvSpPr/>
          <p:nvPr/>
        </p:nvSpPr>
        <p:spPr>
          <a:xfrm>
            <a:off x="3412234" y="3218430"/>
            <a:ext cx="1089051"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VSGP</a:t>
            </a:r>
            <a:endParaRPr lang="en-US" sz="1600" dirty="0"/>
          </a:p>
        </p:txBody>
      </p:sp>
      <p:sp>
        <p:nvSpPr>
          <p:cNvPr id="15" name="文本框 14">
            <a:extLst>
              <a:ext uri="{FF2B5EF4-FFF2-40B4-BE49-F238E27FC236}">
                <a16:creationId xmlns:a16="http://schemas.microsoft.com/office/drawing/2014/main" id="{03C0D88C-EAE0-A28F-005E-11A0B43BC1D5}"/>
              </a:ext>
            </a:extLst>
          </p:cNvPr>
          <p:cNvSpPr txBox="1"/>
          <p:nvPr/>
        </p:nvSpPr>
        <p:spPr>
          <a:xfrm>
            <a:off x="3696258" y="2969874"/>
            <a:ext cx="1149919" cy="193002"/>
          </a:xfrm>
          <a:prstGeom prst="rect">
            <a:avLst/>
          </a:prstGeom>
          <a:noFill/>
        </p:spPr>
        <p:txBody>
          <a:bodyPr wrap="square" lIns="0" tIns="0" rIns="0" bIns="0" rtlCol="0">
            <a:spAutoFit/>
          </a:bodyPr>
          <a:lstStyle/>
          <a:p>
            <a:pPr>
              <a:lnSpc>
                <a:spcPct val="114000"/>
              </a:lnSpc>
            </a:pPr>
            <a:r>
              <a:rPr lang="en-US" sz="1200" dirty="0">
                <a:latin typeface="+mn-lt"/>
              </a:rPr>
              <a:t>New local belief</a:t>
            </a:r>
          </a:p>
        </p:txBody>
      </p:sp>
      <p:sp>
        <p:nvSpPr>
          <p:cNvPr id="16" name="文本框 15">
            <a:extLst>
              <a:ext uri="{FF2B5EF4-FFF2-40B4-BE49-F238E27FC236}">
                <a16:creationId xmlns:a16="http://schemas.microsoft.com/office/drawing/2014/main" id="{0302C882-9D4C-573C-76FE-C15082707815}"/>
              </a:ext>
            </a:extLst>
          </p:cNvPr>
          <p:cNvSpPr txBox="1"/>
          <p:nvPr/>
        </p:nvSpPr>
        <p:spPr>
          <a:xfrm>
            <a:off x="1950590" y="3230639"/>
            <a:ext cx="1149919" cy="193002"/>
          </a:xfrm>
          <a:prstGeom prst="rect">
            <a:avLst/>
          </a:prstGeom>
          <a:noFill/>
        </p:spPr>
        <p:txBody>
          <a:bodyPr wrap="square" lIns="0" tIns="0" rIns="0" bIns="0" rtlCol="0">
            <a:spAutoFit/>
          </a:bodyPr>
          <a:lstStyle/>
          <a:p>
            <a:pPr>
              <a:lnSpc>
                <a:spcPct val="114000"/>
              </a:lnSpc>
            </a:pPr>
            <a:r>
              <a:rPr lang="en-US" sz="1200" dirty="0">
                <a:latin typeface="+mn-lt"/>
              </a:rPr>
              <a:t>global belief </a:t>
            </a:r>
          </a:p>
        </p:txBody>
      </p:sp>
      <p:sp>
        <p:nvSpPr>
          <p:cNvPr id="2" name="矩形 1">
            <a:extLst>
              <a:ext uri="{FF2B5EF4-FFF2-40B4-BE49-F238E27FC236}">
                <a16:creationId xmlns:a16="http://schemas.microsoft.com/office/drawing/2014/main" id="{B760C752-0594-BA77-535C-5534F5E14C3C}"/>
              </a:ext>
            </a:extLst>
          </p:cNvPr>
          <p:cNvSpPr/>
          <p:nvPr/>
        </p:nvSpPr>
        <p:spPr>
          <a:xfrm>
            <a:off x="1704909" y="5783061"/>
            <a:ext cx="705542" cy="2165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4" name="矩形 3">
            <a:extLst>
              <a:ext uri="{FF2B5EF4-FFF2-40B4-BE49-F238E27FC236}">
                <a16:creationId xmlns:a16="http://schemas.microsoft.com/office/drawing/2014/main" id="{9349024C-9F42-9621-6119-F8CECBB668ED}"/>
              </a:ext>
            </a:extLst>
          </p:cNvPr>
          <p:cNvSpPr/>
          <p:nvPr/>
        </p:nvSpPr>
        <p:spPr>
          <a:xfrm>
            <a:off x="2410027" y="5643887"/>
            <a:ext cx="2883205" cy="2197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sz="1100" dirty="0"/>
          </a:p>
        </p:txBody>
      </p:sp>
      <p:sp>
        <p:nvSpPr>
          <p:cNvPr id="6" name="文本框 5">
            <a:extLst>
              <a:ext uri="{FF2B5EF4-FFF2-40B4-BE49-F238E27FC236}">
                <a16:creationId xmlns:a16="http://schemas.microsoft.com/office/drawing/2014/main" id="{686A91EF-4D37-C0F2-FD85-62D7830F91B2}"/>
              </a:ext>
            </a:extLst>
          </p:cNvPr>
          <p:cNvSpPr txBox="1"/>
          <p:nvPr/>
        </p:nvSpPr>
        <p:spPr>
          <a:xfrm>
            <a:off x="328323" y="2536195"/>
            <a:ext cx="932866" cy="257250"/>
          </a:xfrm>
          <a:prstGeom prst="rect">
            <a:avLst/>
          </a:prstGeom>
          <a:noFill/>
        </p:spPr>
        <p:txBody>
          <a:bodyPr wrap="square" lIns="0" tIns="0" rIns="0" bIns="0" rtlCol="0">
            <a:spAutoFit/>
          </a:bodyPr>
          <a:lstStyle/>
          <a:p>
            <a:pPr>
              <a:lnSpc>
                <a:spcPct val="114000"/>
              </a:lnSpc>
            </a:pPr>
            <a:r>
              <a:rPr lang="en-US" sz="1600" dirty="0">
                <a:latin typeface="+mn-lt"/>
              </a:rPr>
              <a:t>Agent</a:t>
            </a:r>
          </a:p>
        </p:txBody>
      </p:sp>
      <p:sp>
        <p:nvSpPr>
          <p:cNvPr id="8" name="文本框 7">
            <a:extLst>
              <a:ext uri="{FF2B5EF4-FFF2-40B4-BE49-F238E27FC236}">
                <a16:creationId xmlns:a16="http://schemas.microsoft.com/office/drawing/2014/main" id="{014DA31A-FCAA-761B-3CA0-BC57E2504AB8}"/>
              </a:ext>
            </a:extLst>
          </p:cNvPr>
          <p:cNvSpPr txBox="1"/>
          <p:nvPr/>
        </p:nvSpPr>
        <p:spPr>
          <a:xfrm>
            <a:off x="705964" y="3580485"/>
            <a:ext cx="574765" cy="257250"/>
          </a:xfrm>
          <a:prstGeom prst="rect">
            <a:avLst/>
          </a:prstGeom>
          <a:noFill/>
        </p:spPr>
        <p:txBody>
          <a:bodyPr wrap="square" lIns="0" tIns="0" rIns="0" bIns="0" rtlCol="0">
            <a:spAutoFit/>
          </a:bodyPr>
          <a:lstStyle/>
          <a:p>
            <a:pPr>
              <a:lnSpc>
                <a:spcPct val="114000"/>
              </a:lnSpc>
            </a:pPr>
            <a:r>
              <a:rPr lang="en-US" sz="1600" dirty="0">
                <a:latin typeface="+mn-lt"/>
              </a:rPr>
              <a:t>GP1</a:t>
            </a:r>
          </a:p>
        </p:txBody>
      </p:sp>
      <p:sp>
        <p:nvSpPr>
          <p:cNvPr id="11" name="文本框 10">
            <a:extLst>
              <a:ext uri="{FF2B5EF4-FFF2-40B4-BE49-F238E27FC236}">
                <a16:creationId xmlns:a16="http://schemas.microsoft.com/office/drawing/2014/main" id="{D52D1FA9-928E-6B08-6B2C-DC5F0D7A607F}"/>
              </a:ext>
            </a:extLst>
          </p:cNvPr>
          <p:cNvSpPr txBox="1"/>
          <p:nvPr/>
        </p:nvSpPr>
        <p:spPr>
          <a:xfrm>
            <a:off x="2806611" y="5380943"/>
            <a:ext cx="902621" cy="257250"/>
          </a:xfrm>
          <a:prstGeom prst="rect">
            <a:avLst/>
          </a:prstGeom>
          <a:noFill/>
        </p:spPr>
        <p:txBody>
          <a:bodyPr wrap="square" lIns="0" tIns="0" rIns="0" bIns="0" rtlCol="0">
            <a:spAutoFit/>
          </a:bodyPr>
          <a:lstStyle/>
          <a:p>
            <a:pPr>
              <a:lnSpc>
                <a:spcPct val="114000"/>
              </a:lnSpc>
            </a:pPr>
            <a:r>
              <a:rPr lang="en-US" sz="1600" dirty="0">
                <a:latin typeface="+mn-lt"/>
              </a:rPr>
              <a:t>GP1_dac</a:t>
            </a:r>
          </a:p>
        </p:txBody>
      </p:sp>
      <p:sp>
        <p:nvSpPr>
          <p:cNvPr id="12" name="文本框 11">
            <a:extLst>
              <a:ext uri="{FF2B5EF4-FFF2-40B4-BE49-F238E27FC236}">
                <a16:creationId xmlns:a16="http://schemas.microsoft.com/office/drawing/2014/main" id="{09598A5E-9D3A-7504-6ACE-64543CE1AFCF}"/>
              </a:ext>
            </a:extLst>
          </p:cNvPr>
          <p:cNvSpPr txBox="1"/>
          <p:nvPr/>
        </p:nvSpPr>
        <p:spPr>
          <a:xfrm>
            <a:off x="4174241" y="3800457"/>
            <a:ext cx="609598" cy="257250"/>
          </a:xfrm>
          <a:prstGeom prst="rect">
            <a:avLst/>
          </a:prstGeom>
          <a:noFill/>
        </p:spPr>
        <p:txBody>
          <a:bodyPr wrap="square" lIns="0" tIns="0" rIns="0" bIns="0" rtlCol="0">
            <a:spAutoFit/>
          </a:bodyPr>
          <a:lstStyle/>
          <a:p>
            <a:pPr>
              <a:lnSpc>
                <a:spcPct val="114000"/>
              </a:lnSpc>
            </a:pPr>
            <a:r>
              <a:rPr lang="en-US" sz="1600" dirty="0">
                <a:latin typeface="+mn-lt"/>
              </a:rPr>
              <a:t>GP2</a:t>
            </a:r>
          </a:p>
        </p:txBody>
      </p:sp>
      <p:sp>
        <p:nvSpPr>
          <p:cNvPr id="13" name="文本框 12">
            <a:extLst>
              <a:ext uri="{FF2B5EF4-FFF2-40B4-BE49-F238E27FC236}">
                <a16:creationId xmlns:a16="http://schemas.microsoft.com/office/drawing/2014/main" id="{245395D0-DF71-D924-6003-2F6179545373}"/>
              </a:ext>
            </a:extLst>
          </p:cNvPr>
          <p:cNvSpPr txBox="1"/>
          <p:nvPr/>
        </p:nvSpPr>
        <p:spPr>
          <a:xfrm>
            <a:off x="5527854" y="5482513"/>
            <a:ext cx="1686679" cy="537968"/>
          </a:xfrm>
          <a:prstGeom prst="rect">
            <a:avLst/>
          </a:prstGeom>
          <a:noFill/>
        </p:spPr>
        <p:txBody>
          <a:bodyPr wrap="square" lIns="0" tIns="0" rIns="0" bIns="0" rtlCol="0">
            <a:spAutoFit/>
          </a:bodyPr>
          <a:lstStyle/>
          <a:p>
            <a:pPr>
              <a:lnSpc>
                <a:spcPct val="114000"/>
              </a:lnSpc>
            </a:pPr>
            <a:r>
              <a:rPr lang="en-US" altLang="zh-CN" sz="1600" dirty="0"/>
              <a:t>2 model available</a:t>
            </a:r>
          </a:p>
          <a:p>
            <a:pPr>
              <a:lnSpc>
                <a:spcPct val="114000"/>
              </a:lnSpc>
            </a:pPr>
            <a:endParaRPr lang="en-US" sz="1600" dirty="0" err="1">
              <a:latin typeface="+mn-lt"/>
            </a:endParaRPr>
          </a:p>
        </p:txBody>
      </p:sp>
      <p:cxnSp>
        <p:nvCxnSpPr>
          <p:cNvPr id="18" name="直接箭头连接符 17">
            <a:extLst>
              <a:ext uri="{FF2B5EF4-FFF2-40B4-BE49-F238E27FC236}">
                <a16:creationId xmlns:a16="http://schemas.microsoft.com/office/drawing/2014/main" id="{3FBCC3FC-5731-3913-E7F3-62AE10841E9A}"/>
              </a:ext>
            </a:extLst>
          </p:cNvPr>
          <p:cNvCxnSpPr>
            <a:cxnSpLocks/>
            <a:stCxn id="13" idx="1"/>
            <a:endCxn id="4" idx="3"/>
          </p:cNvCxnSpPr>
          <p:nvPr/>
        </p:nvCxnSpPr>
        <p:spPr>
          <a:xfrm flipH="1">
            <a:off x="5293232" y="5751497"/>
            <a:ext cx="234622" cy="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AB10C11-5CE7-1542-01F1-6D9F49C58652}"/>
              </a:ext>
            </a:extLst>
          </p:cNvPr>
          <p:cNvSpPr txBox="1"/>
          <p:nvPr/>
        </p:nvSpPr>
        <p:spPr>
          <a:xfrm>
            <a:off x="6825074" y="4214980"/>
            <a:ext cx="902621" cy="257250"/>
          </a:xfrm>
          <a:prstGeom prst="rect">
            <a:avLst/>
          </a:prstGeom>
          <a:noFill/>
        </p:spPr>
        <p:txBody>
          <a:bodyPr wrap="square" lIns="0" tIns="0" rIns="0" bIns="0" rtlCol="0">
            <a:spAutoFit/>
          </a:bodyPr>
          <a:lstStyle/>
          <a:p>
            <a:pPr>
              <a:lnSpc>
                <a:spcPct val="114000"/>
              </a:lnSpc>
            </a:pPr>
            <a:r>
              <a:rPr lang="en-US" sz="1600" dirty="0">
                <a:latin typeface="+mn-lt"/>
              </a:rPr>
              <a:t>GP2_dac</a:t>
            </a:r>
          </a:p>
        </p:txBody>
      </p:sp>
      <p:cxnSp>
        <p:nvCxnSpPr>
          <p:cNvPr id="9" name="直接箭头连接符 8">
            <a:extLst>
              <a:ext uri="{FF2B5EF4-FFF2-40B4-BE49-F238E27FC236}">
                <a16:creationId xmlns:a16="http://schemas.microsoft.com/office/drawing/2014/main" id="{B83FCCFA-9F4D-2775-C926-284A028E6926}"/>
              </a:ext>
            </a:extLst>
          </p:cNvPr>
          <p:cNvCxnSpPr/>
          <p:nvPr/>
        </p:nvCxnSpPr>
        <p:spPr>
          <a:xfrm flipH="1">
            <a:off x="1689653" y="1896372"/>
            <a:ext cx="764172" cy="64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BDC86EA-113B-D293-A602-EE15869BBEDD}"/>
              </a:ext>
            </a:extLst>
          </p:cNvPr>
          <p:cNvSpPr txBox="1"/>
          <p:nvPr/>
        </p:nvSpPr>
        <p:spPr>
          <a:xfrm>
            <a:off x="2592973" y="1684337"/>
            <a:ext cx="1398102" cy="257250"/>
          </a:xfrm>
          <a:prstGeom prst="rect">
            <a:avLst/>
          </a:prstGeom>
          <a:noFill/>
        </p:spPr>
        <p:txBody>
          <a:bodyPr wrap="square" lIns="0" tIns="0" rIns="0" bIns="0" rtlCol="0">
            <a:spAutoFit/>
          </a:bodyPr>
          <a:lstStyle/>
          <a:p>
            <a:pPr>
              <a:lnSpc>
                <a:spcPct val="114000"/>
              </a:lnSpc>
            </a:pPr>
            <a:r>
              <a:rPr lang="en-US" altLang="zh-CN" sz="1600" dirty="0">
                <a:latin typeface="+mn-lt"/>
              </a:rPr>
              <a:t>Ready for </a:t>
            </a:r>
            <a:r>
              <a:rPr lang="en-US" altLang="zh-CN" sz="1600" dirty="0" err="1">
                <a:latin typeface="+mn-lt"/>
              </a:rPr>
              <a:t>dac</a:t>
            </a:r>
            <a:endParaRPr lang="en-US" sz="1600" dirty="0">
              <a:latin typeface="+mn-lt"/>
            </a:endParaRPr>
          </a:p>
        </p:txBody>
      </p:sp>
    </p:spTree>
    <p:extLst>
      <p:ext uri="{BB962C8B-B14F-4D97-AF65-F5344CB8AC3E}">
        <p14:creationId xmlns:p14="http://schemas.microsoft.com/office/powerpoint/2010/main" val="685332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40</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8A16F83-B6FA-B717-6B23-A9A041EDB974}"/>
              </a:ext>
            </a:extLst>
          </p:cNvPr>
          <p:cNvPicPr>
            <a:picLocks noGrp="1" noChangeAspect="1"/>
          </p:cNvPicPr>
          <p:nvPr>
            <p:ph idx="10"/>
          </p:nvPr>
        </p:nvPicPr>
        <p:blipFill>
          <a:blip r:embed="rId2"/>
          <a:stretch>
            <a:fillRect/>
          </a:stretch>
        </p:blipFill>
        <p:spPr>
          <a:xfrm>
            <a:off x="1068027" y="946436"/>
            <a:ext cx="4400627" cy="4400627"/>
          </a:xfrm>
        </p:spPr>
      </p:pic>
      <p:sp>
        <p:nvSpPr>
          <p:cNvPr id="3" name="标题 2">
            <a:extLst>
              <a:ext uri="{FF2B5EF4-FFF2-40B4-BE49-F238E27FC236}">
                <a16:creationId xmlns:a16="http://schemas.microsoft.com/office/drawing/2014/main" id="{3D22A75C-A129-3D14-8D9C-52B84EBD588B}"/>
              </a:ext>
            </a:extLst>
          </p:cNvPr>
          <p:cNvSpPr>
            <a:spLocks noGrp="1"/>
          </p:cNvSpPr>
          <p:nvPr>
            <p:ph type="title"/>
          </p:nvPr>
        </p:nvSpPr>
        <p:spPr/>
        <p:txBody>
          <a:bodyPr/>
          <a:lstStyle/>
          <a:p>
            <a:endParaRPr lang="en-US"/>
          </a:p>
        </p:txBody>
      </p:sp>
      <p:sp>
        <p:nvSpPr>
          <p:cNvPr id="6" name="椭圆 5">
            <a:extLst>
              <a:ext uri="{FF2B5EF4-FFF2-40B4-BE49-F238E27FC236}">
                <a16:creationId xmlns:a16="http://schemas.microsoft.com/office/drawing/2014/main" id="{47F86986-11CD-BCF8-465F-A70577229A54}"/>
              </a:ext>
            </a:extLst>
          </p:cNvPr>
          <p:cNvSpPr/>
          <p:nvPr/>
        </p:nvSpPr>
        <p:spPr>
          <a:xfrm>
            <a:off x="1541417" y="3178629"/>
            <a:ext cx="235132" cy="1471748"/>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425286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B4934F-5E2B-6A8D-8684-809B8314C26E}"/>
              </a:ext>
            </a:extLst>
          </p:cNvPr>
          <p:cNvSpPr>
            <a:spLocks noGrp="1"/>
          </p:cNvSpPr>
          <p:nvPr>
            <p:ph idx="10"/>
          </p:nvPr>
        </p:nvSpPr>
        <p:spPr>
          <a:xfrm>
            <a:off x="319088" y="1978720"/>
            <a:ext cx="8508999" cy="4125989"/>
          </a:xfrm>
        </p:spPr>
        <p:txBody>
          <a:bodyPr/>
          <a:lstStyle/>
          <a:p>
            <a:r>
              <a:rPr lang="en-US" dirty="0"/>
              <a:t>DAC Stop criteria: </a:t>
            </a:r>
          </a:p>
          <a:p>
            <a:pPr marL="285750" indent="-285750">
              <a:buFont typeface="Arial" panose="020B0604020202020204" pitchFamily="34" charset="0"/>
              <a:buChar char="•"/>
            </a:pPr>
            <a:r>
              <a:rPr lang="en-US" dirty="0"/>
              <a:t>Neighbor distance</a:t>
            </a:r>
          </a:p>
          <a:p>
            <a:pPr marL="285750" indent="-285750">
              <a:buFont typeface="Arial" panose="020B0604020202020204" pitchFamily="34" charset="0"/>
              <a:buChar char="•"/>
            </a:pPr>
            <a:r>
              <a:rPr lang="zh-CN" altLang="en-US" dirty="0"/>
              <a:t>有限时间收敛的</a:t>
            </a:r>
            <a:r>
              <a:rPr lang="en-US" altLang="zh-CN" dirty="0" err="1"/>
              <a:t>dac</a:t>
            </a:r>
            <a:r>
              <a:rPr lang="en-US" altLang="zh-CN" dirty="0"/>
              <a:t>: fixed time </a:t>
            </a:r>
            <a:r>
              <a:rPr lang="en-US" altLang="zh-CN" dirty="0" err="1"/>
              <a:t>dac</a:t>
            </a:r>
            <a:endParaRPr lang="en-US" altLang="zh-CN" dirty="0"/>
          </a:p>
          <a:p>
            <a:pPr marL="285750" indent="-285750">
              <a:buFont typeface="Arial" panose="020B0604020202020204" pitchFamily="34" charset="0"/>
              <a:buChar char="•"/>
            </a:pPr>
            <a:r>
              <a:rPr lang="en-US" altLang="zh-CN" dirty="0"/>
              <a:t>Try </a:t>
            </a:r>
            <a:r>
              <a:rPr lang="en-US" altLang="zh-CN" dirty="0" err="1"/>
              <a:t>dac</a:t>
            </a:r>
            <a:r>
              <a:rPr lang="en-US" altLang="zh-CN" dirty="0"/>
              <a:t> and ac difference</a:t>
            </a:r>
          </a:p>
          <a:p>
            <a:pPr marL="285750" indent="-285750">
              <a:buFont typeface="Arial" panose="020B0604020202020204" pitchFamily="34" charset="0"/>
              <a:buChar char="•"/>
            </a:pPr>
            <a:endParaRPr lang="en-US" altLang="zh-CN" dirty="0"/>
          </a:p>
          <a:p>
            <a:r>
              <a:rPr lang="en-US" dirty="0"/>
              <a:t>AI</a:t>
            </a:r>
          </a:p>
          <a:p>
            <a:endParaRPr lang="en-US" dirty="0"/>
          </a:p>
          <a:p>
            <a:r>
              <a:rPr lang="en-US" dirty="0"/>
              <a:t>Single output (MSE: Grund truth)</a:t>
            </a:r>
          </a:p>
          <a:p>
            <a:endParaRPr lang="en-US" dirty="0"/>
          </a:p>
          <a:p>
            <a:endParaRPr lang="en-US" dirty="0"/>
          </a:p>
          <a:p>
            <a:endParaRPr lang="en-US" dirty="0"/>
          </a:p>
        </p:txBody>
      </p:sp>
      <p:sp>
        <p:nvSpPr>
          <p:cNvPr id="3" name="标题 2">
            <a:extLst>
              <a:ext uri="{FF2B5EF4-FFF2-40B4-BE49-F238E27FC236}">
                <a16:creationId xmlns:a16="http://schemas.microsoft.com/office/drawing/2014/main" id="{956110C2-733C-A990-C3C2-E3B0A33979D1}"/>
              </a:ext>
            </a:extLst>
          </p:cNvPr>
          <p:cNvSpPr>
            <a:spLocks noGrp="1"/>
          </p:cNvSpPr>
          <p:nvPr>
            <p:ph type="title"/>
          </p:nvPr>
        </p:nvSpPr>
        <p:spPr/>
        <p:txBody>
          <a:bodyPr/>
          <a:lstStyle/>
          <a:p>
            <a:r>
              <a:rPr lang="en-US" altLang="zh-CN" dirty="0"/>
              <a:t>DAC Stop criteria</a:t>
            </a:r>
            <a:endParaRPr lang="en-US" dirty="0"/>
          </a:p>
        </p:txBody>
      </p:sp>
    </p:spTree>
    <p:extLst>
      <p:ext uri="{BB962C8B-B14F-4D97-AF65-F5344CB8AC3E}">
        <p14:creationId xmlns:p14="http://schemas.microsoft.com/office/powerpoint/2010/main" val="131173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227401-A55A-57AF-BB7F-C23579C0A508}"/>
              </a:ext>
            </a:extLst>
          </p:cNvPr>
          <p:cNvSpPr>
            <a:spLocks noGrp="1"/>
          </p:cNvSpPr>
          <p:nvPr>
            <p:ph type="title"/>
          </p:nvPr>
        </p:nvSpPr>
        <p:spPr>
          <a:xfrm>
            <a:off x="319090" y="994334"/>
            <a:ext cx="8508999" cy="410369"/>
          </a:xfrm>
        </p:spPr>
        <p:txBody>
          <a:bodyPr/>
          <a:lstStyle/>
          <a:p>
            <a:r>
              <a:rPr lang="en-US" dirty="0"/>
              <a:t>VSGP – approximate GP</a:t>
            </a:r>
          </a:p>
        </p:txBody>
      </p:sp>
      <p:sp>
        <p:nvSpPr>
          <p:cNvPr id="4" name="矩形 3">
            <a:extLst>
              <a:ext uri="{FF2B5EF4-FFF2-40B4-BE49-F238E27FC236}">
                <a16:creationId xmlns:a16="http://schemas.microsoft.com/office/drawing/2014/main" id="{82E3630B-2349-2D51-D912-A05625672038}"/>
              </a:ext>
            </a:extLst>
          </p:cNvPr>
          <p:cNvSpPr/>
          <p:nvPr/>
        </p:nvSpPr>
        <p:spPr>
          <a:xfrm>
            <a:off x="319090" y="3241132"/>
            <a:ext cx="2235198" cy="14131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dirty="0"/>
              <a:t>Train VSGP</a:t>
            </a:r>
            <a:endParaRPr lang="en-US" dirty="0"/>
          </a:p>
        </p:txBody>
      </p:sp>
      <p:cxnSp>
        <p:nvCxnSpPr>
          <p:cNvPr id="5" name="直接箭头连接符 4">
            <a:extLst>
              <a:ext uri="{FF2B5EF4-FFF2-40B4-BE49-F238E27FC236}">
                <a16:creationId xmlns:a16="http://schemas.microsoft.com/office/drawing/2014/main" id="{A3FCF564-154F-900F-461C-69389AA4952B}"/>
              </a:ext>
            </a:extLst>
          </p:cNvPr>
          <p:cNvCxnSpPr>
            <a:cxnSpLocks/>
            <a:endCxn id="4" idx="0"/>
          </p:cNvCxnSpPr>
          <p:nvPr/>
        </p:nvCxnSpPr>
        <p:spPr>
          <a:xfrm>
            <a:off x="1436689" y="1948042"/>
            <a:ext cx="0" cy="129309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6" name="文本框 5">
            <a:extLst>
              <a:ext uri="{FF2B5EF4-FFF2-40B4-BE49-F238E27FC236}">
                <a16:creationId xmlns:a16="http://schemas.microsoft.com/office/drawing/2014/main" id="{DE8F2ACB-2A42-836E-FD99-DC615EB7EC3E}"/>
              </a:ext>
            </a:extLst>
          </p:cNvPr>
          <p:cNvSpPr txBox="1"/>
          <p:nvPr/>
        </p:nvSpPr>
        <p:spPr>
          <a:xfrm>
            <a:off x="1758160" y="2062375"/>
            <a:ext cx="6160655" cy="861774"/>
          </a:xfrm>
          <a:prstGeom prst="rect">
            <a:avLst/>
          </a:prstGeom>
          <a:noFill/>
        </p:spPr>
        <p:txBody>
          <a:bodyPr wrap="square" rtlCol="0">
            <a:spAutoFit/>
          </a:bodyPr>
          <a:lstStyle/>
          <a:p>
            <a:r>
              <a:rPr lang="en-US" sz="1600" dirty="0"/>
              <a:t>Input: X, y</a:t>
            </a:r>
          </a:p>
          <a:p>
            <a:r>
              <a:rPr lang="en-US" sz="1600" dirty="0"/>
              <a:t>Param: </a:t>
            </a:r>
            <a:r>
              <a:rPr lang="en-US" sz="1600" dirty="0" err="1"/>
              <a:t>num_iter</a:t>
            </a:r>
            <a:r>
              <a:rPr lang="en-US" sz="1600" dirty="0"/>
              <a:t>,  </a:t>
            </a:r>
            <a:r>
              <a:rPr lang="en-US" sz="1600" dirty="0" err="1"/>
              <a:t>lr</a:t>
            </a:r>
            <a:r>
              <a:rPr lang="en-US" sz="1600" dirty="0"/>
              <a:t>, </a:t>
            </a:r>
            <a:r>
              <a:rPr lang="en-US" sz="1600" dirty="0" err="1"/>
              <a:t>num_inducing</a:t>
            </a:r>
            <a:r>
              <a:rPr lang="en-US" sz="1600" dirty="0"/>
              <a:t>, </a:t>
            </a:r>
            <a:r>
              <a:rPr lang="en-US" sz="1600" dirty="0" err="1"/>
              <a:t>learn_inducing</a:t>
            </a:r>
            <a:r>
              <a:rPr lang="en-US" sz="1600" dirty="0"/>
              <a:t>,</a:t>
            </a:r>
          </a:p>
          <a:p>
            <a:r>
              <a:rPr lang="en-US" sz="1600" dirty="0"/>
              <a:t>Kernel: RBF  </a:t>
            </a:r>
          </a:p>
        </p:txBody>
      </p:sp>
      <p:cxnSp>
        <p:nvCxnSpPr>
          <p:cNvPr id="7" name="直接箭头连接符 6">
            <a:extLst>
              <a:ext uri="{FF2B5EF4-FFF2-40B4-BE49-F238E27FC236}">
                <a16:creationId xmlns:a16="http://schemas.microsoft.com/office/drawing/2014/main" id="{CEF52B48-2575-118F-2C13-21415323A0BF}"/>
              </a:ext>
            </a:extLst>
          </p:cNvPr>
          <p:cNvCxnSpPr>
            <a:cxnSpLocks/>
            <a:stCxn id="4" idx="2"/>
          </p:cNvCxnSpPr>
          <p:nvPr/>
        </p:nvCxnSpPr>
        <p:spPr>
          <a:xfrm>
            <a:off x="1436689" y="4654296"/>
            <a:ext cx="0" cy="1540027"/>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pic>
        <p:nvPicPr>
          <p:cNvPr id="8" name="图片 7">
            <a:extLst>
              <a:ext uri="{FF2B5EF4-FFF2-40B4-BE49-F238E27FC236}">
                <a16:creationId xmlns:a16="http://schemas.microsoft.com/office/drawing/2014/main" id="{3A8933E6-31EB-8826-F7B4-B4CEE2DBC0A0}"/>
              </a:ext>
            </a:extLst>
          </p:cNvPr>
          <p:cNvPicPr>
            <a:picLocks noChangeAspect="1"/>
          </p:cNvPicPr>
          <p:nvPr/>
        </p:nvPicPr>
        <p:blipFill>
          <a:blip r:embed="rId2"/>
          <a:stretch>
            <a:fillRect/>
          </a:stretch>
        </p:blipFill>
        <p:spPr>
          <a:xfrm>
            <a:off x="3213785" y="3932641"/>
            <a:ext cx="4332311" cy="980755"/>
          </a:xfrm>
          <a:prstGeom prst="rect">
            <a:avLst/>
          </a:prstGeom>
        </p:spPr>
      </p:pic>
      <p:pic>
        <p:nvPicPr>
          <p:cNvPr id="9" name="图片 8">
            <a:extLst>
              <a:ext uri="{FF2B5EF4-FFF2-40B4-BE49-F238E27FC236}">
                <a16:creationId xmlns:a16="http://schemas.microsoft.com/office/drawing/2014/main" id="{0DA9002B-6E01-A0BE-FF6D-CEF3B5A5493E}"/>
              </a:ext>
            </a:extLst>
          </p:cNvPr>
          <p:cNvPicPr>
            <a:picLocks noChangeAspect="1"/>
          </p:cNvPicPr>
          <p:nvPr/>
        </p:nvPicPr>
        <p:blipFill>
          <a:blip r:embed="rId3"/>
          <a:stretch>
            <a:fillRect/>
          </a:stretch>
        </p:blipFill>
        <p:spPr>
          <a:xfrm>
            <a:off x="1851259" y="5212841"/>
            <a:ext cx="4617818" cy="1233702"/>
          </a:xfrm>
          <a:prstGeom prst="rect">
            <a:avLst/>
          </a:prstGeom>
        </p:spPr>
      </p:pic>
      <p:pic>
        <p:nvPicPr>
          <p:cNvPr id="10" name="图片 9">
            <a:extLst>
              <a:ext uri="{FF2B5EF4-FFF2-40B4-BE49-F238E27FC236}">
                <a16:creationId xmlns:a16="http://schemas.microsoft.com/office/drawing/2014/main" id="{1FCCF280-DBFB-A139-6CC6-B47E8CDE612C}"/>
              </a:ext>
            </a:extLst>
          </p:cNvPr>
          <p:cNvPicPr>
            <a:picLocks noChangeAspect="1"/>
          </p:cNvPicPr>
          <p:nvPr/>
        </p:nvPicPr>
        <p:blipFill>
          <a:blip r:embed="rId4"/>
          <a:stretch>
            <a:fillRect/>
          </a:stretch>
        </p:blipFill>
        <p:spPr>
          <a:xfrm>
            <a:off x="3316983" y="3633196"/>
            <a:ext cx="1521505" cy="299445"/>
          </a:xfrm>
          <a:prstGeom prst="rect">
            <a:avLst/>
          </a:prstGeom>
        </p:spPr>
      </p:pic>
      <p:pic>
        <p:nvPicPr>
          <p:cNvPr id="11" name="图片 10">
            <a:extLst>
              <a:ext uri="{FF2B5EF4-FFF2-40B4-BE49-F238E27FC236}">
                <a16:creationId xmlns:a16="http://schemas.microsoft.com/office/drawing/2014/main" id="{7167B209-DA75-85F3-1682-06F7AF832A87}"/>
              </a:ext>
            </a:extLst>
          </p:cNvPr>
          <p:cNvPicPr>
            <a:picLocks noChangeAspect="1"/>
          </p:cNvPicPr>
          <p:nvPr/>
        </p:nvPicPr>
        <p:blipFill>
          <a:blip r:embed="rId5"/>
          <a:stretch>
            <a:fillRect/>
          </a:stretch>
        </p:blipFill>
        <p:spPr>
          <a:xfrm>
            <a:off x="3316983" y="3266288"/>
            <a:ext cx="2557423" cy="242793"/>
          </a:xfrm>
          <a:prstGeom prst="rect">
            <a:avLst/>
          </a:prstGeom>
        </p:spPr>
      </p:pic>
    </p:spTree>
    <p:extLst>
      <p:ext uri="{BB962C8B-B14F-4D97-AF65-F5344CB8AC3E}">
        <p14:creationId xmlns:p14="http://schemas.microsoft.com/office/powerpoint/2010/main" val="205656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D48E9BE-9816-82C8-5DC5-C4962902DA0B}"/>
              </a:ext>
            </a:extLst>
          </p:cNvPr>
          <p:cNvPicPr>
            <a:picLocks noGrp="1" noChangeAspect="1"/>
          </p:cNvPicPr>
          <p:nvPr>
            <p:ph idx="10"/>
          </p:nvPr>
        </p:nvPicPr>
        <p:blipFill>
          <a:blip r:embed="rId2"/>
          <a:stretch>
            <a:fillRect/>
          </a:stretch>
        </p:blipFill>
        <p:spPr>
          <a:xfrm>
            <a:off x="217575" y="2736600"/>
            <a:ext cx="6235476" cy="3741287"/>
          </a:xfrm>
        </p:spPr>
      </p:pic>
      <p:sp>
        <p:nvSpPr>
          <p:cNvPr id="3" name="标题 2">
            <a:extLst>
              <a:ext uri="{FF2B5EF4-FFF2-40B4-BE49-F238E27FC236}">
                <a16:creationId xmlns:a16="http://schemas.microsoft.com/office/drawing/2014/main" id="{DE7D182F-7A4E-0BDD-4F2E-F856D0FFDC84}"/>
              </a:ext>
            </a:extLst>
          </p:cNvPr>
          <p:cNvSpPr>
            <a:spLocks noGrp="1"/>
          </p:cNvSpPr>
          <p:nvPr>
            <p:ph type="title"/>
          </p:nvPr>
        </p:nvSpPr>
        <p:spPr/>
        <p:txBody>
          <a:bodyPr/>
          <a:lstStyle/>
          <a:p>
            <a:r>
              <a:rPr lang="en-US" altLang="zh-CN" dirty="0"/>
              <a:t>Online VSGP</a:t>
            </a:r>
            <a:endParaRPr lang="en-US" dirty="0"/>
          </a:p>
        </p:txBody>
      </p:sp>
      <p:pic>
        <p:nvPicPr>
          <p:cNvPr id="7" name="图片 6">
            <a:extLst>
              <a:ext uri="{FF2B5EF4-FFF2-40B4-BE49-F238E27FC236}">
                <a16:creationId xmlns:a16="http://schemas.microsoft.com/office/drawing/2014/main" id="{B2B546EF-67A0-951F-F2C7-7D82D90D07B1}"/>
              </a:ext>
            </a:extLst>
          </p:cNvPr>
          <p:cNvPicPr>
            <a:picLocks noChangeAspect="1"/>
          </p:cNvPicPr>
          <p:nvPr/>
        </p:nvPicPr>
        <p:blipFill>
          <a:blip r:embed="rId3"/>
          <a:stretch>
            <a:fillRect/>
          </a:stretch>
        </p:blipFill>
        <p:spPr>
          <a:xfrm>
            <a:off x="3335313" y="380113"/>
            <a:ext cx="4371842" cy="2185921"/>
          </a:xfrm>
          <a:prstGeom prst="rect">
            <a:avLst/>
          </a:prstGeom>
        </p:spPr>
      </p:pic>
    </p:spTree>
    <p:extLst>
      <p:ext uri="{BB962C8B-B14F-4D97-AF65-F5344CB8AC3E}">
        <p14:creationId xmlns:p14="http://schemas.microsoft.com/office/powerpoint/2010/main" val="121340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B030BE-AE14-8695-6EF9-EA8197BEC6EA}"/>
              </a:ext>
            </a:extLst>
          </p:cNvPr>
          <p:cNvSpPr>
            <a:spLocks noGrp="1"/>
          </p:cNvSpPr>
          <p:nvPr>
            <p:ph type="title"/>
          </p:nvPr>
        </p:nvSpPr>
        <p:spPr/>
        <p:txBody>
          <a:bodyPr/>
          <a:lstStyle/>
          <a:p>
            <a:r>
              <a:rPr lang="en-US" dirty="0"/>
              <a:t>Pipeline (previous)</a:t>
            </a:r>
          </a:p>
        </p:txBody>
      </p:sp>
      <p:sp>
        <p:nvSpPr>
          <p:cNvPr id="31" name="矩形 30">
            <a:extLst>
              <a:ext uri="{FF2B5EF4-FFF2-40B4-BE49-F238E27FC236}">
                <a16:creationId xmlns:a16="http://schemas.microsoft.com/office/drawing/2014/main" id="{6F2EA2BB-7741-9F8C-0E69-DD2EE2015695}"/>
              </a:ext>
            </a:extLst>
          </p:cNvPr>
          <p:cNvSpPr/>
          <p:nvPr/>
        </p:nvSpPr>
        <p:spPr>
          <a:xfrm>
            <a:off x="319090" y="2986051"/>
            <a:ext cx="1348512"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(pretrained) VSGP</a:t>
            </a:r>
            <a:endParaRPr lang="en-US" sz="1600" dirty="0"/>
          </a:p>
        </p:txBody>
      </p:sp>
      <p:sp>
        <p:nvSpPr>
          <p:cNvPr id="32" name="矩形 31">
            <a:extLst>
              <a:ext uri="{FF2B5EF4-FFF2-40B4-BE49-F238E27FC236}">
                <a16:creationId xmlns:a16="http://schemas.microsoft.com/office/drawing/2014/main" id="{D736DDA2-198A-DFD6-5463-E2E0E8E447CD}"/>
              </a:ext>
            </a:extLst>
          </p:cNvPr>
          <p:cNvSpPr/>
          <p:nvPr/>
        </p:nvSpPr>
        <p:spPr>
          <a:xfrm>
            <a:off x="1676838" y="3907939"/>
            <a:ext cx="687071"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34" name="矩形 33">
            <a:extLst>
              <a:ext uri="{FF2B5EF4-FFF2-40B4-BE49-F238E27FC236}">
                <a16:creationId xmlns:a16="http://schemas.microsoft.com/office/drawing/2014/main" id="{6D6183BB-DE9F-ABD9-69C2-23D8ECBE652B}"/>
              </a:ext>
            </a:extLst>
          </p:cNvPr>
          <p:cNvSpPr/>
          <p:nvPr/>
        </p:nvSpPr>
        <p:spPr>
          <a:xfrm>
            <a:off x="4221456" y="3907939"/>
            <a:ext cx="687071" cy="5264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600" dirty="0"/>
              <a:t>DAC</a:t>
            </a:r>
            <a:endParaRPr lang="en-US" sz="1600" dirty="0"/>
          </a:p>
        </p:txBody>
      </p:sp>
      <p:sp>
        <p:nvSpPr>
          <p:cNvPr id="35" name="矩形 34">
            <a:extLst>
              <a:ext uri="{FF2B5EF4-FFF2-40B4-BE49-F238E27FC236}">
                <a16:creationId xmlns:a16="http://schemas.microsoft.com/office/drawing/2014/main" id="{10EA6DF8-9DAF-2358-1D6B-04BA60441912}"/>
              </a:ext>
            </a:extLst>
          </p:cNvPr>
          <p:cNvSpPr/>
          <p:nvPr/>
        </p:nvSpPr>
        <p:spPr>
          <a:xfrm>
            <a:off x="5089683" y="2984780"/>
            <a:ext cx="849745"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VSGP</a:t>
            </a:r>
            <a:endParaRPr lang="en-US" sz="1600" dirty="0"/>
          </a:p>
        </p:txBody>
      </p:sp>
      <p:cxnSp>
        <p:nvCxnSpPr>
          <p:cNvPr id="36" name="直接箭头连接符 35">
            <a:extLst>
              <a:ext uri="{FF2B5EF4-FFF2-40B4-BE49-F238E27FC236}">
                <a16:creationId xmlns:a16="http://schemas.microsoft.com/office/drawing/2014/main" id="{3FB9A207-B374-6A61-95B0-6BC8102AF24B}"/>
              </a:ext>
            </a:extLst>
          </p:cNvPr>
          <p:cNvCxnSpPr>
            <a:cxnSpLocks/>
          </p:cNvCxnSpPr>
          <p:nvPr/>
        </p:nvCxnSpPr>
        <p:spPr>
          <a:xfrm>
            <a:off x="1658367" y="5112767"/>
            <a:ext cx="62369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5D6C61F8-42B6-CB9D-0051-AF473F1994C5}"/>
              </a:ext>
            </a:extLst>
          </p:cNvPr>
          <p:cNvSpPr txBox="1"/>
          <p:nvPr/>
        </p:nvSpPr>
        <p:spPr>
          <a:xfrm>
            <a:off x="4318441" y="4789494"/>
            <a:ext cx="2835564" cy="369453"/>
          </a:xfrm>
          <a:prstGeom prst="rect">
            <a:avLst/>
          </a:prstGeom>
          <a:noFill/>
        </p:spPr>
        <p:txBody>
          <a:bodyPr wrap="square" rtlCol="0">
            <a:spAutoFit/>
          </a:bodyPr>
          <a:lstStyle/>
          <a:p>
            <a:r>
              <a:rPr lang="en-US" altLang="zh-CN" dirty="0"/>
              <a:t>Data streaming</a:t>
            </a:r>
            <a:endParaRPr lang="en-US" dirty="0"/>
          </a:p>
        </p:txBody>
      </p:sp>
      <p:cxnSp>
        <p:nvCxnSpPr>
          <p:cNvPr id="38" name="直接连接符 37">
            <a:extLst>
              <a:ext uri="{FF2B5EF4-FFF2-40B4-BE49-F238E27FC236}">
                <a16:creationId xmlns:a16="http://schemas.microsoft.com/office/drawing/2014/main" id="{0CB1F8FE-4CAD-143B-D97E-C2FCF15DBEBF}"/>
              </a:ext>
            </a:extLst>
          </p:cNvPr>
          <p:cNvCxnSpPr>
            <a:cxnSpLocks/>
          </p:cNvCxnSpPr>
          <p:nvPr/>
        </p:nvCxnSpPr>
        <p:spPr>
          <a:xfrm>
            <a:off x="3376332" y="2320090"/>
            <a:ext cx="0" cy="1316182"/>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43EC18C9-58C9-4B82-DF77-C53E3C78CADE}"/>
              </a:ext>
            </a:extLst>
          </p:cNvPr>
          <p:cNvCxnSpPr>
            <a:cxnSpLocks/>
          </p:cNvCxnSpPr>
          <p:nvPr/>
        </p:nvCxnSpPr>
        <p:spPr>
          <a:xfrm>
            <a:off x="1676838" y="2556771"/>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2AE2FC25-C41C-20E8-FA31-B36CC34176A3}"/>
              </a:ext>
            </a:extLst>
          </p:cNvPr>
          <p:cNvSpPr txBox="1"/>
          <p:nvPr/>
        </p:nvSpPr>
        <p:spPr>
          <a:xfrm>
            <a:off x="2083239" y="2201293"/>
            <a:ext cx="923629" cy="369332"/>
          </a:xfrm>
          <a:prstGeom prst="rect">
            <a:avLst/>
          </a:prstGeom>
          <a:noFill/>
        </p:spPr>
        <p:txBody>
          <a:bodyPr wrap="square" rtlCol="0">
            <a:spAutoFit/>
          </a:bodyPr>
          <a:lstStyle/>
          <a:p>
            <a:r>
              <a:rPr lang="en-US" altLang="zh-CN" dirty="0"/>
              <a:t>buffer</a:t>
            </a:r>
            <a:endParaRPr lang="en-US" dirty="0"/>
          </a:p>
        </p:txBody>
      </p:sp>
      <p:cxnSp>
        <p:nvCxnSpPr>
          <p:cNvPr id="41" name="直接箭头连接符 40">
            <a:extLst>
              <a:ext uri="{FF2B5EF4-FFF2-40B4-BE49-F238E27FC236}">
                <a16:creationId xmlns:a16="http://schemas.microsoft.com/office/drawing/2014/main" id="{DA29A450-7C31-0B84-3E01-8603C653273A}"/>
              </a:ext>
            </a:extLst>
          </p:cNvPr>
          <p:cNvCxnSpPr>
            <a:cxnSpLocks/>
          </p:cNvCxnSpPr>
          <p:nvPr/>
        </p:nvCxnSpPr>
        <p:spPr>
          <a:xfrm>
            <a:off x="3390183" y="2556771"/>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6E4EDFF1-B8F5-BAEA-3075-31EBC83749E9}"/>
              </a:ext>
            </a:extLst>
          </p:cNvPr>
          <p:cNvSpPr txBox="1"/>
          <p:nvPr/>
        </p:nvSpPr>
        <p:spPr>
          <a:xfrm>
            <a:off x="3791967" y="2216820"/>
            <a:ext cx="923629" cy="369332"/>
          </a:xfrm>
          <a:prstGeom prst="rect">
            <a:avLst/>
          </a:prstGeom>
          <a:noFill/>
        </p:spPr>
        <p:txBody>
          <a:bodyPr wrap="square" rtlCol="0">
            <a:spAutoFit/>
          </a:bodyPr>
          <a:lstStyle/>
          <a:p>
            <a:r>
              <a:rPr lang="en-US" altLang="zh-CN" dirty="0"/>
              <a:t>buffer</a:t>
            </a:r>
            <a:endParaRPr lang="en-US" dirty="0"/>
          </a:p>
        </p:txBody>
      </p:sp>
      <p:cxnSp>
        <p:nvCxnSpPr>
          <p:cNvPr id="43" name="直接连接符 42">
            <a:extLst>
              <a:ext uri="{FF2B5EF4-FFF2-40B4-BE49-F238E27FC236}">
                <a16:creationId xmlns:a16="http://schemas.microsoft.com/office/drawing/2014/main" id="{DCFB0083-6699-896B-48AC-CE8E30DD121E}"/>
              </a:ext>
            </a:extLst>
          </p:cNvPr>
          <p:cNvCxnSpPr>
            <a:cxnSpLocks/>
          </p:cNvCxnSpPr>
          <p:nvPr/>
        </p:nvCxnSpPr>
        <p:spPr>
          <a:xfrm>
            <a:off x="5094297" y="2246198"/>
            <a:ext cx="13848" cy="179534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直接箭头连接符 43">
            <a:extLst>
              <a:ext uri="{FF2B5EF4-FFF2-40B4-BE49-F238E27FC236}">
                <a16:creationId xmlns:a16="http://schemas.microsoft.com/office/drawing/2014/main" id="{D5337BCA-9E0A-9198-BAAA-D089794A2AD5}"/>
              </a:ext>
            </a:extLst>
          </p:cNvPr>
          <p:cNvCxnSpPr>
            <a:cxnSpLocks/>
          </p:cNvCxnSpPr>
          <p:nvPr/>
        </p:nvCxnSpPr>
        <p:spPr>
          <a:xfrm>
            <a:off x="5108145" y="2556771"/>
            <a:ext cx="17087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61BB4C65-902B-0335-689D-AEDBD44C9AEE}"/>
              </a:ext>
            </a:extLst>
          </p:cNvPr>
          <p:cNvSpPr txBox="1"/>
          <p:nvPr/>
        </p:nvSpPr>
        <p:spPr>
          <a:xfrm>
            <a:off x="5514546" y="2201293"/>
            <a:ext cx="923629" cy="369332"/>
          </a:xfrm>
          <a:prstGeom prst="rect">
            <a:avLst/>
          </a:prstGeom>
          <a:noFill/>
        </p:spPr>
        <p:txBody>
          <a:bodyPr wrap="square" rtlCol="0">
            <a:spAutoFit/>
          </a:bodyPr>
          <a:lstStyle/>
          <a:p>
            <a:r>
              <a:rPr lang="en-US" altLang="zh-CN" dirty="0"/>
              <a:t>buffer</a:t>
            </a:r>
            <a:endParaRPr lang="en-US" dirty="0"/>
          </a:p>
        </p:txBody>
      </p:sp>
      <p:cxnSp>
        <p:nvCxnSpPr>
          <p:cNvPr id="46" name="直接连接符 45">
            <a:extLst>
              <a:ext uri="{FF2B5EF4-FFF2-40B4-BE49-F238E27FC236}">
                <a16:creationId xmlns:a16="http://schemas.microsoft.com/office/drawing/2014/main" id="{409DC9D4-1D27-F8A7-1B66-DD86D382902E}"/>
              </a:ext>
            </a:extLst>
          </p:cNvPr>
          <p:cNvCxnSpPr>
            <a:cxnSpLocks/>
          </p:cNvCxnSpPr>
          <p:nvPr/>
        </p:nvCxnSpPr>
        <p:spPr>
          <a:xfrm>
            <a:off x="6803023" y="2246198"/>
            <a:ext cx="0" cy="139007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接箭头连接符 49">
            <a:extLst>
              <a:ext uri="{FF2B5EF4-FFF2-40B4-BE49-F238E27FC236}">
                <a16:creationId xmlns:a16="http://schemas.microsoft.com/office/drawing/2014/main" id="{C24EE974-F3C9-017F-97E1-A49E0CE921CE}"/>
              </a:ext>
            </a:extLst>
          </p:cNvPr>
          <p:cNvCxnSpPr>
            <a:cxnSpLocks/>
          </p:cNvCxnSpPr>
          <p:nvPr/>
        </p:nvCxnSpPr>
        <p:spPr>
          <a:xfrm>
            <a:off x="4904943" y="3636999"/>
            <a:ext cx="203202"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52" name="直接连接符 51">
            <a:extLst>
              <a:ext uri="{FF2B5EF4-FFF2-40B4-BE49-F238E27FC236}">
                <a16:creationId xmlns:a16="http://schemas.microsoft.com/office/drawing/2014/main" id="{C0D0CA28-F3E7-7DAD-C303-7AA015FD3435}"/>
              </a:ext>
            </a:extLst>
          </p:cNvPr>
          <p:cNvCxnSpPr>
            <a:cxnSpLocks/>
          </p:cNvCxnSpPr>
          <p:nvPr/>
        </p:nvCxnSpPr>
        <p:spPr>
          <a:xfrm>
            <a:off x="1667602" y="2201293"/>
            <a:ext cx="0" cy="3275275"/>
          </a:xfrm>
          <a:prstGeom prst="line">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a:extLst>
              <a:ext uri="{FF2B5EF4-FFF2-40B4-BE49-F238E27FC236}">
                <a16:creationId xmlns:a16="http://schemas.microsoft.com/office/drawing/2014/main" id="{726D83CB-3FBB-481D-5036-D8A0B337909E}"/>
              </a:ext>
            </a:extLst>
          </p:cNvPr>
          <p:cNvSpPr txBox="1"/>
          <p:nvPr/>
        </p:nvSpPr>
        <p:spPr>
          <a:xfrm>
            <a:off x="1587754" y="1890132"/>
            <a:ext cx="432619" cy="257250"/>
          </a:xfrm>
          <a:prstGeom prst="rect">
            <a:avLst/>
          </a:prstGeom>
          <a:noFill/>
        </p:spPr>
        <p:txBody>
          <a:bodyPr wrap="square" lIns="0" tIns="0" rIns="0" bIns="0" rtlCol="0">
            <a:spAutoFit/>
          </a:bodyPr>
          <a:lstStyle/>
          <a:p>
            <a:pPr>
              <a:lnSpc>
                <a:spcPct val="114000"/>
              </a:lnSpc>
            </a:pPr>
            <a:r>
              <a:rPr lang="en-US" sz="1600" dirty="0">
                <a:latin typeface="+mn-lt"/>
              </a:rPr>
              <a:t>t0</a:t>
            </a:r>
          </a:p>
        </p:txBody>
      </p:sp>
      <p:sp>
        <p:nvSpPr>
          <p:cNvPr id="55" name="文本框 54">
            <a:extLst>
              <a:ext uri="{FF2B5EF4-FFF2-40B4-BE49-F238E27FC236}">
                <a16:creationId xmlns:a16="http://schemas.microsoft.com/office/drawing/2014/main" id="{65408D69-9D50-2876-7E02-9C544AA6DEA9}"/>
              </a:ext>
            </a:extLst>
          </p:cNvPr>
          <p:cNvSpPr txBox="1"/>
          <p:nvPr/>
        </p:nvSpPr>
        <p:spPr>
          <a:xfrm>
            <a:off x="319090" y="5862700"/>
            <a:ext cx="7408605" cy="646331"/>
          </a:xfrm>
          <a:prstGeom prst="rect">
            <a:avLst/>
          </a:prstGeom>
          <a:noFill/>
        </p:spPr>
        <p:txBody>
          <a:bodyPr wrap="square">
            <a:spAutoFit/>
          </a:bodyPr>
          <a:lstStyle/>
          <a:p>
            <a:r>
              <a:rPr lang="en-US" altLang="zh-CN" dirty="0"/>
              <a:t>DAC: align </a:t>
            </a:r>
            <a:r>
              <a:rPr lang="en-US" altLang="zh-CN" b="1" dirty="0"/>
              <a:t>m and S </a:t>
            </a:r>
            <a:r>
              <a:rPr lang="en-US" altLang="zh-CN" dirty="0"/>
              <a:t>from VSGP</a:t>
            </a:r>
          </a:p>
          <a:p>
            <a:r>
              <a:rPr lang="en-US" altLang="zh-CN" dirty="0"/>
              <a:t>VSGP: stop learning inducing point location</a:t>
            </a:r>
          </a:p>
        </p:txBody>
      </p:sp>
      <p:sp>
        <p:nvSpPr>
          <p:cNvPr id="65" name="文本框 64">
            <a:extLst>
              <a:ext uri="{FF2B5EF4-FFF2-40B4-BE49-F238E27FC236}">
                <a16:creationId xmlns:a16="http://schemas.microsoft.com/office/drawing/2014/main" id="{6C159E0C-91B2-3D9B-1A6E-05B73678A38B}"/>
              </a:ext>
            </a:extLst>
          </p:cNvPr>
          <p:cNvSpPr txBox="1"/>
          <p:nvPr/>
        </p:nvSpPr>
        <p:spPr>
          <a:xfrm>
            <a:off x="5248319" y="3834525"/>
            <a:ext cx="1374589" cy="824521"/>
          </a:xfrm>
          <a:prstGeom prst="rect">
            <a:avLst/>
          </a:prstGeom>
          <a:noFill/>
        </p:spPr>
        <p:txBody>
          <a:bodyPr wrap="square" lIns="0" tIns="0" rIns="0" bIns="0" rtlCol="0">
            <a:spAutoFit/>
          </a:bodyPr>
          <a:lstStyle/>
          <a:p>
            <a:pPr>
              <a:lnSpc>
                <a:spcPct val="114000"/>
              </a:lnSpc>
            </a:pPr>
            <a:r>
              <a:rPr lang="en-US" altLang="zh-CN" sz="1200" dirty="0"/>
              <a:t>Needed as use consensus to refine new model</a:t>
            </a:r>
          </a:p>
          <a:p>
            <a:pPr>
              <a:lnSpc>
                <a:spcPct val="114000"/>
              </a:lnSpc>
            </a:pPr>
            <a:endParaRPr lang="en-US" sz="1200" dirty="0" err="1">
              <a:latin typeface="+mn-lt"/>
            </a:endParaRPr>
          </a:p>
        </p:txBody>
      </p:sp>
      <p:sp>
        <p:nvSpPr>
          <p:cNvPr id="7" name="矩形 6">
            <a:extLst>
              <a:ext uri="{FF2B5EF4-FFF2-40B4-BE49-F238E27FC236}">
                <a16:creationId xmlns:a16="http://schemas.microsoft.com/office/drawing/2014/main" id="{0663991A-908A-C0C5-936B-7A7270C43D73}"/>
              </a:ext>
            </a:extLst>
          </p:cNvPr>
          <p:cNvSpPr/>
          <p:nvPr/>
        </p:nvSpPr>
        <p:spPr>
          <a:xfrm>
            <a:off x="3390183" y="2983809"/>
            <a:ext cx="848875" cy="5264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600" dirty="0"/>
              <a:t>VSGP</a:t>
            </a:r>
            <a:endParaRPr lang="en-US" sz="1600" dirty="0"/>
          </a:p>
        </p:txBody>
      </p:sp>
      <p:cxnSp>
        <p:nvCxnSpPr>
          <p:cNvPr id="9" name="直接连接符 8">
            <a:extLst>
              <a:ext uri="{FF2B5EF4-FFF2-40B4-BE49-F238E27FC236}">
                <a16:creationId xmlns:a16="http://schemas.microsoft.com/office/drawing/2014/main" id="{19414053-C403-089B-DF3C-FE745646E564}"/>
              </a:ext>
            </a:extLst>
          </p:cNvPr>
          <p:cNvCxnSpPr>
            <a:cxnSpLocks/>
          </p:cNvCxnSpPr>
          <p:nvPr/>
        </p:nvCxnSpPr>
        <p:spPr>
          <a:xfrm>
            <a:off x="2363909" y="2749902"/>
            <a:ext cx="0" cy="1816128"/>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F3EBD281-A126-DB68-4A92-A7376FF2BA32}"/>
              </a:ext>
            </a:extLst>
          </p:cNvPr>
          <p:cNvCxnSpPr>
            <a:cxnSpLocks/>
          </p:cNvCxnSpPr>
          <p:nvPr/>
        </p:nvCxnSpPr>
        <p:spPr>
          <a:xfrm>
            <a:off x="4904943" y="3249848"/>
            <a:ext cx="0" cy="1316182"/>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826AA1D8-8D76-A2C5-6242-8A47F69AEFCB}"/>
              </a:ext>
            </a:extLst>
          </p:cNvPr>
          <p:cNvCxnSpPr>
            <a:cxnSpLocks/>
          </p:cNvCxnSpPr>
          <p:nvPr/>
        </p:nvCxnSpPr>
        <p:spPr>
          <a:xfrm>
            <a:off x="4245153" y="3383454"/>
            <a:ext cx="0" cy="1316182"/>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文本框 14">
            <a:extLst>
              <a:ext uri="{FF2B5EF4-FFF2-40B4-BE49-F238E27FC236}">
                <a16:creationId xmlns:a16="http://schemas.microsoft.com/office/drawing/2014/main" id="{4401BFD5-3DC6-87BE-D694-CAFFBEFD09FB}"/>
              </a:ext>
            </a:extLst>
          </p:cNvPr>
          <p:cNvSpPr txBox="1"/>
          <p:nvPr/>
        </p:nvSpPr>
        <p:spPr>
          <a:xfrm>
            <a:off x="3674207" y="2749902"/>
            <a:ext cx="1149919" cy="193002"/>
          </a:xfrm>
          <a:prstGeom prst="rect">
            <a:avLst/>
          </a:prstGeom>
          <a:noFill/>
        </p:spPr>
        <p:txBody>
          <a:bodyPr wrap="square" lIns="0" tIns="0" rIns="0" bIns="0" rtlCol="0">
            <a:spAutoFit/>
          </a:bodyPr>
          <a:lstStyle/>
          <a:p>
            <a:pPr>
              <a:lnSpc>
                <a:spcPct val="114000"/>
              </a:lnSpc>
            </a:pPr>
            <a:r>
              <a:rPr lang="en-US" sz="1200" dirty="0">
                <a:latin typeface="+mn-lt"/>
              </a:rPr>
              <a:t>New local belief</a:t>
            </a:r>
          </a:p>
        </p:txBody>
      </p:sp>
      <p:sp>
        <p:nvSpPr>
          <p:cNvPr id="16" name="文本框 15">
            <a:extLst>
              <a:ext uri="{FF2B5EF4-FFF2-40B4-BE49-F238E27FC236}">
                <a16:creationId xmlns:a16="http://schemas.microsoft.com/office/drawing/2014/main" id="{E811D2D2-FEE6-097F-74E2-0CA942AA0EE9}"/>
              </a:ext>
            </a:extLst>
          </p:cNvPr>
          <p:cNvSpPr txBox="1"/>
          <p:nvPr/>
        </p:nvSpPr>
        <p:spPr>
          <a:xfrm>
            <a:off x="1928539" y="3010667"/>
            <a:ext cx="1149919" cy="193002"/>
          </a:xfrm>
          <a:prstGeom prst="rect">
            <a:avLst/>
          </a:prstGeom>
          <a:noFill/>
        </p:spPr>
        <p:txBody>
          <a:bodyPr wrap="square" lIns="0" tIns="0" rIns="0" bIns="0" rtlCol="0">
            <a:spAutoFit/>
          </a:bodyPr>
          <a:lstStyle/>
          <a:p>
            <a:pPr>
              <a:lnSpc>
                <a:spcPct val="114000"/>
              </a:lnSpc>
            </a:pPr>
            <a:r>
              <a:rPr lang="en-US" sz="1200" dirty="0">
                <a:latin typeface="+mn-lt"/>
              </a:rPr>
              <a:t>global belief </a:t>
            </a:r>
          </a:p>
        </p:txBody>
      </p:sp>
    </p:spTree>
    <p:extLst>
      <p:ext uri="{BB962C8B-B14F-4D97-AF65-F5344CB8AC3E}">
        <p14:creationId xmlns:p14="http://schemas.microsoft.com/office/powerpoint/2010/main" val="2725599158"/>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TianyangMa-ManipulationAndInteractionControl</Template>
  <TotalTime>1589</TotalTime>
  <Words>2212</Words>
  <Application>Microsoft Office PowerPoint</Application>
  <PresentationFormat>全屏显示(4:3)</PresentationFormat>
  <Paragraphs>346</Paragraphs>
  <Slides>40</Slides>
  <Notes>3</Notes>
  <HiddenSlides>4</HiddenSlides>
  <MMClips>0</MMClips>
  <ScaleCrop>false</ScaleCrop>
  <HeadingPairs>
    <vt:vector size="6" baseType="variant">
      <vt:variant>
        <vt:lpstr>已用的字体</vt:lpstr>
      </vt:variant>
      <vt:variant>
        <vt:i4>5</vt:i4>
      </vt:variant>
      <vt:variant>
        <vt:lpstr>主题</vt:lpstr>
      </vt:variant>
      <vt:variant>
        <vt:i4>6</vt:i4>
      </vt:variant>
      <vt:variant>
        <vt:lpstr>幻灯片标题</vt:lpstr>
      </vt:variant>
      <vt:variant>
        <vt:i4>40</vt:i4>
      </vt:variant>
    </vt:vector>
  </HeadingPairs>
  <TitlesOfParts>
    <vt:vector size="51"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From Cooperation to Individual Learning  in Distributed Gaussian Processes</vt:lpstr>
      <vt:lpstr>Problem description</vt:lpstr>
      <vt:lpstr>Pipeline </vt:lpstr>
      <vt:lpstr>Pipeline </vt:lpstr>
      <vt:lpstr>PowerPoint 演示文稿</vt:lpstr>
      <vt:lpstr>DAC Stop criteria</vt:lpstr>
      <vt:lpstr>VSGP – approximate GP</vt:lpstr>
      <vt:lpstr>Online VSGP</vt:lpstr>
      <vt:lpstr>Pipeline (previous)</vt:lpstr>
      <vt:lpstr>Online VSGP</vt:lpstr>
      <vt:lpstr>Pipeline (previous)</vt:lpstr>
      <vt:lpstr>PowerPoint 演示文稿</vt:lpstr>
      <vt:lpstr>Training Data</vt:lpstr>
      <vt:lpstr>Agent</vt:lpstr>
      <vt:lpstr>Contribution Summary: </vt:lpstr>
      <vt:lpstr>1. Distributed Gaussian Processes</vt:lpstr>
      <vt:lpstr>2. Consensus-Based Machine Learning</vt:lpstr>
      <vt:lpstr>3. Federated Gaussian Processes</vt:lpstr>
      <vt:lpstr>4. Variational Inference Consensus </vt:lpstr>
      <vt:lpstr>5. Multi-Agent Learning </vt:lpstr>
      <vt:lpstr>What Makes Your Approach Unique: </vt:lpstr>
      <vt:lpstr>PowerPoint 演示文稿</vt:lpstr>
      <vt:lpstr>Hier steht eine Überschrift max. 2-zeilig</vt:lpstr>
      <vt:lpstr>Schrift</vt:lpstr>
      <vt:lpstr>Farben</vt:lpstr>
      <vt:lpstr>Gültigkeit der Masterfolien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dc:title>
  <dc:creator>Tianyang Ma</dc:creator>
  <cp:lastModifiedBy>Tianyang Ma</cp:lastModifiedBy>
  <cp:revision>19</cp:revision>
  <cp:lastPrinted>2015-07-30T14:04:45Z</cp:lastPrinted>
  <dcterms:created xsi:type="dcterms:W3CDTF">2023-11-09T08:34:46Z</dcterms:created>
  <dcterms:modified xsi:type="dcterms:W3CDTF">2025-07-03T15:35:29Z</dcterms:modified>
</cp:coreProperties>
</file>