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147475838" r:id="rId8"/>
    <p:sldId id="2147475839" r:id="rId9"/>
    <p:sldId id="2147475841" r:id="rId10"/>
    <p:sldId id="257" r:id="rId11"/>
    <p:sldId id="258" r:id="rId12"/>
    <p:sldId id="21474758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5A72-26EC-4F49-40D2-B00C2536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EF661-9605-8926-703E-3DA01EEA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D1A34-0080-7B5A-C7BB-695B62C6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8F63-F8FF-6EE1-3675-41618D33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495B-E359-06D3-49CA-82D6C08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E382-D8D1-C383-096E-D7A69218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1912D-DF3D-2AB2-EF6A-07F87330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BE51-6BF9-8F52-B66C-486D03C8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0124E-CE04-9726-ABB0-94F9280E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82EB-2F68-DE91-581B-FFC79668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D6600-4C0A-B99C-77F8-54F84A38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12E8-97F2-8582-85EF-31A8D715E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5CD6-4842-8C6B-AF7E-9C05B438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B6A68-9B60-7CB2-5A56-C8468430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0C3B-64F8-6F55-5AB5-7999FB85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0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6800" y="527928"/>
            <a:ext cx="11078400" cy="4542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accent1"/>
                </a:solidFill>
                <a:latin typeface="Aptos Display" panose="020B00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6800" y="1019360"/>
            <a:ext cx="11078400" cy="4542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pPr lvl="0"/>
            <a:r>
              <a:rPr lang="en-US" noProof="0"/>
              <a:t>Click to edit </a:t>
            </a:r>
            <a:r>
              <a:rPr lang="en-US" noProof="0" err="1"/>
              <a:t>subheadline</a:t>
            </a:r>
            <a:endParaRPr lang="en-US" noProof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6451" y="1680000"/>
            <a:ext cx="11078400" cy="41586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70000"/>
              <a:buNone/>
              <a:defRPr sz="16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GothicNeo" panose="020B0503020000020004" pitchFamily="34" charset="-127"/>
              </a:defRPr>
            </a:lvl1pPr>
            <a:lvl2pPr marL="239989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70000"/>
              <a:buNone/>
              <a:defRPr sz="16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GothicNeo" panose="020B0503020000020004" pitchFamily="34" charset="-127"/>
              </a:defRPr>
            </a:lvl2pPr>
            <a:lvl3pPr marL="479976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70000"/>
              <a:buNone/>
              <a:defRPr sz="16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GothicNeo" panose="020B0503020000020004" pitchFamily="34" charset="-127"/>
              </a:defRPr>
            </a:lvl3pPr>
            <a:lvl4pPr marL="719965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70000"/>
              <a:buNone/>
              <a:defRPr sz="16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GothicNeo" panose="020B0503020000020004" pitchFamily="34" charset="-127"/>
              </a:defRPr>
            </a:lvl4pPr>
            <a:lvl5pPr marL="959952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70000"/>
              <a:buNone/>
              <a:defRPr sz="160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GothicNeo" panose="020B0503020000020004" pitchFamily="34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F66938-CF4B-D097-1BC6-18EB230030F4}"/>
              </a:ext>
            </a:extLst>
          </p:cNvPr>
          <p:cNvSpPr txBox="1">
            <a:spLocks/>
          </p:cNvSpPr>
          <p:nvPr userDrawn="1"/>
        </p:nvSpPr>
        <p:spPr>
          <a:xfrm>
            <a:off x="558803" y="6478009"/>
            <a:ext cx="166712" cy="164212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067" noProof="0" smtClean="0">
                <a:solidFill>
                  <a:schemeClr val="tx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333" noProof="0">
              <a:solidFill>
                <a:schemeClr val="tx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929F03-682A-4566-CF9F-D3B71DB45756}"/>
              </a:ext>
            </a:extLst>
          </p:cNvPr>
          <p:cNvCxnSpPr>
            <a:cxnSpLocks/>
          </p:cNvCxnSpPr>
          <p:nvPr userDrawn="1"/>
        </p:nvCxnSpPr>
        <p:spPr>
          <a:xfrm>
            <a:off x="1871480" y="6457200"/>
            <a:ext cx="0" cy="192000"/>
          </a:xfrm>
          <a:prstGeom prst="line">
            <a:avLst/>
          </a:prstGeom>
          <a:ln w="63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8F377B6-B9B4-7C7F-2C1D-6C70659380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Training Material By Blue Data Consulting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869B-7850-ECC4-BC3B-16C11ADE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F545-D0DC-0401-A6BA-ACF14DD5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16A-3722-72CC-E900-694DD20D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B854-E399-8CD5-AD81-5CA78BE2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C0EA-F1D4-EB90-1EA7-C2393444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B14-8257-3C98-EC16-94344E48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4E2D-A42B-421D-CF51-24472FE0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A844-A997-8972-BEF6-AD261C2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B133-7548-777A-664F-1BADBFE1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6113-9DF3-EC45-BD25-046A3E28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6A38-BAAC-B421-CDEB-F1E82539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943A5-0277-A5D2-06E8-D88C3CF2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F4EE9-AF6B-D739-8824-134F6D9FF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5AB4-642F-57BC-85CA-56C4BBB1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F0E8-E70C-6558-3962-B3179289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BA307-CA92-B427-7172-D7271DD9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0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3046-FF3D-CAED-97AB-BCDC831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4689-5DE2-0671-C06C-E32C1FD7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23D3D-5C54-F03E-F55C-448082BC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DA80E-DCE3-5ED8-8774-534B73BE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AF37D-A476-A17E-F82E-16032E672A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399C5-2AE8-2A78-230F-7CFC58C0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22C3A-FEEB-2C81-213C-EF1AA377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447ED-1B08-BD0B-2745-566ACDF6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8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2D02-7097-31D4-03AB-72E3F9ED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7475-9178-FD5D-C164-B2F4AD2F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27DB9-0F19-60CE-896D-ABE678BE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CD89B-68AC-70D3-4670-3DE0E11B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DDFFB-5F69-6F76-BA69-E8E5A999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FA18C-6CCB-8D7B-F46A-F31AB8B7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32895-2289-0241-C744-53566037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2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1062-47F7-CE05-61A6-88DC42FD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928-84A5-C3A5-4E5F-06A4F905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B150-B279-83B9-742E-4B9B3CA2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8CA6-5EA3-5848-F6DD-009C6B89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BE1E-D105-E22D-663C-7327F60E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8DC89-E805-853F-60B4-A00081FF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7319-F82B-7515-4808-939C243C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910F9-3A72-52DF-B1BE-472E9196E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6EBE-018D-8BB2-8F21-F61EBBD0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10419-A110-D10A-715F-ACCB592D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43553-291E-8CC4-54BF-3CEE6AA5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A52F-DD75-CA6C-B69E-34F05DCC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6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EBF1D-86D3-E84E-4F70-9F987310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BCFD5-7E89-F47B-225A-816B6A10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75D2-F9F3-D841-9DB4-9D97A1759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B9501-3CD5-40A6-B3B8-B4DE779653FC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D631B-CC3E-CE3F-E093-3F81266B8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ACAC-3286-C8B4-6EA7-B112492CE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23858-92F1-471E-8368-6064E4F5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5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9BE-4D67-21D7-D61B-285F9B510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C0999-67AD-B0C6-4CC8-B09694B25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TelcoGPT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88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4693-4E93-6867-602F-A7BB5818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615D3B5-EBB7-CD3A-BBE4-50C2077DC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58" y="17231"/>
            <a:ext cx="6994923" cy="6475644"/>
          </a:xfrm>
        </p:spPr>
      </p:pic>
    </p:spTree>
    <p:extLst>
      <p:ext uri="{BB962C8B-B14F-4D97-AF65-F5344CB8AC3E}">
        <p14:creationId xmlns:p14="http://schemas.microsoft.com/office/powerpoint/2010/main" val="78061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3B05-DE70-2758-5EA4-8FE5EA0F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F686-ABA5-E14E-A6E8-83BED5F5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733FDB28-E8A3-F7C5-FA7C-475549DC7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5" y="379460"/>
            <a:ext cx="10968250" cy="60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1F32-6912-0612-0D60-3F2131F6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7A59-B1CA-4501-C905-2DF4D2101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4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E2D1-CDAE-49FA-EAAA-38199812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Background &amp;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5CF0-59DD-9C0E-1843-832D3AD9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Telecom operators work with </a:t>
            </a:r>
            <a:r>
              <a:rPr lang="en-US" sz="2000" b="1"/>
              <a:t>rapid-evolving, highly specialised knowledge</a:t>
            </a:r>
            <a:r>
              <a:rPr lang="en-US" sz="2000"/>
              <a:t>: 3GPP standards, OSS/BSS alarms, RF design rules, field-troubleshooting play-books and more. </a:t>
            </a:r>
          </a:p>
          <a:p>
            <a:r>
              <a:rPr lang="en-US" sz="2000"/>
              <a:t>Much of this know-how lives in ageing wikis, scattered PDFs or </a:t>
            </a:r>
            <a:r>
              <a:rPr lang="en-US" sz="2000" i="1"/>
              <a:t>“ask-an-expert”</a:t>
            </a:r>
            <a:r>
              <a:rPr lang="en-US" sz="2000"/>
              <a:t> chat channels. The result is longer mean-time-to-repair (MTTR), duplicated design effort and slow onboarding of new engineers.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0517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442DF-4C9F-C079-9AE0-934170AC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8C7808-DDEF-0F3F-59E7-25C452EAA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736593"/>
              </p:ext>
            </p:extLst>
          </p:nvPr>
        </p:nvGraphicFramePr>
        <p:xfrm>
          <a:off x="644056" y="2499980"/>
          <a:ext cx="10927831" cy="34180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22768">
                  <a:extLst>
                    <a:ext uri="{9D8B030D-6E8A-4147-A177-3AD203B41FA5}">
                      <a16:colId xmlns:a16="http://schemas.microsoft.com/office/drawing/2014/main" val="2726393210"/>
                    </a:ext>
                  </a:extLst>
                </a:gridCol>
                <a:gridCol w="3682295">
                  <a:extLst>
                    <a:ext uri="{9D8B030D-6E8A-4147-A177-3AD203B41FA5}">
                      <a16:colId xmlns:a16="http://schemas.microsoft.com/office/drawing/2014/main" val="2523313007"/>
                    </a:ext>
                  </a:extLst>
                </a:gridCol>
                <a:gridCol w="3622768">
                  <a:extLst>
                    <a:ext uri="{9D8B030D-6E8A-4147-A177-3AD203B41FA5}">
                      <a16:colId xmlns:a16="http://schemas.microsoft.com/office/drawing/2014/main" val="1983794962"/>
                    </a:ext>
                  </a:extLst>
                </a:gridCol>
              </a:tblGrid>
              <a:tr h="431582"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Impact area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Current pain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Consequence if unanswered</a:t>
                      </a:r>
                    </a:p>
                  </a:txBody>
                  <a:tcPr marL="94507" marR="94507" marT="47253" marB="94507" anchor="ctr"/>
                </a:tc>
                <a:extLst>
                  <a:ext uri="{0D108BD9-81ED-4DB2-BD59-A6C34878D82A}">
                    <a16:rowId xmlns:a16="http://schemas.microsoft.com/office/drawing/2014/main" val="2869033481"/>
                  </a:ext>
                </a:extLst>
              </a:tr>
              <a:tr h="935620"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MTTR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Engineers spend minutes—or hours—searching or waiting for experts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SLA breaches, churn</a:t>
                      </a:r>
                    </a:p>
                  </a:txBody>
                  <a:tcPr marL="94507" marR="94507" marT="47253" marB="94507" anchor="ctr"/>
                </a:tc>
                <a:extLst>
                  <a:ext uri="{0D108BD9-81ED-4DB2-BD59-A6C34878D82A}">
                    <a16:rowId xmlns:a16="http://schemas.microsoft.com/office/drawing/2014/main" val="974225113"/>
                  </a:ext>
                </a:extLst>
              </a:tr>
              <a:tr h="683601">
                <a:tc>
                  <a:txBody>
                    <a:bodyPr/>
                    <a:lstStyle/>
                    <a:p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Network evolution projects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Designers re-interpret specs independently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Re-work, compliance risk</a:t>
                      </a:r>
                    </a:p>
                  </a:txBody>
                  <a:tcPr marL="94507" marR="94507" marT="47253" marB="94507" anchor="ctr"/>
                </a:tc>
                <a:extLst>
                  <a:ext uri="{0D108BD9-81ED-4DB2-BD59-A6C34878D82A}">
                    <a16:rowId xmlns:a16="http://schemas.microsoft.com/office/drawing/2014/main" val="2038376086"/>
                  </a:ext>
                </a:extLst>
              </a:tr>
              <a:tr h="683601"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Workforce productivity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New hires need months to absorb “tribal” knowledge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Extended onboarding cost</a:t>
                      </a:r>
                    </a:p>
                  </a:txBody>
                  <a:tcPr marL="94507" marR="94507" marT="47253" marB="94507" anchor="ctr"/>
                </a:tc>
                <a:extLst>
                  <a:ext uri="{0D108BD9-81ED-4DB2-BD59-A6C34878D82A}">
                    <a16:rowId xmlns:a16="http://schemas.microsoft.com/office/drawing/2014/main" val="2921818118"/>
                  </a:ext>
                </a:extLst>
              </a:tr>
              <a:tr h="683601">
                <a:tc>
                  <a:txBody>
                    <a:bodyPr/>
                    <a:lstStyle/>
                    <a:p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Customer support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First-line agents escalate simple issues</a:t>
                      </a:r>
                    </a:p>
                  </a:txBody>
                  <a:tcPr marL="94507" marR="94507" marT="47253" marB="94507" anchor="ctr"/>
                </a:tc>
                <a:tc>
                  <a:txBody>
                    <a:bodyPr/>
                    <a:lstStyle/>
                    <a:p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Higher OPEX</a:t>
                      </a:r>
                    </a:p>
                  </a:txBody>
                  <a:tcPr marL="94507" marR="94507" marT="47253" marB="94507" anchor="ctr"/>
                </a:tc>
                <a:extLst>
                  <a:ext uri="{0D108BD9-81ED-4DB2-BD59-A6C34878D82A}">
                    <a16:rowId xmlns:a16="http://schemas.microsoft.com/office/drawing/2014/main" val="38041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0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01B7-A60A-F364-48C9-92F92D52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stakeholders are handling this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39E2-460B-217D-9086-2819D922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Many engineers have begun using public LLM tools such as ChatGPT to fill knowledge gaps. </a:t>
            </a:r>
          </a:p>
          <a:p>
            <a:pPr>
              <a:lnSpc>
                <a:spcPct val="120000"/>
              </a:lnSpc>
            </a:pPr>
            <a:r>
              <a:rPr lang="en-US" dirty="0"/>
              <a:t>While helpful, those tools lack built-in telecom context, so users must prepend every query with ad-hoc primers: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“Assume I’m a mobile-core engineer working on a VoLTE rollout in a 5G SA network … also assume our vendor uses Release-17 protocols … now, what is 3GPP?”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Writing these primers is slow, brittle and risks leaking sensitive information. </a:t>
            </a:r>
          </a:p>
          <a:p>
            <a:pPr>
              <a:lnSpc>
                <a:spcPct val="120000"/>
              </a:lnSpc>
            </a:pPr>
            <a:r>
              <a:rPr lang="en-US" dirty="0"/>
              <a:t>Managers therefore want a </a:t>
            </a:r>
            <a:r>
              <a:rPr lang="en-US" dirty="0" err="1"/>
              <a:t>standardised</a:t>
            </a:r>
            <a:r>
              <a:rPr lang="en-US" dirty="0"/>
              <a:t>, enterprise-controlled interface where the telecom context is pre-seeded—allowing staff to ask concise questions (“What is 3GPP Release-17 SA2?”) and get immediate, on-point answers without exposing proprietary details.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60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D2DD6-D489-961A-FC2B-E9FE469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3100">
                <a:solidFill>
                  <a:schemeClr val="bg1"/>
                </a:solidFill>
              </a:rPr>
              <a:t>Expanded Problem Statement &amp; Business Requirements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B278AA-66FB-2EAC-C20C-4404D155E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Static knowledge bases decay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content owners cannot curate at the pace standards evolve.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Expert queues create latency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field teams wait while senior SMEs answer repetitive questions.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Context is fragmented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good answers must blend standards, live network state and prior conversation.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Ad-hoc use of public LLMs is risky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potential data leakage, inconsistent answers, no audit trail.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Any MVP must stay light-weight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complex RAG or fine-tuning pipelines add cost and governance burden in phase 1.</a:t>
            </a:r>
          </a:p>
        </p:txBody>
      </p:sp>
    </p:spTree>
    <p:extLst>
      <p:ext uri="{BB962C8B-B14F-4D97-AF65-F5344CB8AC3E}">
        <p14:creationId xmlns:p14="http://schemas.microsoft.com/office/powerpoint/2010/main" val="149231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5C00D-5909-20E3-8A8C-2B87509F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Exploring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518D9-144B-8C3D-F6F0-8C8D8A1A8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583937"/>
              </p:ext>
            </p:extLst>
          </p:nvPr>
        </p:nvGraphicFramePr>
        <p:xfrm>
          <a:off x="766019" y="2615979"/>
          <a:ext cx="10683904" cy="36894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819164">
                  <a:extLst>
                    <a:ext uri="{9D8B030D-6E8A-4147-A177-3AD203B41FA5}">
                      <a16:colId xmlns:a16="http://schemas.microsoft.com/office/drawing/2014/main" val="2857094980"/>
                    </a:ext>
                  </a:extLst>
                </a:gridCol>
                <a:gridCol w="2610723">
                  <a:extLst>
                    <a:ext uri="{9D8B030D-6E8A-4147-A177-3AD203B41FA5}">
                      <a16:colId xmlns:a16="http://schemas.microsoft.com/office/drawing/2014/main" val="1790021318"/>
                    </a:ext>
                  </a:extLst>
                </a:gridCol>
                <a:gridCol w="2908187">
                  <a:extLst>
                    <a:ext uri="{9D8B030D-6E8A-4147-A177-3AD203B41FA5}">
                      <a16:colId xmlns:a16="http://schemas.microsoft.com/office/drawing/2014/main" val="3083595598"/>
                    </a:ext>
                  </a:extLst>
                </a:gridCol>
                <a:gridCol w="2345830">
                  <a:extLst>
                    <a:ext uri="{9D8B030D-6E8A-4147-A177-3AD203B41FA5}">
                      <a16:colId xmlns:a16="http://schemas.microsoft.com/office/drawing/2014/main" val="1016519782"/>
                    </a:ext>
                  </a:extLst>
                </a:gridCol>
              </a:tblGrid>
              <a:tr h="487752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Strengths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Decision</a:t>
                      </a:r>
                    </a:p>
                  </a:txBody>
                  <a:tcPr marL="125065" marR="125065" marT="125065" marB="62532" anchor="ctr"/>
                </a:tc>
                <a:extLst>
                  <a:ext uri="{0D108BD9-81ED-4DB2-BD59-A6C34878D82A}">
                    <a16:rowId xmlns:a16="http://schemas.microsoft.com/office/drawing/2014/main" val="4048931309"/>
                  </a:ext>
                </a:extLst>
              </a:tr>
              <a:tr h="737881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Refresh internal wiki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Low tech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Still manual, still search-heavy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Rejected</a:t>
                      </a:r>
                    </a:p>
                  </a:txBody>
                  <a:tcPr marL="125065" marR="125065" marT="125065" marB="62532" anchor="ctr"/>
                </a:tc>
                <a:extLst>
                  <a:ext uri="{0D108BD9-81ED-4DB2-BD59-A6C34878D82A}">
                    <a16:rowId xmlns:a16="http://schemas.microsoft.com/office/drawing/2014/main" val="4112284605"/>
                  </a:ext>
                </a:extLst>
              </a:tr>
              <a:tr h="737881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Enterprise search (BM25 / Elastic)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Familiar tooling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No reasoning, unstructured answers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Rejected</a:t>
                      </a:r>
                    </a:p>
                  </a:txBody>
                  <a:tcPr marL="125065" marR="125065" marT="125065" marB="62532" anchor="ctr"/>
                </a:tc>
                <a:extLst>
                  <a:ext uri="{0D108BD9-81ED-4DB2-BD59-A6C34878D82A}">
                    <a16:rowId xmlns:a16="http://schemas.microsoft.com/office/drawing/2014/main" val="2459739303"/>
                  </a:ext>
                </a:extLst>
              </a:tr>
              <a:tr h="737881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RAG on vector DB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Accuracy, grounding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Needs embedding pipeline &amp; data-governance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Deferred to phase 2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5065" marR="125065" marT="125065" marB="62532" anchor="ctr"/>
                </a:tc>
                <a:extLst>
                  <a:ext uri="{0D108BD9-81ED-4DB2-BD59-A6C34878D82A}">
                    <a16:rowId xmlns:a16="http://schemas.microsoft.com/office/drawing/2014/main" val="953040119"/>
                  </a:ext>
                </a:extLst>
              </a:tr>
              <a:tr h="988011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Prompt-engineered assistant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Fast to market, no new infra, leverages GPT-4o reasoning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Relies on prompt quality</a:t>
                      </a:r>
                    </a:p>
                  </a:txBody>
                  <a:tcPr marL="125065" marR="125065" marT="125065" marB="62532" anchor="ctr"/>
                </a:tc>
                <a:tc>
                  <a:txBody>
                    <a:bodyPr/>
                    <a:lstStyle/>
                    <a:p>
                      <a:r>
                        <a:rPr lang="en-IN" sz="1600" b="1" cap="none" spc="0" dirty="0">
                          <a:solidFill>
                            <a:schemeClr val="tx1"/>
                          </a:solidFill>
                        </a:rPr>
                        <a:t>Chosen for MVP</a:t>
                      </a:r>
                      <a:endParaRPr lang="en-IN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25065" marR="125065" marT="125065" marB="62532" anchor="ctr"/>
                </a:tc>
                <a:extLst>
                  <a:ext uri="{0D108BD9-81ED-4DB2-BD59-A6C34878D82A}">
                    <a16:rowId xmlns:a16="http://schemas.microsoft.com/office/drawing/2014/main" val="208361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5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3ADD82-5AA4-DF55-715F-950E7FED2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527928"/>
            <a:ext cx="11078400" cy="454205"/>
          </a:xfrm>
        </p:spPr>
        <p:txBody>
          <a:bodyPr>
            <a:normAutofit lnSpcReduction="10000"/>
          </a:bodyPr>
          <a:lstStyle/>
          <a:p>
            <a:r>
              <a:rPr lang="en-IN"/>
              <a:t>GenAI Architecture Pattern: Prompt 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F961-95A7-D2B1-23B6-3FC33695D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019360"/>
            <a:ext cx="11078400" cy="454205"/>
          </a:xfrm>
        </p:spPr>
        <p:txBody>
          <a:bodyPr/>
          <a:lstStyle/>
          <a:p>
            <a:r>
              <a:rPr lang="en-IN"/>
              <a:t>Use Case: Prompt Based </a:t>
            </a:r>
            <a:r>
              <a:rPr lang="en-IN" err="1"/>
              <a:t>QnA</a:t>
            </a:r>
            <a:r>
              <a:rPr lang="en-IN"/>
              <a:t> Engine for Telecom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773D74-2E66-8C3B-7478-853D32240AFF}"/>
              </a:ext>
            </a:extLst>
          </p:cNvPr>
          <p:cNvGraphicFramePr>
            <a:graphicFrameLocks noGrp="1"/>
          </p:cNvGraphicFramePr>
          <p:nvPr/>
        </p:nvGraphicFramePr>
        <p:xfrm>
          <a:off x="557213" y="1673926"/>
          <a:ext cx="8003779" cy="4351337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1527579">
                  <a:extLst>
                    <a:ext uri="{9D8B030D-6E8A-4147-A177-3AD203B41FA5}">
                      <a16:colId xmlns:a16="http://schemas.microsoft.com/office/drawing/2014/main" val="1157263133"/>
                    </a:ext>
                  </a:extLst>
                </a:gridCol>
                <a:gridCol w="6476200">
                  <a:extLst>
                    <a:ext uri="{9D8B030D-6E8A-4147-A177-3AD203B41FA5}">
                      <a16:colId xmlns:a16="http://schemas.microsoft.com/office/drawing/2014/main" val="3794840333"/>
                    </a:ext>
                  </a:extLst>
                </a:gridCol>
              </a:tblGrid>
              <a:tr h="1047544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Context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Telecom engineers and support teams need instant, domain‑accurate answers (standards, alarms, design rules) without wading through ageing wikis or specialist‑only Slack threads.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233794320"/>
                  </a:ext>
                </a:extLst>
              </a:tr>
              <a:tr h="1289285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Problem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Static knowledge bases become outdated; “ask‑an‑expert” queues delay troubleshooting and design decisions. A light‑weight solution—without external vector databases or RAG—is required to serve authoritative, consistently‑formatted responses.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527236358"/>
                  </a:ext>
                </a:extLst>
              </a:tr>
              <a:tr h="2014508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Solution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73210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B10E-1F87-DBE1-8FF9-D14B6B82B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C54758-22CF-4C55-4AF3-9A5E39A48F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GenAI Architecture Pattern: Prompt based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2EA6-2B7B-6DDF-4AE8-8BB5A46D70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/>
              <a:t>Use Case: Prompt Based </a:t>
            </a:r>
            <a:r>
              <a:rPr lang="en-IN" err="1"/>
              <a:t>QnA</a:t>
            </a:r>
            <a:r>
              <a:rPr lang="en-IN"/>
              <a:t> Engine for Telecom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41D6D3-4F91-1BF1-8357-99A1042E35D3}"/>
              </a:ext>
            </a:extLst>
          </p:cNvPr>
          <p:cNvGraphicFramePr>
            <a:graphicFrameLocks noGrp="1"/>
          </p:cNvGraphicFramePr>
          <p:nvPr/>
        </p:nvGraphicFramePr>
        <p:xfrm>
          <a:off x="556800" y="1674235"/>
          <a:ext cx="8003779" cy="4351337"/>
        </p:xfrm>
        <a:graphic>
          <a:graphicData uri="http://schemas.openxmlformats.org/drawingml/2006/table">
            <a:tbl>
              <a:tblPr firstCol="1">
                <a:tableStyleId>{8EC20E35-A176-4012-BC5E-935CFFF8708E}</a:tableStyleId>
              </a:tblPr>
              <a:tblGrid>
                <a:gridCol w="1527579">
                  <a:extLst>
                    <a:ext uri="{9D8B030D-6E8A-4147-A177-3AD203B41FA5}">
                      <a16:colId xmlns:a16="http://schemas.microsoft.com/office/drawing/2014/main" val="1157263133"/>
                    </a:ext>
                  </a:extLst>
                </a:gridCol>
                <a:gridCol w="6476200">
                  <a:extLst>
                    <a:ext uri="{9D8B030D-6E8A-4147-A177-3AD203B41FA5}">
                      <a16:colId xmlns:a16="http://schemas.microsoft.com/office/drawing/2014/main" val="3794840333"/>
                    </a:ext>
                  </a:extLst>
                </a:gridCol>
              </a:tblGrid>
              <a:tr h="1047544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Context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Telecom engineers and support teams need instant, domain‑accurate answers (standards, alarms, design rules) without wading through ageing wikis or specialist‑only Slack threads.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233794320"/>
                  </a:ext>
                </a:extLst>
              </a:tr>
              <a:tr h="1289285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Problem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Static knowledge bases become outdated; “ask‑an‑expert” queues delay troubleshooting and design decisions. A light‑weight solution—without external vector databases or RAG—is required to serve authoritative, consistently‑formatted responses.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527236358"/>
                  </a:ext>
                </a:extLst>
              </a:tr>
              <a:tr h="2014508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Solution</a:t>
                      </a:r>
                      <a:endParaRPr lang="en-IN" sz="140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TelcoGPT Assistant</a:t>
                      </a:r>
                      <a:r>
                        <a:rPr lang="en-IN" sz="14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: a prompt‑engineered GPT‑4o instance on Azure OpenAI. Queries are routed into three Telco Cards (Definition, Troubleshooting, Design‑Recommendation). A Python Flask backend assembles the correct system prompt, enforces response format, maintains chat history, and serves a minimal web UI. Deployed on an Azure VM; secrets handled via Key Vault; metrics via App Insights.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7321065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FD61743-0B2D-DD8C-4D2F-BFFD0533F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579" y="1886467"/>
            <a:ext cx="3320328" cy="39268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905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DE892-EEEC-EA30-58EC-DD3B716B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B27518-E775-1E9F-F4E2-C9D9CDD28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800" y="527928"/>
            <a:ext cx="11078400" cy="454205"/>
          </a:xfrm>
        </p:spPr>
        <p:txBody>
          <a:bodyPr>
            <a:normAutofit lnSpcReduction="10000"/>
          </a:bodyPr>
          <a:lstStyle/>
          <a:p>
            <a:r>
              <a:rPr lang="en-IN"/>
              <a:t>GenAI Architecture Pattern: Prompt based solutions</a:t>
            </a:r>
          </a:p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C8BB-88A9-6026-9774-9421CA6E6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800" y="1019360"/>
            <a:ext cx="11078400" cy="454205"/>
          </a:xfrm>
        </p:spPr>
        <p:txBody>
          <a:bodyPr/>
          <a:lstStyle/>
          <a:p>
            <a:r>
              <a:rPr lang="en-IN"/>
              <a:t>Use Case: Prompt Based </a:t>
            </a:r>
            <a:r>
              <a:rPr lang="en-IN" err="1"/>
              <a:t>QnA</a:t>
            </a:r>
            <a:r>
              <a:rPr lang="en-IN"/>
              <a:t> Engine for Telecom</a:t>
            </a:r>
          </a:p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DDFEC8-10F6-B692-3CDC-DD6695BEC664}"/>
              </a:ext>
            </a:extLst>
          </p:cNvPr>
          <p:cNvGrpSpPr/>
          <p:nvPr/>
        </p:nvGrpSpPr>
        <p:grpSpPr>
          <a:xfrm>
            <a:off x="2717956" y="1611364"/>
            <a:ext cx="7359492" cy="4664942"/>
            <a:chOff x="4521512" y="1733433"/>
            <a:chExt cx="7834099" cy="48447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543F51-56AB-033C-CB62-D1B810A23919}"/>
                </a:ext>
              </a:extLst>
            </p:cNvPr>
            <p:cNvSpPr/>
            <p:nvPr/>
          </p:nvSpPr>
          <p:spPr>
            <a:xfrm>
              <a:off x="4521512" y="1733433"/>
              <a:ext cx="3977359" cy="6054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User Browser (HTML Chat UI)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E08B81-686B-13E9-4AE0-E4AE92CE937A}"/>
                </a:ext>
              </a:extLst>
            </p:cNvPr>
            <p:cNvSpPr/>
            <p:nvPr/>
          </p:nvSpPr>
          <p:spPr>
            <a:xfrm>
              <a:off x="4858100" y="2821738"/>
              <a:ext cx="3304181" cy="20588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Prompt Based Backend</a:t>
              </a:r>
            </a:p>
            <a:p>
              <a:pPr marL="285750" indent="-285750">
                <a:buFontTx/>
                <a:buChar char="-"/>
              </a:pPr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Query Router</a:t>
              </a:r>
            </a:p>
            <a:p>
              <a:pPr marL="285750" indent="-285750">
                <a:buFontTx/>
                <a:buChar char="-"/>
              </a:pPr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Prompt Builder</a:t>
              </a:r>
            </a:p>
            <a:p>
              <a:pPr marL="285750" indent="-285750">
                <a:buFontTx/>
                <a:buChar char="-"/>
              </a:pPr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Format Validator</a:t>
              </a:r>
            </a:p>
            <a:p>
              <a:pPr marL="285750" indent="-285750">
                <a:buFontTx/>
                <a:buChar char="-"/>
              </a:pPr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Conversation Store (Redis)</a:t>
              </a:r>
            </a:p>
            <a:p>
              <a:pPr marL="285750" indent="-285750">
                <a:buFontTx/>
                <a:buChar char="-"/>
              </a:pPr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- Rest API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879A4B-40FB-29DA-7A65-C15059E56E3C}"/>
                </a:ext>
              </a:extLst>
            </p:cNvPr>
            <p:cNvSpPr/>
            <p:nvPr/>
          </p:nvSpPr>
          <p:spPr>
            <a:xfrm>
              <a:off x="4942246" y="5312496"/>
              <a:ext cx="3135888" cy="4532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Azure OpenAI (Gpt-4o)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606657C-DE52-6E95-A157-24478ACF90D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6510191" y="2338918"/>
              <a:ext cx="1" cy="482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C86942-40C8-7C9B-A576-2ACEFDDAA2AB}"/>
                </a:ext>
              </a:extLst>
            </p:cNvPr>
            <p:cNvCxnSpPr/>
            <p:nvPr/>
          </p:nvCxnSpPr>
          <p:spPr>
            <a:xfrm flipH="1">
              <a:off x="6510189" y="4880539"/>
              <a:ext cx="1" cy="482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BA86FE-F980-BC36-F466-6607A907E09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078134" y="5539104"/>
              <a:ext cx="19746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F7A94F9-C8A8-717A-1849-9CD91AAC4376}"/>
                </a:ext>
              </a:extLst>
            </p:cNvPr>
            <p:cNvCxnSpPr/>
            <p:nvPr/>
          </p:nvCxnSpPr>
          <p:spPr>
            <a:xfrm flipH="1">
              <a:off x="6510189" y="5714849"/>
              <a:ext cx="1" cy="4828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983CF2-0695-8235-CC08-D21D58FB2DE2}"/>
                </a:ext>
              </a:extLst>
            </p:cNvPr>
            <p:cNvSpPr txBox="1"/>
            <p:nvPr/>
          </p:nvSpPr>
          <p:spPr>
            <a:xfrm>
              <a:off x="10231797" y="5229435"/>
              <a:ext cx="2123814" cy="3516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App Insights (logs)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DD2B26-9D09-7808-BC5A-C9E417F13F4F}"/>
                </a:ext>
              </a:extLst>
            </p:cNvPr>
            <p:cNvSpPr txBox="1"/>
            <p:nvPr/>
          </p:nvSpPr>
          <p:spPr>
            <a:xfrm>
              <a:off x="4858100" y="6239611"/>
              <a:ext cx="329710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Azure Key Vault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789D53-6974-1A4E-8304-D09269749B3D}"/>
                </a:ext>
              </a:extLst>
            </p:cNvPr>
            <p:cNvSpPr txBox="1"/>
            <p:nvPr/>
          </p:nvSpPr>
          <p:spPr>
            <a:xfrm>
              <a:off x="6693984" y="4890881"/>
              <a:ext cx="1461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Azure SDK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7F3E21-A066-17F8-EBEB-8670351B888B}"/>
                </a:ext>
              </a:extLst>
            </p:cNvPr>
            <p:cNvSpPr txBox="1"/>
            <p:nvPr/>
          </p:nvSpPr>
          <p:spPr>
            <a:xfrm>
              <a:off x="6605626" y="2347839"/>
              <a:ext cx="1461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HTTPs/Chat</a:t>
              </a:r>
              <a:endParaRPr lang="en-IN" sz="160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3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734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Microsoft JhengHei</vt:lpstr>
      <vt:lpstr>Aptos</vt:lpstr>
      <vt:lpstr>Aptos Display</vt:lpstr>
      <vt:lpstr>Arial</vt:lpstr>
      <vt:lpstr>Courier New</vt:lpstr>
      <vt:lpstr>Nokia Pure Text Light</vt:lpstr>
      <vt:lpstr>Office Theme</vt:lpstr>
      <vt:lpstr>Project 1</vt:lpstr>
      <vt:lpstr>Background &amp; Problem</vt:lpstr>
      <vt:lpstr>Impact</vt:lpstr>
      <vt:lpstr>How stakeholders are handling this today?</vt:lpstr>
      <vt:lpstr>Expanded Problem Statement &amp; Business Requirements</vt:lpstr>
      <vt:lpstr>Exploring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Pandey</dc:creator>
  <cp:lastModifiedBy>Anshu Pandey</cp:lastModifiedBy>
  <cp:revision>1</cp:revision>
  <dcterms:created xsi:type="dcterms:W3CDTF">2025-06-04T15:21:58Z</dcterms:created>
  <dcterms:modified xsi:type="dcterms:W3CDTF">2025-06-04T15:34:36Z</dcterms:modified>
</cp:coreProperties>
</file>