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89" autoAdjust="0"/>
  </p:normalViewPr>
  <p:slideViewPr>
    <p:cSldViewPr snapToGrid="0">
      <p:cViewPr varScale="1">
        <p:scale>
          <a:sx n="113" d="100"/>
          <a:sy n="113" d="100"/>
        </p:scale>
        <p:origin x="-754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45F56-49FE-4236-A160-E4900261A8F6}" type="datetimeFigureOut">
              <a:rPr lang="zh-TW" altLang="en-US" smtClean="0"/>
              <a:pPr/>
              <a:t>2021/1/23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79BF4-162A-4F18-A618-6F4CFDE750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670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Initializr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http://start.spring.io/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great tool to bootstrap your Spring Boot projects.</a:t>
            </a:r>
          </a:p>
          <a:p>
            <a:pPr>
              <a:buFont typeface="Arial" charset="0"/>
              <a:buNone/>
            </a:pP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shown in the image above, following steps have to be done</a:t>
            </a:r>
          </a:p>
          <a:p>
            <a:pPr>
              <a:buFont typeface="Arial" charset="0"/>
              <a:buChar char="•"/>
            </a:pP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Launch Spring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Initializr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choose the following</a:t>
            </a:r>
          </a:p>
          <a:p>
            <a:pPr lvl="1">
              <a:buFont typeface="Arial" charset="0"/>
              <a:buChar char="•"/>
            </a:pP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com.prulife.traing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 as Group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Type &lt;your Artifact ID&gt; as Artifact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following dependencies</a:t>
            </a:r>
          </a:p>
          <a:p>
            <a:pPr lvl="2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</a:p>
          <a:p>
            <a:pPr lvl="2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H2</a:t>
            </a:r>
          </a:p>
          <a:p>
            <a:pPr lvl="2"/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DevTools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Click Generate Project.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Import the project into Eclipse. File -&gt; Import -&gt; Existing Maven Project.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https://github.com/mybatis/spring-boot-starter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Data JPA 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的启动载入方式</a:t>
            </a:r>
            <a:endParaRPr lang="en-US" altLang="zh-TW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https://blog.csdn.net/andy_zhang2007/article/details/95774766</a:t>
            </a:r>
            <a:endParaRPr lang="zh-TW" alt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altLang="zh-TW" dirty="0" err="1" smtClean="0"/>
              <a:t>spring.data.jpa.repositories.bootstrap</a:t>
            </a:r>
            <a:r>
              <a:rPr lang="en-US" altLang="zh-TW" dirty="0" smtClean="0"/>
              <a:t>-mode=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</a:t>
            </a:r>
          </a:p>
          <a:p>
            <a:pPr>
              <a:buFontTx/>
              <a:buNone/>
            </a:pP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缺省模式。不使用异步机制。容器启动过程中直接触发</a:t>
            </a:r>
            <a:r>
              <a:rPr lang="en-US" altLang="zh-TW" dirty="0" err="1" smtClean="0"/>
              <a:t>EntityManagerFactory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EntityManager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和各个</a:t>
            </a:r>
            <a:r>
              <a:rPr lang="en-US" altLang="zh-TW" dirty="0" smtClean="0"/>
              <a:t>JPA </a:t>
            </a:r>
            <a:r>
              <a:rPr lang="en-US" altLang="zh-TW" dirty="0" err="1" smtClean="0"/>
              <a:t>Respository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组件</a:t>
            </a:r>
            <a:r>
              <a:rPr lang="en-US" altLang="zh-TW" dirty="0" smtClean="0"/>
              <a:t>bean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的初始化，此过程中完成相应的验证以及元数据分析工作。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TW" dirty="0" smtClean="0"/>
              <a:t>https://plugins.jetbrains.com/plugin/6317-lombok/reviews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to update to IDEA 2020.3, you don't have to wait for the Lombok plug-in to be updated. Please uninstall Lombok directly and upgrade to IDEA 2020.3. IDEA 2020.3 has integrated Lombok. It is strongly recommended to uninstall Lombok before upgrading, otherwise unexpected errors may occur.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如果你要更新到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 2020.3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，你不必等待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Lombok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插件的更新，请直接卸载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Lombok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，并且升级到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 2020.3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 2020.3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已经集成了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Lombok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。升级之前强烈建议卸载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Lombok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，不然可能出现意想不到的错误。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* Lombok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@Data</a:t>
            </a:r>
            <a:endParaRPr lang="en-US" altLang="zh-TW" dirty="0" smtClean="0"/>
          </a:p>
          <a:p>
            <a:r>
              <a:rPr lang="en-US" altLang="zh-TW" dirty="0" smtClean="0"/>
              <a:t>https://projectlombok.org/features/Data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</a:t>
            </a:r>
            <a:endParaRPr lang="en-US" altLang="zh-TW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https://www.twcode01.com/java/java-interfaces.html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介面與類相似點：</a:t>
            </a:r>
          </a:p>
          <a:p>
            <a:pPr latinLnBrk="1"/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一個介面可以有多個方法。</a:t>
            </a:r>
          </a:p>
          <a:p>
            <a:pPr latinLnBrk="1"/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介面檔案儲存在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.java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結尾的檔案中，檔名使用介面名。</a:t>
            </a:r>
          </a:p>
          <a:p>
            <a:pPr latinLnBrk="1"/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介面的位元組碼檔案儲存在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.class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結尾的檔案中。</a:t>
            </a:r>
          </a:p>
          <a:p>
            <a:pPr latinLnBrk="1"/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介面相應的位元組碼檔案必須在與套件名稱相匹配的目錄結構中。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>
              <a:buFont typeface="Arial" pitchFamily="34" charset="0"/>
              <a:buChar char="•"/>
            </a:pP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介面與類的區別：</a:t>
            </a:r>
          </a:p>
          <a:p>
            <a:pPr latinLnBrk="1"/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介面不能用於例項化物件。</a:t>
            </a:r>
          </a:p>
          <a:p>
            <a:pPr latinLnBrk="1"/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介面沒有構造方法。</a:t>
            </a:r>
          </a:p>
          <a:p>
            <a:pPr latinLnBrk="1"/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介面中所有的方法必須是抽象方法。</a:t>
            </a:r>
          </a:p>
          <a:p>
            <a:pPr latinLnBrk="1"/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介面不能包含成員變數，除了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變數。</a:t>
            </a:r>
          </a:p>
          <a:p>
            <a:pPr latinLnBrk="1"/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介面不是被類繼承了，而是要被類實現。</a:t>
            </a:r>
          </a:p>
          <a:p>
            <a:pPr latinLnBrk="1"/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介面支援多繼承。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介面屬性</a:t>
            </a:r>
          </a:p>
          <a:p>
            <a:pPr latinLnBrk="1"/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介面中每一個方法也是隱式抽象的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介面中的方法會被隱式的指定為 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abstract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（只能是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abstract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，其他修飾字都會報錯）。</a:t>
            </a:r>
          </a:p>
          <a:p>
            <a:pPr latinLnBrk="1"/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介面中可以含有變數，但是介面中的變數會被隱式的指定為 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final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變數（並且只能是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，用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修飾會報編譯錯誤）。</a:t>
            </a:r>
          </a:p>
          <a:p>
            <a:pPr latinLnBrk="1"/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介面中的方法是不能在介面中實現的，只能由實現介面的類來實現介面中的方法。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抽象類和介面的區別</a:t>
            </a:r>
          </a:p>
          <a:p>
            <a:pPr latinLnBrk="1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抽象類中的方法可以有方法體，就是能實現方法的具體功能，但是介面中的方法不行。</a:t>
            </a:r>
          </a:p>
          <a:p>
            <a:pPr latinLnBrk="1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抽象類中的成員變數可以是各種型別的，而介面中的成員變數只能是 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final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型別的。</a:t>
            </a:r>
          </a:p>
          <a:p>
            <a:pPr latinLnBrk="1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介面中不能含有靜態程式碼塊以及靜態方法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修飾的方法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，而抽象類是可以有靜態程式碼塊和靜態方法。</a:t>
            </a:r>
          </a:p>
          <a:p>
            <a:pPr latinLnBrk="1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一個類只能繼承一個抽象類，而一個類卻可以實現多個介面。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*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快速導覽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物件導向概念 介面</a:t>
            </a:r>
          </a:p>
          <a:p>
            <a:r>
              <a:rPr lang="en-US" altLang="zh-TW" dirty="0" smtClean="0"/>
              <a:t>https://pydoing.blogspot.com/2010/11/java-interface.html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Boot-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課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配置應用程式設定值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https://medium.com/chikuwa-tech-study/spring-boot-%E7%AC%AC13%E8%AA%B2-%E9%85%8D%E7%BD%AE%E6%87%89%E7%94%A8%E7%A8%8B%E5%BC%8F%E8%A8%AD%E5%AE%9A%E5%80%BC-1e25cf7c8e23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 with Spring and Spring Boot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https://www.baeldung.com/properties-with-spring</a:t>
            </a:r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 </a:t>
            </a:r>
            <a:r>
              <a:rPr lang="en-US" altLang="zh-TW" dirty="0" err="1" smtClean="0"/>
              <a:t>Intellij</a:t>
            </a:r>
            <a:r>
              <a:rPr lang="en-US" altLang="zh-TW" dirty="0" smtClean="0"/>
              <a:t> IDEA 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Remote debug (TODO)</a:t>
            </a:r>
            <a:endParaRPr lang="en-US" altLang="zh-TW" dirty="0" smtClean="0"/>
          </a:p>
          <a:p>
            <a:r>
              <a:rPr lang="en-US" altLang="zh-TW" dirty="0" smtClean="0"/>
              <a:t>https://www.jetbrains.com/help/idea/tutorial-remote-debug.html#Tutorial__Remote_debug-2-chapter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7UTDmonq7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batis.org/spring-boot-starter/mybatis-spring-boot-autoconfigure" TargetMode="External"/><Relationship Id="rId2" Type="http://schemas.openxmlformats.org/officeDocument/2006/relationships/hyperlink" Target="https://github.com/mybatis/spring-boot-starter/wiki/Quick-St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batis.org/spring-boot-starter/mybatis-spring-boot-test-autoconfigur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smtClean="0"/>
              <a:t>Spring Boot + </a:t>
            </a:r>
            <a:r>
              <a:rPr lang="en-US" altLang="zh-TW" sz="4400" dirty="0" err="1" smtClean="0"/>
              <a:t>MyBatis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2021//</a:t>
            </a:r>
            <a:r>
              <a:rPr lang="zh-TW" altLang="en-US" dirty="0" smtClean="0"/>
              <a:t> </a:t>
            </a:r>
            <a:r>
              <a:rPr lang="en-US" altLang="zh-TW" dirty="0"/>
              <a:t>Charlotte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447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b="1" dirty="0" smtClean="0"/>
          </a:p>
          <a:p>
            <a:endParaRPr lang="en-US" altLang="zh-TW" b="1" dirty="0" smtClean="0"/>
          </a:p>
          <a:p>
            <a:endParaRPr lang="en-US" altLang="zh-TW" b="1" dirty="0" smtClean="0"/>
          </a:p>
          <a:p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564023" y="1683521"/>
            <a:ext cx="104258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How Fast is Spring?</a:t>
            </a:r>
            <a:r>
              <a:rPr lang="zh-TW" altLang="en-US" dirty="0" smtClean="0"/>
              <a:t> </a:t>
            </a:r>
            <a:r>
              <a:rPr lang="en-US" altLang="zh-TW" dirty="0" smtClean="0"/>
              <a:t> </a:t>
            </a:r>
            <a:endParaRPr lang="zh-TW" altLang="zh-TW" dirty="0" smtClean="0"/>
          </a:p>
          <a:p>
            <a:r>
              <a:rPr lang="en-US" altLang="zh-TW" u="sng" dirty="0" smtClean="0">
                <a:hlinkClick r:id="rId3"/>
              </a:rPr>
              <a:t>https://www.youtube.com/watch?v=97UTDmonq7w</a:t>
            </a:r>
            <a:endParaRPr lang="en-US" altLang="zh-TW" u="sng" dirty="0" smtClean="0"/>
          </a:p>
          <a:p>
            <a:endParaRPr lang="en-US" altLang="zh-TW" u="sng" dirty="0" smtClean="0"/>
          </a:p>
          <a:p>
            <a:pPr>
              <a:buFont typeface="Arial" charset="0"/>
              <a:buChar char="•"/>
            </a:pPr>
            <a:r>
              <a:rPr lang="en-US" altLang="zh-TW" u="sng" dirty="0" smtClean="0"/>
              <a:t>Sample Code: </a:t>
            </a:r>
          </a:p>
          <a:p>
            <a:pPr>
              <a:buFont typeface="Arial" charset="0"/>
              <a:buChar char="•"/>
            </a:pPr>
            <a:r>
              <a:rPr lang="en-US" altLang="zh-TW" sz="1200" u="sng" dirty="0" smtClean="0">
                <a:latin typeface="Cambria" pitchFamily="18" charset="0"/>
                <a:ea typeface="Cambria" pitchFamily="18" charset="0"/>
              </a:rPr>
              <a:t>D:\Charlotte\DVP\Java_DVP\Intellij_WkSp\Intellij_Test\Pru-Life\</a:t>
            </a:r>
            <a:r>
              <a:rPr lang="en-US" altLang="zh-TW" sz="1200" dirty="0" smtClean="0">
                <a:latin typeface="Cambria" pitchFamily="18" charset="0"/>
                <a:ea typeface="Cambria" pitchFamily="18" charset="0"/>
              </a:rPr>
              <a:t>mybatis-ap1</a:t>
            </a:r>
            <a:endParaRPr lang="zh-TW" altLang="zh-TW" sz="1200" dirty="0" smtClean="0">
              <a:latin typeface="Cambria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59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Creating the Project with Spring </a:t>
            </a:r>
            <a:r>
              <a:rPr lang="en-US" altLang="zh-TW" b="1" dirty="0" err="1" smtClean="0"/>
              <a:t>Initializr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635" y="1388403"/>
            <a:ext cx="11108872" cy="530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2408464" y="3420836"/>
            <a:ext cx="2452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&lt;&lt;RELEASE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Version or(2.3.3)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Add the </a:t>
            </a:r>
            <a:r>
              <a:rPr lang="en-US" altLang="zh-TW" b="1" dirty="0" err="1" smtClean="0"/>
              <a:t>myBatis</a:t>
            </a:r>
            <a:r>
              <a:rPr lang="en-US" altLang="zh-TW" b="1" dirty="0" smtClean="0"/>
              <a:t> starter to pom.xml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238" y="1445078"/>
            <a:ext cx="10707461" cy="525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MyBatis</a:t>
            </a:r>
            <a:r>
              <a:rPr lang="en-US" altLang="zh-TW" b="1" dirty="0" smtClean="0"/>
              <a:t> integration with Spring Boot</a:t>
            </a:r>
            <a:br>
              <a:rPr lang="en-US" altLang="zh-TW" b="1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dirty="0" err="1" smtClean="0"/>
              <a:t>MyBatis</a:t>
            </a:r>
            <a:r>
              <a:rPr lang="en-US" altLang="zh-TW" dirty="0" smtClean="0"/>
              <a:t> Spring-Boot-Starter will help you to use </a:t>
            </a:r>
            <a:r>
              <a:rPr lang="en-US" altLang="zh-TW" dirty="0" err="1" smtClean="0"/>
              <a:t>MyBatis</a:t>
            </a:r>
            <a:r>
              <a:rPr lang="en-US" altLang="zh-TW" dirty="0" smtClean="0"/>
              <a:t> with Spring Boot</a:t>
            </a:r>
          </a:p>
          <a:p>
            <a:r>
              <a:rPr lang="en-US" altLang="zh-TW" b="1" dirty="0" smtClean="0"/>
              <a:t>Requirements</a:t>
            </a:r>
          </a:p>
          <a:p>
            <a:pPr lvl="1"/>
            <a:r>
              <a:rPr lang="en-US" altLang="zh-TW" dirty="0" smtClean="0"/>
              <a:t>master(2.1.x) : </a:t>
            </a:r>
            <a:r>
              <a:rPr lang="en-US" altLang="zh-TW" dirty="0" err="1" smtClean="0"/>
              <a:t>MyBatis</a:t>
            </a:r>
            <a:r>
              <a:rPr lang="en-US" altLang="zh-TW" dirty="0" smtClean="0"/>
              <a:t> 3.5+, </a:t>
            </a:r>
            <a:r>
              <a:rPr lang="en-US" altLang="zh-TW" dirty="0" err="1" smtClean="0"/>
              <a:t>MyBatis</a:t>
            </a:r>
            <a:r>
              <a:rPr lang="en-US" altLang="zh-TW" dirty="0" smtClean="0"/>
              <a:t>-Spring 2.0+(2.0.4+ recommended), Java 8+ and Spring Boot 2.1+</a:t>
            </a:r>
          </a:p>
          <a:p>
            <a:pPr lvl="1"/>
            <a:r>
              <a:rPr lang="en-US" altLang="zh-TW" dirty="0" smtClean="0"/>
              <a:t>2.0.x : </a:t>
            </a:r>
            <a:r>
              <a:rPr lang="en-US" altLang="zh-TW" dirty="0" err="1" smtClean="0"/>
              <a:t>MyBatis</a:t>
            </a:r>
            <a:r>
              <a:rPr lang="en-US" altLang="zh-TW" dirty="0" smtClean="0"/>
              <a:t> 3.5+, </a:t>
            </a:r>
            <a:r>
              <a:rPr lang="en-US" altLang="zh-TW" dirty="0" err="1" smtClean="0"/>
              <a:t>MyBatis</a:t>
            </a:r>
            <a:r>
              <a:rPr lang="en-US" altLang="zh-TW" dirty="0" smtClean="0"/>
              <a:t>-Spring 2.0+, Java 8+ and Spring Boot 2.0/2.1.</a:t>
            </a:r>
          </a:p>
          <a:p>
            <a:pPr lvl="1"/>
            <a:r>
              <a:rPr lang="en-US" altLang="zh-TW" dirty="0" smtClean="0"/>
              <a:t>1.3.x : </a:t>
            </a:r>
            <a:r>
              <a:rPr lang="en-US" altLang="zh-TW" dirty="0" err="1" smtClean="0"/>
              <a:t>MyBatis</a:t>
            </a:r>
            <a:r>
              <a:rPr lang="en-US" altLang="zh-TW" dirty="0" smtClean="0"/>
              <a:t> 3.4+, </a:t>
            </a:r>
            <a:r>
              <a:rPr lang="en-US" altLang="zh-TW" dirty="0" err="1" smtClean="0"/>
              <a:t>MyBatis</a:t>
            </a:r>
            <a:r>
              <a:rPr lang="en-US" altLang="zh-TW" dirty="0" smtClean="0"/>
              <a:t>-Spring 1.3+, Java 6+ and Spring Boot 1.5</a:t>
            </a:r>
          </a:p>
          <a:p>
            <a:r>
              <a:rPr lang="en-US" altLang="zh-TW" dirty="0" smtClean="0">
                <a:hlinkClick r:id="rId2"/>
              </a:rPr>
              <a:t>Quick Start</a:t>
            </a:r>
            <a:endParaRPr lang="en-US" altLang="zh-TW" dirty="0" smtClean="0"/>
          </a:p>
          <a:p>
            <a:r>
              <a:rPr lang="en-US" altLang="zh-TW" b="1" dirty="0" smtClean="0"/>
              <a:t>Published documentations</a:t>
            </a:r>
          </a:p>
          <a:p>
            <a:pPr lvl="1"/>
            <a:r>
              <a:rPr lang="en-US" altLang="zh-TW" dirty="0" smtClean="0">
                <a:hlinkClick r:id="rId3"/>
              </a:rPr>
              <a:t>See the docs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See the docs for testing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Resource in </a:t>
            </a:r>
            <a:r>
              <a:rPr lang="en-US" altLang="zh-TW" dirty="0" err="1" smtClean="0">
                <a:hlinkClick r:id="rId2"/>
              </a:rPr>
              <a:t>GitHub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Initialize H2 in-memory database with the schema</a:t>
            </a:r>
            <a:br>
              <a:rPr lang="en-US" altLang="zh-TW" b="1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 up the configuration of H2 DB </a:t>
            </a:r>
            <a:r>
              <a:rPr lang="en-US" altLang="zh-TW" dirty="0" smtClean="0"/>
              <a:t>in the </a:t>
            </a:r>
            <a:r>
              <a:rPr lang="en-US" altLang="zh-TW" dirty="0" err="1" smtClean="0"/>
              <a:t>application.properties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spring.datasource.url</a:t>
            </a:r>
            <a:r>
              <a:rPr lang="en-US" altLang="zh-TW" dirty="0" smtClean="0"/>
              <a:t>=jdbc:h2:mem:testdb</a:t>
            </a:r>
          </a:p>
          <a:p>
            <a:r>
              <a:rPr lang="en-US" altLang="zh-TW" dirty="0" smtClean="0"/>
              <a:t>Enable </a:t>
            </a:r>
            <a:r>
              <a:rPr lang="en-US" altLang="zh-TW" dirty="0" smtClean="0"/>
              <a:t>h2 console in the </a:t>
            </a:r>
            <a:r>
              <a:rPr lang="en-US" altLang="zh-TW" dirty="0" err="1" smtClean="0"/>
              <a:t>application.properties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spring.h2.console.enabled=true</a:t>
            </a:r>
          </a:p>
          <a:p>
            <a:r>
              <a:rPr lang="en-US" altLang="zh-TW" b="1" dirty="0" smtClean="0"/>
              <a:t>Create Schema using schema.sql and Data using </a:t>
            </a:r>
            <a:r>
              <a:rPr lang="en-US" altLang="zh-TW" b="1" dirty="0" smtClean="0"/>
              <a:t>data.sql</a:t>
            </a:r>
          </a:p>
          <a:p>
            <a:r>
              <a:rPr lang="en-US" altLang="zh-TW" b="1" dirty="0" smtClean="0"/>
              <a:t>Run &amp; Check</a:t>
            </a:r>
          </a:p>
          <a:p>
            <a:pPr lvl="1"/>
            <a:r>
              <a:rPr lang="en-US" altLang="zh-TW" b="1" dirty="0" smtClean="0"/>
              <a:t>Run Spring boot – spring-</a:t>
            </a:r>
            <a:r>
              <a:rPr lang="en-US" altLang="zh-TW" b="1" dirty="0" err="1" smtClean="0"/>
              <a:t>boot:run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Check </a:t>
            </a:r>
            <a:r>
              <a:rPr lang="en-US" altLang="zh-TW" b="1" dirty="0" smtClean="0"/>
              <a:t>H2 console - </a:t>
            </a:r>
            <a:r>
              <a:rPr lang="en-US" altLang="zh-TW" b="1" dirty="0" smtClean="0"/>
              <a:t>http://localhost:8080/h2-console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Creating Student Bean</a:t>
            </a:r>
            <a:br>
              <a:rPr lang="en-US" altLang="zh-TW" b="1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24693"/>
            <a:ext cx="8596668" cy="441666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Use Lombok</a:t>
            </a:r>
          </a:p>
          <a:p>
            <a:pPr lvl="1"/>
            <a:r>
              <a:rPr lang="en-US" altLang="zh-TW" b="1" dirty="0" smtClean="0"/>
              <a:t>Install Lombok Plug-in</a:t>
            </a:r>
          </a:p>
          <a:p>
            <a:pPr lvl="1"/>
            <a:r>
              <a:rPr lang="en-US" altLang="zh-TW" dirty="0" smtClean="0"/>
              <a:t>Restart </a:t>
            </a:r>
            <a:r>
              <a:rPr lang="en-US" altLang="zh-TW" dirty="0" err="1" smtClean="0"/>
              <a:t>Intellij</a:t>
            </a:r>
            <a:r>
              <a:rPr lang="en-US" altLang="zh-TW" dirty="0" smtClean="0"/>
              <a:t> IDEA</a:t>
            </a:r>
          </a:p>
          <a:p>
            <a:pPr lvl="2"/>
            <a:r>
              <a:rPr lang="en-US" altLang="zh-TW" dirty="0" smtClean="0"/>
              <a:t>Lombok </a:t>
            </a:r>
            <a:r>
              <a:rPr lang="zh-TW" altLang="en-US" dirty="0" smtClean="0"/>
              <a:t>會要求啟用 </a:t>
            </a:r>
            <a:r>
              <a:rPr lang="en-US" altLang="zh-TW" dirty="0" smtClean="0"/>
              <a:t>annotation processors</a:t>
            </a:r>
            <a:r>
              <a:rPr lang="zh-TW" altLang="en-US" dirty="0" smtClean="0"/>
              <a:t>，直接點選畫面中的 </a:t>
            </a:r>
            <a:r>
              <a:rPr lang="en-US" altLang="zh-TW" dirty="0" smtClean="0"/>
              <a:t>Enable </a:t>
            </a:r>
            <a:r>
              <a:rPr lang="zh-TW" altLang="en-US" dirty="0" smtClean="0"/>
              <a:t>連結就可以啟用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Add Lombok library</a:t>
            </a:r>
          </a:p>
          <a:p>
            <a:pPr lvl="2"/>
            <a:r>
              <a:rPr lang="en-US" altLang="zh-TW" dirty="0" smtClean="0"/>
              <a:t>&lt;dependency&gt;</a:t>
            </a:r>
            <a:br>
              <a:rPr lang="en-US" altLang="zh-TW" dirty="0" smtClean="0"/>
            </a:br>
            <a:r>
              <a:rPr lang="en-US" altLang="zh-TW" dirty="0" smtClean="0"/>
              <a:t>   &lt;</a:t>
            </a:r>
            <a:r>
              <a:rPr lang="en-US" altLang="zh-TW" dirty="0" err="1" smtClean="0"/>
              <a:t>groupId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org.projectlombok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groupId</a:t>
            </a:r>
            <a:r>
              <a:rPr lang="en-US" altLang="zh-TW" dirty="0" smtClean="0"/>
              <a:t>&gt;</a:t>
            </a:r>
            <a:br>
              <a:rPr lang="en-US" altLang="zh-TW" dirty="0" smtClean="0"/>
            </a:br>
            <a:r>
              <a:rPr lang="en-US" altLang="zh-TW" dirty="0" smtClean="0"/>
              <a:t>   &lt;</a:t>
            </a:r>
            <a:r>
              <a:rPr lang="en-US" altLang="zh-TW" dirty="0" err="1" smtClean="0"/>
              <a:t>artifactId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lombok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artifactId</a:t>
            </a:r>
            <a:r>
              <a:rPr lang="en-US" altLang="zh-TW" dirty="0" smtClean="0"/>
              <a:t>&gt;</a:t>
            </a:r>
            <a:br>
              <a:rPr lang="en-US" altLang="zh-TW" dirty="0" smtClean="0"/>
            </a:br>
            <a:r>
              <a:rPr lang="en-US" altLang="zh-TW" dirty="0" smtClean="0"/>
              <a:t>   &lt;optional&gt;true&lt;/optional&gt;</a:t>
            </a:r>
            <a:br>
              <a:rPr lang="en-US" altLang="zh-TW" dirty="0" smtClean="0"/>
            </a:br>
            <a:r>
              <a:rPr lang="en-US" altLang="zh-TW" dirty="0" smtClean="0"/>
              <a:t>&lt;/dependency&gt;</a:t>
            </a:r>
            <a:endParaRPr lang="en-US" altLang="zh-TW" b="1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Create </a:t>
            </a:r>
            <a:r>
              <a:rPr lang="en-US" altLang="zh-TW" dirty="0" smtClean="0"/>
              <a:t>a simple Student </a:t>
            </a:r>
            <a:r>
              <a:rPr lang="en-US" altLang="zh-TW" dirty="0" smtClean="0"/>
              <a:t>bean with </a:t>
            </a:r>
            <a:r>
              <a:rPr lang="en-US" altLang="zh-TW" dirty="0" smtClean="0">
                <a:hlinkClick r:id="rId3"/>
              </a:rPr>
              <a:t>@Data </a:t>
            </a:r>
            <a:r>
              <a:rPr lang="en-US" altLang="zh-TW" dirty="0" smtClean="0"/>
              <a:t>of Lombok</a:t>
            </a:r>
          </a:p>
          <a:p>
            <a:pPr lvl="1"/>
            <a:r>
              <a:rPr lang="en-US" altLang="zh-TW" dirty="0" smtClean="0"/>
              <a:t>All together now: A shortcut for @</a:t>
            </a:r>
            <a:r>
              <a:rPr lang="en-US" altLang="zh-TW" dirty="0" err="1" smtClean="0"/>
              <a:t>ToString</a:t>
            </a:r>
            <a:r>
              <a:rPr lang="en-US" altLang="zh-TW" dirty="0" smtClean="0"/>
              <a:t>, @</a:t>
            </a:r>
            <a:r>
              <a:rPr lang="en-US" altLang="zh-TW" dirty="0" err="1" smtClean="0"/>
              <a:t>EqualsAndHashCode</a:t>
            </a:r>
            <a:r>
              <a:rPr lang="en-US" altLang="zh-TW" dirty="0" smtClean="0"/>
              <a:t>, @Getter on all fields, @Setter on all non-final fields, and @</a:t>
            </a:r>
            <a:r>
              <a:rPr lang="en-US" altLang="zh-TW" dirty="0" err="1" smtClean="0"/>
              <a:t>RequiredArgsConstructor</a:t>
            </a:r>
            <a:endParaRPr lang="en-US" altLang="zh-TW" dirty="0" smtClean="0"/>
          </a:p>
          <a:p>
            <a:r>
              <a:rPr lang="en-US" altLang="zh-TW" dirty="0" smtClean="0"/>
              <a:t>Check out the structure of </a:t>
            </a:r>
            <a:r>
              <a:rPr lang="en-US" altLang="zh-TW" dirty="0" smtClean="0"/>
              <a:t>Student bean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View-</a:t>
            </a:r>
            <a:r>
              <a:rPr lang="en-US" altLang="zh-TW" dirty="0" smtClean="0"/>
              <a:t>-&gt;Tool Windows--&gt;</a:t>
            </a:r>
            <a:r>
              <a:rPr lang="en-US" altLang="zh-TW" dirty="0" smtClean="0"/>
              <a:t>Structure</a:t>
            </a:r>
            <a:endParaRPr lang="zh-TW" altLang="en-US" dirty="0"/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6732" y="1200150"/>
            <a:ext cx="4710339" cy="12421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Create </a:t>
            </a:r>
            <a:r>
              <a:rPr lang="en-US" altLang="zh-TW" b="1" dirty="0" smtClean="0"/>
              <a:t>Repository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Create Repository method to Read Student information</a:t>
            </a:r>
          </a:p>
          <a:p>
            <a:pPr lvl="1"/>
            <a:r>
              <a:rPr lang="en-US" altLang="zh-TW" dirty="0" smtClean="0"/>
              <a:t>@</a:t>
            </a:r>
            <a:r>
              <a:rPr lang="en-US" altLang="zh-TW" dirty="0" err="1" smtClean="0"/>
              <a:t>Mapper</a:t>
            </a:r>
            <a:r>
              <a:rPr lang="en-US" altLang="zh-TW" dirty="0" smtClean="0"/>
              <a:t> public </a:t>
            </a:r>
            <a:r>
              <a:rPr lang="en-US" altLang="zh-TW" dirty="0" smtClean="0">
                <a:solidFill>
                  <a:srgbClr val="FFC000"/>
                </a:solidFill>
              </a:rPr>
              <a:t>interface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StudentMyBatisRepository</a:t>
            </a:r>
            <a:r>
              <a:rPr lang="en-US" altLang="zh-TW" dirty="0" smtClean="0"/>
              <a:t> { 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Java </a:t>
            </a:r>
            <a:r>
              <a:rPr lang="zh-TW" altLang="en-US" dirty="0" smtClean="0"/>
              <a:t>的介面 </a:t>
            </a:r>
            <a:r>
              <a:rPr lang="en-US" altLang="zh-TW" dirty="0" smtClean="0"/>
              <a:t>(interface)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是</a:t>
            </a:r>
            <a:r>
              <a:rPr lang="zh-TW" altLang="en-US" dirty="0" smtClean="0"/>
              <a:t>一種參考型態 </a:t>
            </a:r>
            <a:r>
              <a:rPr lang="en-US" altLang="zh-TW" dirty="0" smtClean="0"/>
              <a:t>(reference type) </a:t>
            </a:r>
            <a:r>
              <a:rPr lang="zh-TW" altLang="en-US" dirty="0" smtClean="0"/>
              <a:t>，使用關鍵字 </a:t>
            </a:r>
            <a:r>
              <a:rPr lang="en-US" altLang="zh-TW" b="1" dirty="0" smtClean="0"/>
              <a:t>interface</a:t>
            </a:r>
            <a:r>
              <a:rPr lang="en-US" altLang="zh-TW" dirty="0" smtClean="0"/>
              <a:t> </a:t>
            </a:r>
            <a:r>
              <a:rPr lang="zh-TW" altLang="en-US" dirty="0" smtClean="0"/>
              <a:t>宣告及定義，同時 </a:t>
            </a:r>
            <a:r>
              <a:rPr lang="en-US" altLang="zh-TW" b="1" dirty="0" smtClean="0"/>
              <a:t>interface</a:t>
            </a:r>
            <a:r>
              <a:rPr lang="en-US" altLang="zh-TW" dirty="0" smtClean="0"/>
              <a:t> </a:t>
            </a:r>
            <a:r>
              <a:rPr lang="zh-TW" altLang="en-US" dirty="0" smtClean="0"/>
              <a:t>已隱含 </a:t>
            </a:r>
            <a:r>
              <a:rPr lang="en-US" altLang="zh-TW" b="1" dirty="0" smtClean="0"/>
              <a:t>abstract</a:t>
            </a:r>
            <a:r>
              <a:rPr lang="en-US" altLang="zh-TW" dirty="0" smtClean="0"/>
              <a:t> </a:t>
            </a:r>
            <a:r>
              <a:rPr lang="zh-TW" altLang="en-US" dirty="0" smtClean="0"/>
              <a:t>，介面中通常會定義的常數 </a:t>
            </a:r>
            <a:r>
              <a:rPr lang="en-US" altLang="zh-TW" dirty="0" smtClean="0"/>
              <a:t>(constant) </a:t>
            </a:r>
            <a:r>
              <a:rPr lang="zh-TW" altLang="en-US" dirty="0" smtClean="0"/>
              <a:t>及方法 </a:t>
            </a:r>
            <a:r>
              <a:rPr lang="en-US" altLang="zh-TW" dirty="0" smtClean="0"/>
              <a:t>(method) </a:t>
            </a:r>
            <a:r>
              <a:rPr lang="zh-TW" altLang="en-US" dirty="0" smtClean="0"/>
              <a:t>，其方法必須由類別 </a:t>
            </a:r>
            <a:r>
              <a:rPr lang="en-US" altLang="zh-TW" dirty="0" smtClean="0"/>
              <a:t>(class) </a:t>
            </a:r>
            <a:r>
              <a:rPr lang="zh-TW" altLang="en-US" dirty="0" smtClean="0"/>
              <a:t>所實作 </a:t>
            </a:r>
            <a:r>
              <a:rPr lang="en-US" altLang="zh-TW" dirty="0" smtClean="0"/>
              <a:t>(implement)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介面</a:t>
            </a:r>
            <a:r>
              <a:rPr lang="zh-TW" altLang="en-US" dirty="0" smtClean="0"/>
              <a:t>的主要目的是制定軟體組件的共同規則，由於繼承 </a:t>
            </a:r>
            <a:r>
              <a:rPr lang="en-US" altLang="zh-TW" dirty="0" smtClean="0"/>
              <a:t>(inheritance) </a:t>
            </a:r>
            <a:r>
              <a:rPr lang="zh-TW" altLang="en-US" dirty="0" smtClean="0"/>
              <a:t>只能由單一直線進行，也就是說子類別 </a:t>
            </a:r>
            <a:r>
              <a:rPr lang="en-US" altLang="zh-TW" dirty="0" smtClean="0"/>
              <a:t>(subclass) </a:t>
            </a:r>
            <a:r>
              <a:rPr lang="zh-TW" altLang="en-US" dirty="0" smtClean="0"/>
              <a:t>只能繼承自某一特定的父類別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superclass</a:t>
            </a:r>
            <a:r>
              <a:rPr lang="en-US" altLang="zh-TW" dirty="0" smtClean="0"/>
              <a:t>) </a:t>
            </a:r>
            <a:r>
              <a:rPr lang="zh-TW" altLang="en-US" dirty="0" smtClean="0"/>
              <a:t>。介面提供了另一種彈性，使子類別在繼承父類別的特性之外，也能具有其他型態的特性。</a:t>
            </a:r>
            <a:br>
              <a:rPr lang="zh-TW" altLang="en-US" dirty="0" smtClean="0"/>
            </a:br>
            <a:endParaRPr lang="en-US" altLang="zh-TW" dirty="0" smtClean="0"/>
          </a:p>
          <a:p>
            <a:pPr lvl="1"/>
            <a:r>
              <a:rPr lang="en-US" altLang="zh-TW" i="1" dirty="0" smtClean="0"/>
              <a:t>Spring Boot Auto Configuration sees H2 in the </a:t>
            </a:r>
            <a:r>
              <a:rPr lang="en-US" altLang="zh-TW" i="1" dirty="0" err="1" smtClean="0"/>
              <a:t>classpath</a:t>
            </a:r>
            <a:r>
              <a:rPr lang="en-US" altLang="zh-TW" i="1" dirty="0" smtClean="0"/>
              <a:t>. It understands that we would want to talk to an in memory database. It auto configures a </a:t>
            </a:r>
            <a:r>
              <a:rPr lang="en-US" altLang="zh-TW" i="1" dirty="0" err="1" smtClean="0"/>
              <a:t>datasource</a:t>
            </a:r>
            <a:r>
              <a:rPr lang="en-US" altLang="zh-TW" i="1" dirty="0" smtClean="0"/>
              <a:t> and also a </a:t>
            </a:r>
            <a:r>
              <a:rPr lang="en-US" altLang="zh-TW" i="1" dirty="0" err="1" smtClean="0"/>
              <a:t>JdbcTemplate</a:t>
            </a:r>
            <a:r>
              <a:rPr lang="en-US" altLang="zh-TW" i="1" dirty="0" smtClean="0"/>
              <a:t> connecting to that </a:t>
            </a:r>
            <a:r>
              <a:rPr lang="en-US" altLang="zh-TW" i="1" dirty="0" err="1" smtClean="0"/>
              <a:t>datasource</a:t>
            </a:r>
            <a:r>
              <a:rPr lang="en-US" altLang="zh-TW" i="1" dirty="0" smtClean="0"/>
              <a:t>.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4575" y="2355273"/>
            <a:ext cx="60674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Create Repository </a:t>
            </a:r>
            <a:r>
              <a:rPr lang="en-US" altLang="zh-TW" b="1" dirty="0" smtClean="0"/>
              <a:t>(2/2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9757" y="1663048"/>
            <a:ext cx="8596668" cy="3880773"/>
          </a:xfrm>
        </p:spPr>
        <p:txBody>
          <a:bodyPr/>
          <a:lstStyle/>
          <a:p>
            <a:r>
              <a:rPr lang="en-US" altLang="zh-TW" dirty="0" smtClean="0"/>
              <a:t>@</a:t>
            </a:r>
            <a:r>
              <a:rPr lang="en-US" altLang="zh-TW" dirty="0" smtClean="0"/>
              <a:t>Select highlights that this is a select query. #{id} is used to indicate that id is a parameter to this query.</a:t>
            </a:r>
          </a:p>
          <a:p>
            <a:endParaRPr lang="zh-TW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605" y="2402156"/>
            <a:ext cx="9149024" cy="436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command-line Spring </a:t>
            </a:r>
            <a:r>
              <a:rPr lang="en-US" altLang="zh-TW" dirty="0" smtClean="0"/>
              <a:t>Boot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3375" y="1266360"/>
            <a:ext cx="8596668" cy="3880773"/>
          </a:xfrm>
        </p:spPr>
        <p:txBody>
          <a:bodyPr/>
          <a:lstStyle/>
          <a:p>
            <a:r>
              <a:rPr lang="en-US" altLang="zh-TW" dirty="0" smtClean="0"/>
              <a:t>Application class implement </a:t>
            </a:r>
            <a:r>
              <a:rPr lang="en-US" altLang="zh-TW" dirty="0" err="1" smtClean="0"/>
              <a:t>CommandLineRunner</a:t>
            </a:r>
            <a:r>
              <a:rPr lang="en-US" altLang="zh-TW" dirty="0" smtClean="0"/>
              <a:t> and implement run</a:t>
            </a:r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729" y="1782669"/>
            <a:ext cx="9247841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向上箭號 5"/>
          <p:cNvSpPr/>
          <p:nvPr/>
        </p:nvSpPr>
        <p:spPr>
          <a:xfrm>
            <a:off x="6320118" y="3059206"/>
            <a:ext cx="275664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左箭號 6"/>
          <p:cNvSpPr/>
          <p:nvPr/>
        </p:nvSpPr>
        <p:spPr>
          <a:xfrm>
            <a:off x="6669741" y="5493124"/>
            <a:ext cx="349624" cy="2554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1133</TotalTime>
  <Words>636</Words>
  <Application>Microsoft Office PowerPoint</Application>
  <PresentationFormat>自訂</PresentationFormat>
  <Paragraphs>118</Paragraphs>
  <Slides>10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多面向</vt:lpstr>
      <vt:lpstr>Spring Boot + MyBatis</vt:lpstr>
      <vt:lpstr>Creating the Project with Spring Initializr </vt:lpstr>
      <vt:lpstr>Add the myBatis starter to pom.xml</vt:lpstr>
      <vt:lpstr>MyBatis integration with Spring Boot </vt:lpstr>
      <vt:lpstr>Initialize H2 in-memory database with the schema </vt:lpstr>
      <vt:lpstr>Creating Student Bean </vt:lpstr>
      <vt:lpstr>Create Repository (1/2)</vt:lpstr>
      <vt:lpstr>Create Repository (2/2)</vt:lpstr>
      <vt:lpstr>A command-line Spring Boot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Architecture and Fundamentals - Some things to Know for Getting Started With Spring Boot</dc:title>
  <dc:creator>Charlotte Liu</dc:creator>
  <cp:lastModifiedBy>Charlotte_LLP</cp:lastModifiedBy>
  <cp:revision>141</cp:revision>
  <dcterms:created xsi:type="dcterms:W3CDTF">2020-12-30T06:00:21Z</dcterms:created>
  <dcterms:modified xsi:type="dcterms:W3CDTF">2021-01-23T13:20:40Z</dcterms:modified>
</cp:coreProperties>
</file>