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5" r:id="rId5"/>
    <p:sldId id="259" r:id="rId6"/>
    <p:sldId id="258" r:id="rId7"/>
    <p:sldId id="260" r:id="rId8"/>
    <p:sldId id="257" r:id="rId9"/>
    <p:sldId id="261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6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8B699-97D6-4EA2-8BF4-25336C80BFC1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F12EF-C571-49C5-9D00-EA2C31590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0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- Spring-boot run with Argument</a:t>
            </a:r>
          </a:p>
          <a:p>
            <a:r>
              <a:rPr lang="en-US" altLang="zh-TW" dirty="0" smtClean="0"/>
              <a:t>&gt; </a:t>
            </a:r>
            <a:r>
              <a:rPr lang="en-US" altLang="zh-TW" dirty="0" err="1" smtClean="0"/>
              <a:t>mvn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spring-boot:run</a:t>
            </a:r>
            <a:r>
              <a:rPr lang="en-US" altLang="zh-TW" dirty="0" smtClean="0"/>
              <a:t> -</a:t>
            </a:r>
            <a:r>
              <a:rPr lang="en-US" altLang="zh-TW" dirty="0" err="1" smtClean="0"/>
              <a:t>Dspring-boot.run.jvmArguments</a:t>
            </a:r>
            <a:r>
              <a:rPr lang="en-US" altLang="zh-TW" dirty="0" smtClean="0"/>
              <a:t>="-</a:t>
            </a:r>
            <a:r>
              <a:rPr lang="en-US" altLang="zh-TW" dirty="0" err="1" smtClean="0"/>
              <a:t>Dserver.port</a:t>
            </a:r>
            <a:r>
              <a:rPr lang="en-US" altLang="zh-TW" dirty="0" smtClean="0"/>
              <a:t>=9092"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F12EF-C571-49C5-9D00-EA2C31590A0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27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r.io/blog/best-java-books-for-beginners-and-advanced-programmers" TargetMode="External"/><Relationship Id="rId2" Type="http://schemas.openxmlformats.org/officeDocument/2006/relationships/hyperlink" Target="https://blog.idrsolutions.com/2019/05/java-8-vs-java-11-what-are-the-key-chang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jetbrains.com/idea/2020/05/debugger-basics-in-intellij-idea/" TargetMode="External"/><Relationship Id="rId4" Type="http://schemas.openxmlformats.org/officeDocument/2006/relationships/hyperlink" Target="https://spring.io/quicksta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Charlotte\My_Doc\presentation-slide\Dev_Ops\Nexus\Nexus-Fun_Charlotte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plushnikov/lombok-intellij-plugin" TargetMode="External"/><Relationship Id="rId2" Type="http://schemas.openxmlformats.org/officeDocument/2006/relationships/hyperlink" Target="https://www.xspdf.com/help/5048297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ugins.jetbrains.com/plugin/6546-eclipse-code-formatt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Know Your Development Environment</a:t>
            </a:r>
            <a:br>
              <a:rPr lang="en-US" altLang="zh-TW" dirty="0"/>
            </a:br>
            <a:r>
              <a:rPr lang="en-US" altLang="zh-TW" dirty="0"/>
              <a:t>- Hello Java buddy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2020/12/30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Charlotte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6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 &amp; Debug A </a:t>
            </a:r>
            <a:r>
              <a:rPr lang="en-US" altLang="zh-TW" dirty="0"/>
              <a:t>Spring Boot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08465"/>
            <a:ext cx="10430548" cy="4285298"/>
          </a:xfrm>
        </p:spPr>
        <p:txBody>
          <a:bodyPr/>
          <a:lstStyle/>
          <a:p>
            <a:r>
              <a:rPr lang="en-US" altLang="zh-TW" dirty="0" smtClean="0"/>
              <a:t>Run &amp; Debug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Unit Test</a:t>
            </a:r>
          </a:p>
          <a:p>
            <a:pPr lvl="1"/>
            <a:r>
              <a:rPr lang="en-US" altLang="zh-TW" dirty="0" smtClean="0"/>
              <a:t>Check service </a:t>
            </a:r>
            <a:r>
              <a:rPr lang="en-US" altLang="zh-TW" dirty="0"/>
              <a:t>port </a:t>
            </a:r>
            <a:r>
              <a:rPr lang="en-US" altLang="zh-TW" sz="1000" dirty="0"/>
              <a:t>(have trouble to start Spring </a:t>
            </a:r>
            <a:r>
              <a:rPr lang="en-US" altLang="zh-TW" sz="1000" dirty="0" smtClean="0"/>
              <a:t>App)</a:t>
            </a:r>
            <a:endParaRPr lang="en-US" altLang="zh-TW" sz="1000" dirty="0" smtClean="0"/>
          </a:p>
          <a:p>
            <a:pPr lvl="2"/>
            <a:r>
              <a:rPr lang="en-US" altLang="zh-TW" dirty="0" err="1"/>
              <a:t>netstat</a:t>
            </a:r>
            <a:r>
              <a:rPr lang="en-US" altLang="zh-TW" dirty="0"/>
              <a:t> -</a:t>
            </a:r>
            <a:r>
              <a:rPr lang="en-US" altLang="zh-TW" dirty="0" err="1"/>
              <a:t>ano</a:t>
            </a:r>
            <a:r>
              <a:rPr lang="en-US" altLang="zh-TW" dirty="0"/>
              <a:t> | </a:t>
            </a:r>
            <a:r>
              <a:rPr lang="en-US" altLang="zh-TW" dirty="0" err="1"/>
              <a:t>findstr</a:t>
            </a:r>
            <a:r>
              <a:rPr lang="en-US" altLang="zh-TW" dirty="0"/>
              <a:t> </a:t>
            </a:r>
            <a:r>
              <a:rPr lang="en-US" altLang="zh-TW" dirty="0" smtClean="0"/>
              <a:t>0.0:80</a:t>
            </a:r>
          </a:p>
          <a:p>
            <a:pPr lvl="1"/>
            <a:r>
              <a:rPr lang="en-US" altLang="zh-TW" dirty="0" smtClean="0"/>
              <a:t>Run by Maven with plug-in</a:t>
            </a:r>
          </a:p>
          <a:p>
            <a:pPr lvl="2"/>
            <a:r>
              <a:rPr lang="en-US" altLang="zh-TW" dirty="0" smtClean="0"/>
              <a:t>Run &gt; </a:t>
            </a:r>
            <a:r>
              <a:rPr lang="en-US" altLang="zh-TW" dirty="0" err="1" smtClean="0"/>
              <a:t>Mvn</a:t>
            </a:r>
            <a:r>
              <a:rPr lang="en-US" altLang="zh-TW" dirty="0" smtClean="0"/>
              <a:t> </a:t>
            </a:r>
            <a:r>
              <a:rPr lang="en-US" altLang="zh-TW" dirty="0" err="1"/>
              <a:t>spring-boot:run</a:t>
            </a:r>
            <a:r>
              <a:rPr lang="en-US" altLang="zh-TW" dirty="0"/>
              <a:t> </a:t>
            </a:r>
            <a:r>
              <a:rPr lang="en-US" altLang="zh-TW" dirty="0" smtClean="0"/>
              <a:t>–</a:t>
            </a:r>
            <a:r>
              <a:rPr lang="en-US" altLang="zh-TW" dirty="0" err="1" smtClean="0"/>
              <a:t>Dspring-boot.run.jvmArguments</a:t>
            </a:r>
            <a:r>
              <a:rPr lang="en-US" altLang="zh-TW" dirty="0"/>
              <a:t>="-</a:t>
            </a:r>
            <a:r>
              <a:rPr lang="en-US" altLang="zh-TW" dirty="0" err="1" smtClean="0"/>
              <a:t>Dserver.port</a:t>
            </a:r>
            <a:r>
              <a:rPr lang="en-US" altLang="zh-TW" dirty="0" smtClean="0"/>
              <a:t>=9092“</a:t>
            </a:r>
          </a:p>
          <a:p>
            <a:pPr lvl="2"/>
            <a:r>
              <a:rPr lang="en-US" altLang="zh-TW" dirty="0"/>
              <a:t>OR configure the </a:t>
            </a:r>
            <a:r>
              <a:rPr lang="en-US" altLang="zh-TW" dirty="0" err="1" smtClean="0"/>
              <a:t>application.properties</a:t>
            </a:r>
            <a:r>
              <a:rPr lang="en-US" altLang="zh-TW" dirty="0" smtClean="0"/>
              <a:t> file (in $</a:t>
            </a:r>
            <a:r>
              <a:rPr lang="en-US" altLang="zh-TW" dirty="0" err="1" smtClean="0"/>
              <a:t>ProjectPath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\main\resources\</a:t>
            </a:r>
            <a:r>
              <a:rPr lang="en-US" altLang="zh-TW" dirty="0" err="1" smtClean="0"/>
              <a:t>application.properties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Debug</a:t>
            </a:r>
          </a:p>
          <a:p>
            <a:pPr lvl="2"/>
            <a:r>
              <a:rPr lang="en-US" altLang="zh-TW" dirty="0" smtClean="0"/>
              <a:t>Find out the main program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r>
              <a:rPr lang="en-US" altLang="zh-TW" dirty="0" smtClean="0"/>
              <a:t>Right click/[Debug]</a:t>
            </a:r>
            <a:endParaRPr lang="en-US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90976" y="4449466"/>
            <a:ext cx="580446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(String[] args) {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SpringApplication.</a:t>
            </a:r>
            <a:r>
              <a:rPr kumimoji="0" lang="zh-TW" altLang="zh-TW" sz="14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(Testap1Application.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class,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args)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4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hlinkClick r:id="rId2"/>
              </a:rPr>
              <a:t>Java 8 vs Java 11 – What are the Key Changes</a:t>
            </a:r>
            <a:r>
              <a:rPr lang="en-US" altLang="zh-TW" b="1" dirty="0" smtClean="0">
                <a:hlinkClick r:id="rId2"/>
              </a:rPr>
              <a:t>?</a:t>
            </a:r>
            <a:endParaRPr lang="en-US" altLang="zh-TW" b="1" dirty="0" smtClean="0"/>
          </a:p>
          <a:p>
            <a:r>
              <a:rPr lang="en-US" altLang="zh-TW" b="1" dirty="0" smtClean="0">
                <a:hlinkClick r:id="rId3"/>
              </a:rPr>
              <a:t>10 </a:t>
            </a:r>
            <a:r>
              <a:rPr lang="en-US" altLang="zh-TW" b="1" dirty="0">
                <a:hlinkClick r:id="rId3"/>
              </a:rPr>
              <a:t>Best Java Books for Beginners and Advanced </a:t>
            </a:r>
            <a:r>
              <a:rPr lang="en-US" altLang="zh-TW" b="1" dirty="0" smtClean="0">
                <a:hlinkClick r:id="rId3"/>
              </a:rPr>
              <a:t>Programmers</a:t>
            </a:r>
            <a:endParaRPr lang="en-US" altLang="zh-TW" b="1" dirty="0" smtClean="0"/>
          </a:p>
          <a:p>
            <a:r>
              <a:rPr lang="en-US" altLang="zh-TW" b="1" dirty="0">
                <a:hlinkClick r:id="rId4"/>
              </a:rPr>
              <a:t>https://spring.io/quickstart</a:t>
            </a:r>
            <a:endParaRPr lang="en-US" altLang="zh-TW" b="1" dirty="0"/>
          </a:p>
          <a:p>
            <a:r>
              <a:rPr lang="en-US" altLang="zh-TW" dirty="0">
                <a:hlinkClick r:id="rId5"/>
              </a:rPr>
              <a:t>Debugger Basics in IntelliJ IDEA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71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What is the difference J2EE and J2SE</a:t>
            </a:r>
            <a:r>
              <a:rPr lang="en-US" altLang="zh-TW" b="1" dirty="0" smtClean="0"/>
              <a:t>?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63404"/>
            <a:ext cx="8596668" cy="4287377"/>
          </a:xfrm>
        </p:spPr>
        <p:txBody>
          <a:bodyPr>
            <a:normAutofit/>
          </a:bodyPr>
          <a:lstStyle/>
          <a:p>
            <a:r>
              <a:rPr lang="en-US" altLang="zh-TW" b="1" dirty="0"/>
              <a:t>Java SE (</a:t>
            </a:r>
            <a:r>
              <a:rPr lang="en-US" altLang="zh-TW" dirty="0"/>
              <a:t>J2SE</a:t>
            </a:r>
            <a:r>
              <a:rPr lang="en-US" altLang="zh-TW" b="1" dirty="0"/>
              <a:t>)</a:t>
            </a:r>
            <a:r>
              <a:rPr lang="en-US" altLang="zh-TW" dirty="0"/>
              <a:t> stands for Java standard edition and is normally for developing applications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Moving on to this one, Also well-known as Core Java, this is the most basic and standard version of Java. It’s the purest appearance of Java, a basic establishment for all other editions.</a:t>
            </a:r>
          </a:p>
          <a:p>
            <a:pPr lvl="1"/>
            <a:r>
              <a:rPr lang="en-US" altLang="zh-TW" dirty="0"/>
              <a:t>It consists of a large range of common purpose API’s (like </a:t>
            </a:r>
            <a:r>
              <a:rPr lang="en-US" altLang="zh-TW" dirty="0" err="1"/>
              <a:t>java.lang</a:t>
            </a:r>
            <a:r>
              <a:rPr lang="en-US" altLang="zh-TW" dirty="0"/>
              <a:t>, </a:t>
            </a:r>
            <a:r>
              <a:rPr lang="en-US" altLang="zh-TW" dirty="0" err="1"/>
              <a:t>java.util</a:t>
            </a:r>
            <a:r>
              <a:rPr lang="en-US" altLang="zh-TW" dirty="0"/>
              <a:t>) as well as many particular purpose APIs.</a:t>
            </a:r>
          </a:p>
          <a:p>
            <a:pPr lvl="1"/>
            <a:r>
              <a:rPr lang="en-US" altLang="zh-TW" dirty="0"/>
              <a:t>J2SE is used to create applications for Desktop.</a:t>
            </a:r>
          </a:p>
          <a:p>
            <a:pPr lvl="1"/>
            <a:r>
              <a:rPr lang="en-US" altLang="zh-TW" dirty="0"/>
              <a:t>In addition, it consists all the basics of Java the language, variables, operators, data types, Arrays, looping, Streams, Strings Java Database Connectivity(JDBC) and much more.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7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What is the difference J2EE and J2SE?</a:t>
            </a:r>
            <a:r>
              <a:rPr lang="zh-TW" altLang="en-US" b="1" dirty="0"/>
              <a:t> </a:t>
            </a:r>
            <a:r>
              <a:rPr lang="en-US" altLang="zh-TW" b="1" dirty="0" smtClean="0"/>
              <a:t>(2/2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Java EE (</a:t>
            </a:r>
            <a:r>
              <a:rPr lang="en-US" altLang="zh-TW" dirty="0"/>
              <a:t>J2EE</a:t>
            </a:r>
            <a:r>
              <a:rPr lang="en-US" altLang="zh-TW" b="1" dirty="0"/>
              <a:t>)</a:t>
            </a:r>
            <a:r>
              <a:rPr lang="en-US" altLang="zh-TW" dirty="0"/>
              <a:t> stands for Java enterprise edition and used for applications which run on servers.</a:t>
            </a:r>
          </a:p>
          <a:p>
            <a:pPr lvl="1"/>
            <a:r>
              <a:rPr lang="en-US" altLang="zh-TW" dirty="0"/>
              <a:t>The Enterprise edition of Java has a superior usage of Java, like a growth of web services, networking, server-side scripting and further a variety of web-based applications.</a:t>
            </a:r>
          </a:p>
          <a:p>
            <a:pPr lvl="1"/>
            <a:r>
              <a:rPr lang="en-US" altLang="zh-TW" dirty="0"/>
              <a:t>It is a community-driven edition, i.e. there are many of nonstop offerings from industry experts, Java developers, and other open source organizations. Java enterprise </a:t>
            </a:r>
            <a:r>
              <a:rPr lang="en-US" altLang="zh-TW" dirty="0" err="1"/>
              <a:t>versionApart</a:t>
            </a:r>
            <a:r>
              <a:rPr lang="en-US" altLang="zh-TW" dirty="0"/>
              <a:t> from this, it uses numerous components of J2SE, as well as, holds features like Servlets, Java Message Services and more.</a:t>
            </a:r>
          </a:p>
          <a:p>
            <a:pPr lvl="1"/>
            <a:r>
              <a:rPr lang="en-US" altLang="zh-TW" dirty="0"/>
              <a:t>It uses Website designing tools like HTML, CSS, JavaScript, Ajax, </a:t>
            </a:r>
            <a:r>
              <a:rPr lang="en-US" altLang="zh-TW" dirty="0" err="1"/>
              <a:t>Jquery</a:t>
            </a:r>
            <a:r>
              <a:rPr lang="en-US" altLang="zh-TW" dirty="0"/>
              <a:t> </a:t>
            </a:r>
            <a:r>
              <a:rPr lang="en-US" altLang="zh-TW" dirty="0" err="1"/>
              <a:t>etc</a:t>
            </a:r>
            <a:r>
              <a:rPr lang="en-US" altLang="zh-TW" dirty="0"/>
              <a:t>, so as to build web pages and web services.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0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Most popular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start with the IDE tool?</a:t>
            </a:r>
          </a:p>
          <a:p>
            <a:r>
              <a:rPr lang="en-US" altLang="zh-TW" dirty="0" smtClean="0"/>
              <a:t>What's </a:t>
            </a:r>
            <a:r>
              <a:rPr lang="en-US" altLang="zh-TW" dirty="0"/>
              <a:t>the most popular code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How to run &amp; debug with IDE tool?</a:t>
            </a:r>
          </a:p>
          <a:p>
            <a:r>
              <a:rPr lang="en-US" altLang="zh-TW" dirty="0" smtClean="0">
                <a:hlinkClick r:id="rId2" action="ppaction://hlinkpres?slideindex=1&amp;slidetitle="/>
              </a:rPr>
              <a:t>What’s Maven, Nexus?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28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&amp; Installation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8887" y="1704109"/>
            <a:ext cx="9767455" cy="4746568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Download Path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The files of Java course </a:t>
            </a:r>
            <a:r>
              <a:rPr lang="en-US" altLang="zh-TW" dirty="0" smtClean="0">
                <a:solidFill>
                  <a:schemeClr val="tx1"/>
                </a:solidFill>
              </a:rPr>
              <a:t>- </a:t>
            </a:r>
            <a:r>
              <a:rPr lang="en-US" altLang="zh-TW" dirty="0" smtClean="0">
                <a:solidFill>
                  <a:schemeClr val="tx1"/>
                </a:solidFill>
              </a:rPr>
              <a:t>H</a:t>
            </a:r>
            <a:r>
              <a:rPr lang="en-US" altLang="zh-TW" dirty="0">
                <a:solidFill>
                  <a:schemeClr val="tx1"/>
                </a:solidFill>
              </a:rPr>
              <a:t>:\</a:t>
            </a:r>
            <a:r>
              <a:rPr lang="en-US" altLang="zh-TW" dirty="0" smtClean="0">
                <a:solidFill>
                  <a:schemeClr val="tx1"/>
                </a:solidFill>
              </a:rPr>
              <a:t>PASM\PA\Charlotte\Java_courses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Local Repository Files - </a:t>
            </a:r>
            <a:r>
              <a:rPr lang="en-US" altLang="zh-TW" dirty="0">
                <a:solidFill>
                  <a:schemeClr val="tx1"/>
                </a:solidFill>
              </a:rPr>
              <a:t>H:\PASM\PA\Charlotte\mvn_repository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err="1" smtClean="0"/>
              <a:t>Insatll</a:t>
            </a:r>
            <a:r>
              <a:rPr lang="en-US" altLang="zh-TW" dirty="0" smtClean="0"/>
              <a:t> (Unzip) Software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IntelliJ folder</a:t>
            </a:r>
            <a:endParaRPr lang="en-US" altLang="zh-TW" dirty="0"/>
          </a:p>
          <a:p>
            <a:pPr lvl="2"/>
            <a:r>
              <a:rPr lang="en-US" altLang="zh-TW" dirty="0" smtClean="0"/>
              <a:t>ideaIC-2020.2.3.win.zip</a:t>
            </a:r>
            <a:endParaRPr lang="en-US" altLang="zh-TW" dirty="0"/>
          </a:p>
          <a:p>
            <a:pPr lvl="1"/>
            <a:r>
              <a:rPr lang="en-US" altLang="zh-TW" dirty="0" smtClean="0"/>
              <a:t>IntelliJ Plugs-In </a:t>
            </a:r>
            <a:r>
              <a:rPr lang="en-US" altLang="zh-TW" dirty="0"/>
              <a:t>folder</a:t>
            </a:r>
          </a:p>
          <a:p>
            <a:pPr lvl="2"/>
            <a:r>
              <a:rPr lang="en-US" altLang="zh-TW" dirty="0" smtClean="0"/>
              <a:t>lombok-plugin-0.33-2020.2.zip</a:t>
            </a:r>
            <a:endParaRPr lang="en-US" altLang="zh-TW" dirty="0"/>
          </a:p>
          <a:p>
            <a:pPr lvl="1"/>
            <a:r>
              <a:rPr lang="en-US" altLang="zh-TW" dirty="0" smtClean="0"/>
              <a:t>Maven folder</a:t>
            </a:r>
            <a:endParaRPr lang="en-US" altLang="zh-TW" dirty="0"/>
          </a:p>
          <a:p>
            <a:pPr lvl="2"/>
            <a:r>
              <a:rPr lang="en-US" altLang="zh-TW" dirty="0" smtClean="0"/>
              <a:t>apache-maven-3.6.3-bin.zip</a:t>
            </a:r>
          </a:p>
          <a:p>
            <a:pPr lvl="1"/>
            <a:r>
              <a:rPr lang="en-US" altLang="zh-TW" dirty="0" smtClean="0"/>
              <a:t>JDK 8</a:t>
            </a:r>
          </a:p>
          <a:p>
            <a:pPr lvl="2"/>
            <a:r>
              <a:rPr lang="en-US" altLang="zh-TW" dirty="0"/>
              <a:t>jdk1.8.0_144</a:t>
            </a:r>
            <a:endParaRPr lang="en-US" altLang="zh-TW" dirty="0" smtClean="0"/>
          </a:p>
          <a:p>
            <a:r>
              <a:rPr lang="en-US" altLang="zh-TW" dirty="0" smtClean="0"/>
              <a:t>Get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Set the </a:t>
            </a:r>
            <a:r>
              <a:rPr lang="en-US" altLang="zh-TW" dirty="0" err="1" smtClean="0"/>
              <a:t>CertKey</a:t>
            </a:r>
            <a:r>
              <a:rPr lang="en-US" altLang="zh-TW" dirty="0" smtClean="0"/>
              <a:t> File </a:t>
            </a:r>
            <a:r>
              <a:rPr lang="en-US" altLang="zh-TW" dirty="0"/>
              <a:t>(</a:t>
            </a:r>
            <a:r>
              <a:rPr lang="en-US" altLang="zh-TW" dirty="0" err="1"/>
              <a:t>cacerts</a:t>
            </a:r>
            <a:r>
              <a:rPr lang="en-US" altLang="zh-TW" dirty="0"/>
              <a:t>) </a:t>
            </a:r>
            <a:r>
              <a:rPr lang="en-US" altLang="zh-TW" dirty="0" smtClean="0"/>
              <a:t>– in $</a:t>
            </a:r>
            <a:r>
              <a:rPr lang="en-US" altLang="zh-TW" dirty="0" smtClean="0">
                <a:solidFill>
                  <a:schemeClr val="tx1"/>
                </a:solidFill>
              </a:rPr>
              <a:t>Download Path</a:t>
            </a:r>
            <a:r>
              <a:rPr lang="en-US" altLang="zh-TW" dirty="0" smtClean="0"/>
              <a:t>\Http-Proxy</a:t>
            </a:r>
          </a:p>
          <a:p>
            <a:pPr lvl="1"/>
            <a:r>
              <a:rPr lang="en-US" altLang="zh-TW" dirty="0"/>
              <a:t>Backup </a:t>
            </a:r>
            <a:r>
              <a:rPr lang="en-US" altLang="zh-TW" dirty="0" smtClean="0"/>
              <a:t>the </a:t>
            </a:r>
            <a:r>
              <a:rPr lang="en-US" altLang="zh-TW" dirty="0"/>
              <a:t>original </a:t>
            </a:r>
            <a:r>
              <a:rPr lang="en-US" altLang="zh-TW" dirty="0" err="1"/>
              <a:t>cacerts</a:t>
            </a:r>
            <a:r>
              <a:rPr lang="en-US" altLang="zh-TW" dirty="0"/>
              <a:t> file</a:t>
            </a:r>
          </a:p>
          <a:p>
            <a:pPr lvl="1"/>
            <a:r>
              <a:rPr lang="en-US" altLang="zh-TW" dirty="0" smtClean="0"/>
              <a:t>Copy </a:t>
            </a:r>
            <a:r>
              <a:rPr lang="en-US" altLang="zh-TW" dirty="0" err="1" smtClean="0"/>
              <a:t>CertKey</a:t>
            </a:r>
            <a:r>
              <a:rPr lang="en-US" altLang="zh-TW" dirty="0" smtClean="0"/>
              <a:t> to $</a:t>
            </a:r>
            <a:r>
              <a:rPr lang="en-US" altLang="zh-TW" dirty="0" err="1" smtClean="0"/>
              <a:t>Your_JDK</a:t>
            </a:r>
            <a:r>
              <a:rPr lang="en-US" altLang="zh-TW" dirty="0" smtClean="0"/>
              <a:t>-Path\security\ </a:t>
            </a:r>
            <a:r>
              <a:rPr lang="en-US" altLang="zh-TW" dirty="0"/>
              <a:t>folder 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eg</a:t>
            </a:r>
            <a:r>
              <a:rPr lang="en-US" altLang="zh-TW" sz="1100" dirty="0" smtClean="0"/>
              <a:t>: C</a:t>
            </a:r>
            <a:r>
              <a:rPr lang="en-US" altLang="zh-TW" sz="1100" dirty="0"/>
              <a:t>:\</a:t>
            </a:r>
            <a:r>
              <a:rPr lang="en-US" altLang="zh-TW" sz="1100" dirty="0" smtClean="0"/>
              <a:t>WinAP\openjdk-11\lib\security)</a:t>
            </a:r>
            <a:endParaRPr lang="en-US" altLang="zh-TW" sz="1100" dirty="0"/>
          </a:p>
          <a:p>
            <a:r>
              <a:rPr lang="en-US" altLang="zh-TW" dirty="0" smtClean="0"/>
              <a:t>Get the setting file of </a:t>
            </a:r>
            <a:r>
              <a:rPr lang="en-US" altLang="zh-TW" dirty="0"/>
              <a:t>Maven – in $</a:t>
            </a:r>
            <a:r>
              <a:rPr lang="en-US" altLang="zh-TW" dirty="0">
                <a:solidFill>
                  <a:schemeClr val="tx1"/>
                </a:solidFill>
              </a:rPr>
              <a:t>Download Path</a:t>
            </a:r>
            <a:r>
              <a:rPr lang="en-US" altLang="zh-TW" dirty="0"/>
              <a:t>\</a:t>
            </a:r>
            <a:r>
              <a:rPr lang="en-US" altLang="zh-TW" dirty="0" smtClean="0"/>
              <a:t>Maven-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lvl="1"/>
            <a:r>
              <a:rPr lang="en-US" altLang="zh-TW" dirty="0"/>
              <a:t>Modify &lt;</a:t>
            </a:r>
            <a:r>
              <a:rPr lang="en-US" altLang="zh-TW" dirty="0" err="1"/>
              <a:t>localRepository</a:t>
            </a:r>
            <a:r>
              <a:rPr lang="en-US" altLang="zh-TW" dirty="0" smtClean="0"/>
              <a:t>&gt;… (in setting.xml file)</a:t>
            </a:r>
          </a:p>
          <a:p>
            <a:pPr lvl="1"/>
            <a:r>
              <a:rPr lang="en-US" altLang="zh-TW" dirty="0" smtClean="0"/>
              <a:t>Copy setting.xml </a:t>
            </a:r>
            <a:r>
              <a:rPr lang="en-US" altLang="zh-TW" dirty="0"/>
              <a:t>to </a:t>
            </a:r>
            <a:r>
              <a:rPr lang="en-US" altLang="zh-TW" dirty="0" smtClean="0"/>
              <a:t>$apache-maven-3\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 folder </a:t>
            </a:r>
            <a:r>
              <a:rPr lang="en-US" altLang="zh-TW" sz="1100" dirty="0" smtClean="0"/>
              <a:t>(</a:t>
            </a:r>
            <a:r>
              <a:rPr lang="en-US" altLang="zh-TW" sz="1100" dirty="0" err="1"/>
              <a:t>eg</a:t>
            </a:r>
            <a:r>
              <a:rPr lang="en-US" altLang="zh-TW" sz="1100" dirty="0"/>
              <a:t>: C:\WinAP\apache-maven-3\conf)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688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/>
              <a:t>Setting - Development </a:t>
            </a:r>
            <a:r>
              <a:rPr lang="en-US" altLang="zh-TW" dirty="0" smtClean="0"/>
              <a:t>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9813328" cy="4728095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sz="2900" dirty="0" smtClean="0"/>
              <a:t>Environment </a:t>
            </a:r>
            <a:r>
              <a:rPr lang="en-US" altLang="zh-TW" sz="2900" dirty="0"/>
              <a:t>variables setting (FYR - </a:t>
            </a:r>
            <a:r>
              <a:rPr lang="en-US" altLang="zh-TW" sz="2900" dirty="0" smtClean="0"/>
              <a:t>Run_Java-Maven.bat)</a:t>
            </a:r>
          </a:p>
          <a:p>
            <a:pPr lvl="1"/>
            <a:r>
              <a:rPr lang="en-US" altLang="zh-TW" sz="2700" dirty="0" err="1" smtClean="0"/>
              <a:t>Java_Home</a:t>
            </a:r>
            <a:endParaRPr lang="en-US" altLang="zh-TW" sz="2700" dirty="0" smtClean="0"/>
          </a:p>
          <a:p>
            <a:pPr marL="800100" lvl="2" indent="0">
              <a:buNone/>
            </a:pPr>
            <a:r>
              <a:rPr lang="en-US" altLang="zh-TW" sz="2700" dirty="0" smtClean="0"/>
              <a:t>SET </a:t>
            </a:r>
            <a:r>
              <a:rPr lang="en-US" altLang="zh-TW" sz="2700" dirty="0" err="1"/>
              <a:t>Java_Home</a:t>
            </a:r>
            <a:r>
              <a:rPr lang="en-US" altLang="zh-TW" sz="2700" dirty="0"/>
              <a:t>=C:\WinAP\openjdk-11</a:t>
            </a:r>
          </a:p>
          <a:p>
            <a:pPr marL="800100" lvl="2" indent="0">
              <a:buNone/>
            </a:pPr>
            <a:r>
              <a:rPr lang="en-US" altLang="zh-TW" sz="2700" dirty="0"/>
              <a:t>SET PATH=%</a:t>
            </a:r>
            <a:r>
              <a:rPr lang="en-US" altLang="zh-TW" sz="2700" dirty="0" err="1"/>
              <a:t>Java_Home</a:t>
            </a:r>
            <a:r>
              <a:rPr lang="en-US" altLang="zh-TW" sz="2700" dirty="0"/>
              <a:t>%/bin;%PATH</a:t>
            </a:r>
            <a:r>
              <a:rPr lang="en-US" altLang="zh-TW" sz="2700" dirty="0" smtClean="0"/>
              <a:t>%</a:t>
            </a:r>
            <a:endParaRPr lang="en-US" altLang="zh-TW" sz="2700" dirty="0"/>
          </a:p>
          <a:p>
            <a:pPr lvl="1"/>
            <a:r>
              <a:rPr lang="en-US" altLang="zh-TW" sz="2700" dirty="0" err="1" smtClean="0"/>
              <a:t>Maven_Home</a:t>
            </a:r>
            <a:endParaRPr lang="en-US" altLang="zh-TW" sz="2700" dirty="0"/>
          </a:p>
          <a:p>
            <a:pPr marL="800100" lvl="2" indent="0">
              <a:buNone/>
            </a:pPr>
            <a:r>
              <a:rPr lang="en-US" altLang="zh-TW" sz="2700" dirty="0"/>
              <a:t>SET M2_HOME=C:\WinAP\apache-maven-3</a:t>
            </a:r>
          </a:p>
          <a:p>
            <a:pPr marL="800100" lvl="2" indent="0">
              <a:buNone/>
            </a:pPr>
            <a:r>
              <a:rPr lang="en-US" altLang="zh-TW" sz="2700" dirty="0"/>
              <a:t>SET PATH=%M2_HOME%\bin;%PATH</a:t>
            </a:r>
            <a:r>
              <a:rPr lang="en-US" altLang="zh-TW" sz="2700" dirty="0" smtClean="0"/>
              <a:t>%</a:t>
            </a:r>
          </a:p>
          <a:p>
            <a:pPr marL="285750"/>
            <a:r>
              <a:rPr lang="en-US" altLang="zh-TW" sz="2900" dirty="0" smtClean="0"/>
              <a:t>Start IntelliJ IDEA </a:t>
            </a:r>
          </a:p>
          <a:p>
            <a:pPr lvl="1"/>
            <a:r>
              <a:rPr lang="en-US" altLang="zh-TW" sz="2900" dirty="0"/>
              <a:t>Setup Build Tool - Maven configuration</a:t>
            </a:r>
          </a:p>
          <a:p>
            <a:pPr lvl="2"/>
            <a:r>
              <a:rPr lang="en-US" altLang="zh-TW" sz="2900" dirty="0"/>
              <a:t>[Configure/Setting]/[Build/Build Tools/Maven]</a:t>
            </a:r>
          </a:p>
          <a:p>
            <a:pPr lvl="2"/>
            <a:r>
              <a:rPr lang="en-US" altLang="zh-TW" sz="2900" b="1" dirty="0" smtClean="0"/>
              <a:t>Import CA </a:t>
            </a:r>
            <a:r>
              <a:rPr lang="en-US" altLang="zh-TW" sz="2900" b="1" dirty="0"/>
              <a:t>key </a:t>
            </a:r>
            <a:r>
              <a:rPr lang="en-US" altLang="zh-TW" sz="2900" dirty="0"/>
              <a:t>(ref. </a:t>
            </a:r>
            <a:r>
              <a:rPr lang="en-US" altLang="zh-TW" sz="2900" dirty="0" smtClean="0"/>
              <a:t>file: jdk_cacerts.docx)</a:t>
            </a:r>
            <a:endParaRPr lang="en-US" altLang="zh-TW" sz="2900" dirty="0" smtClean="0">
              <a:hlinkClick r:id="rId2"/>
            </a:endParaRPr>
          </a:p>
          <a:p>
            <a:pPr lvl="2"/>
            <a:r>
              <a:rPr lang="en-US" altLang="zh-TW" sz="2900" b="1" dirty="0" smtClean="0">
                <a:hlinkClick r:id="rId2"/>
              </a:rPr>
              <a:t>Use </a:t>
            </a:r>
            <a:r>
              <a:rPr lang="en-US" altLang="zh-TW" sz="2900" b="1" dirty="0">
                <a:hlinkClick r:id="rId2"/>
              </a:rPr>
              <a:t>http proxy for Maven</a:t>
            </a:r>
            <a:endParaRPr lang="en-US" altLang="zh-TW" sz="2900" dirty="0"/>
          </a:p>
          <a:p>
            <a:pPr marL="685800" lvl="1"/>
            <a:r>
              <a:rPr lang="en-US" altLang="zh-TW" sz="2900" dirty="0" smtClean="0"/>
              <a:t>Setup Plugins</a:t>
            </a:r>
          </a:p>
          <a:p>
            <a:pPr marL="1085850" lvl="2"/>
            <a:r>
              <a:rPr lang="en-US" altLang="zh-TW" sz="2900" dirty="0" smtClean="0"/>
              <a:t>Install </a:t>
            </a:r>
            <a:r>
              <a:rPr lang="en-US" altLang="zh-TW" sz="2900" i="1" dirty="0" smtClean="0"/>
              <a:t>Maven Helper</a:t>
            </a:r>
            <a:r>
              <a:rPr lang="en-US" altLang="zh-TW" sz="2900" dirty="0" smtClean="0"/>
              <a:t> from [Marketplace]</a:t>
            </a:r>
          </a:p>
          <a:p>
            <a:pPr marL="1085850" lvl="2"/>
            <a:r>
              <a:rPr lang="en-US" altLang="zh-TW" sz="2900" dirty="0" smtClean="0"/>
              <a:t>Install </a:t>
            </a:r>
            <a:r>
              <a:rPr lang="en-US" altLang="zh-TW" sz="2900" i="1" dirty="0" smtClean="0">
                <a:hlinkClick r:id="rId3"/>
              </a:rPr>
              <a:t>Lombok</a:t>
            </a:r>
            <a:r>
              <a:rPr lang="en-US" altLang="zh-TW" sz="2900" dirty="0" smtClean="0"/>
              <a:t> from disk (select [install plugin from Disk])</a:t>
            </a:r>
          </a:p>
          <a:p>
            <a:pPr marL="1085850" lvl="2"/>
            <a:r>
              <a:rPr lang="en-US" altLang="zh-TW" sz="2900" dirty="0" smtClean="0"/>
              <a:t>Install </a:t>
            </a:r>
            <a:r>
              <a:rPr lang="en-US" altLang="zh-TW" sz="2900" i="1" dirty="0">
                <a:hlinkClick r:id="rId4"/>
              </a:rPr>
              <a:t>Eclipse Formatter </a:t>
            </a:r>
            <a:r>
              <a:rPr lang="en-US" altLang="zh-TW" sz="2900" dirty="0"/>
              <a:t>from disk (select [install plugin from Disk])</a:t>
            </a:r>
          </a:p>
          <a:p>
            <a:pPr marL="1085850" lvl="2"/>
            <a:endParaRPr lang="en-US" altLang="zh-TW" dirty="0" smtClean="0"/>
          </a:p>
          <a:p>
            <a:pPr marL="400050" lvl="1" indent="0">
              <a:buNone/>
            </a:pPr>
            <a:endParaRPr lang="en-US" altLang="zh-TW" dirty="0" smtClean="0"/>
          </a:p>
          <a:p>
            <a:pPr marL="40005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44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Tools – Maven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63" y="24478"/>
            <a:ext cx="9476190" cy="29428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9" y="3181051"/>
            <a:ext cx="10657143" cy="357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06478" y="660500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85698" y="3341407"/>
            <a:ext cx="1688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r>
              <a:rPr lang="zh-TW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、</a:t>
            </a:r>
            <a:r>
              <a:rPr lang="en-US" altLang="zh-TW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86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A Spring Boot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URL -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://start.spring.io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Download a zip file</a:t>
            </a:r>
          </a:p>
          <a:p>
            <a:r>
              <a:rPr lang="en-US" altLang="zh-TW" dirty="0" smtClean="0"/>
              <a:t>Build project - Run maven (copy command &amp; modify the path of </a:t>
            </a:r>
            <a:r>
              <a:rPr lang="en-US" altLang="zh-TW" dirty="0" err="1" smtClean="0"/>
              <a:t>keystore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clean &amp; package</a:t>
            </a:r>
          </a:p>
          <a:p>
            <a:pPr lvl="2"/>
            <a:r>
              <a:rPr lang="en-US" altLang="zh-TW" dirty="0" err="1" smtClean="0"/>
              <a:t>mvn</a:t>
            </a:r>
            <a:r>
              <a:rPr lang="en-US" altLang="zh-TW" dirty="0" smtClean="0"/>
              <a:t> clean package</a:t>
            </a:r>
          </a:p>
          <a:p>
            <a:pPr lvl="1"/>
            <a:r>
              <a:rPr lang="en-US" altLang="zh-TW" dirty="0" smtClean="0"/>
              <a:t>Clean &amp; install</a:t>
            </a:r>
          </a:p>
          <a:p>
            <a:pPr lvl="2"/>
            <a:r>
              <a:rPr lang="en-US" altLang="zh-TW" dirty="0" err="1"/>
              <a:t>mvn</a:t>
            </a:r>
            <a:r>
              <a:rPr lang="en-US" altLang="zh-TW" dirty="0"/>
              <a:t> clean </a:t>
            </a:r>
            <a:r>
              <a:rPr lang="en-US" altLang="zh-TW" dirty="0" smtClean="0"/>
              <a:t>install</a:t>
            </a:r>
          </a:p>
          <a:p>
            <a:pPr lvl="1"/>
            <a:r>
              <a:rPr lang="en-US" altLang="zh-TW" sz="1400" dirty="0" smtClean="0"/>
              <a:t>Build with CA key (option)</a:t>
            </a:r>
          </a:p>
          <a:p>
            <a:pPr lvl="2"/>
            <a:r>
              <a:rPr lang="en-US" altLang="zh-TW" sz="1200" dirty="0" err="1" smtClean="0"/>
              <a:t>mvn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clean package -</a:t>
            </a:r>
            <a:r>
              <a:rPr lang="en-US" altLang="zh-TW" sz="1200" dirty="0" err="1"/>
              <a:t>Djavax.net.ssl.trustStore</a:t>
            </a:r>
            <a:r>
              <a:rPr lang="en-US" altLang="zh-TW" sz="1200" dirty="0" smtClean="0"/>
              <a:t>=</a:t>
            </a:r>
            <a:r>
              <a:rPr lang="en-US" altLang="zh-TW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TW" sz="12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CertKey_path</a:t>
            </a:r>
            <a:r>
              <a:rPr lang="en-US" altLang="zh-TW" sz="1200" dirty="0" smtClean="0"/>
              <a:t>\</a:t>
            </a:r>
            <a:r>
              <a:rPr lang="en-US" altLang="zh-TW" sz="1200" dirty="0" err="1" smtClean="0"/>
              <a:t>MavenKeystore.jks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-</a:t>
            </a:r>
            <a:r>
              <a:rPr lang="en-US" altLang="zh-TW" sz="1200" dirty="0" err="1"/>
              <a:t>Djavax.net.ssl.trustAnchors</a:t>
            </a:r>
            <a:r>
              <a:rPr lang="en-US" altLang="zh-TW" sz="1200" dirty="0" smtClean="0"/>
              <a:t>=</a:t>
            </a:r>
            <a:r>
              <a:rPr lang="en-US" altLang="zh-TW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TW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CertKey_path</a:t>
            </a:r>
            <a:r>
              <a:rPr lang="en-US" altLang="zh-TW" sz="1200" dirty="0" smtClean="0"/>
              <a:t>\</a:t>
            </a:r>
            <a:r>
              <a:rPr lang="en-US" altLang="zh-TW" sz="1200" dirty="0" err="1" smtClean="0"/>
              <a:t>MavenKeystore.jks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-</a:t>
            </a:r>
            <a:r>
              <a:rPr lang="en-US" altLang="zh-TW" sz="1200" dirty="0" err="1" smtClean="0"/>
              <a:t>Djavax.net.ssl.trustStorePassword</a:t>
            </a:r>
            <a:r>
              <a:rPr lang="en-US" altLang="zh-TW" sz="1200" dirty="0" smtClean="0"/>
              <a:t>=</a:t>
            </a:r>
            <a:r>
              <a:rPr lang="en-US" altLang="zh-TW" sz="1200" dirty="0" err="1" smtClean="0"/>
              <a:t>changeit</a:t>
            </a:r>
            <a:endParaRPr lang="en-US" altLang="zh-TW" sz="1200" dirty="0" smtClean="0"/>
          </a:p>
          <a:p>
            <a:pPr marL="0" indent="0">
              <a:buNone/>
            </a:pPr>
            <a:endParaRPr lang="en-US" altLang="zh-TW" sz="1600" dirty="0" smtClean="0"/>
          </a:p>
          <a:p>
            <a:r>
              <a:rPr lang="en-US" altLang="zh-TW" dirty="0" smtClean="0"/>
              <a:t>Open </a:t>
            </a:r>
            <a:r>
              <a:rPr lang="en-US" altLang="zh-TW" dirty="0"/>
              <a:t>or </a:t>
            </a:r>
            <a:r>
              <a:rPr lang="en-US" altLang="zh-TW" dirty="0" smtClean="0"/>
              <a:t>Import a maven project </a:t>
            </a:r>
            <a:r>
              <a:rPr lang="en-US" altLang="zh-TW" dirty="0"/>
              <a:t>(Use </a:t>
            </a:r>
            <a:r>
              <a:rPr lang="en-US" altLang="zh-TW" dirty="0" err="1"/>
              <a:t>Intellij</a:t>
            </a:r>
            <a:r>
              <a:rPr lang="en-US" altLang="zh-TW" dirty="0"/>
              <a:t> IDEA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68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11" y="143285"/>
            <a:ext cx="11009524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2146</TotalTime>
  <Words>763</Words>
  <Application>Microsoft Office PowerPoint</Application>
  <PresentationFormat>寬螢幕</PresentationFormat>
  <Paragraphs>94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Arial Unicode MS</vt:lpstr>
      <vt:lpstr>JetBrains Mono</vt:lpstr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Know Your Development Environment - Hello Java buddy</vt:lpstr>
      <vt:lpstr>What is the difference J2EE and J2SE? (1/2)</vt:lpstr>
      <vt:lpstr>What is the difference J2EE and J2SE? (2/2)</vt:lpstr>
      <vt:lpstr>Most popular code</vt:lpstr>
      <vt:lpstr>Download &amp; Installation</vt:lpstr>
      <vt:lpstr>Configuration &amp; Setting - Development Environment</vt:lpstr>
      <vt:lpstr>Build Tools – Maven Setting</vt:lpstr>
      <vt:lpstr>Create A Spring Boot Project</vt:lpstr>
      <vt:lpstr>PowerPoint 簡報</vt:lpstr>
      <vt:lpstr>Run &amp; Debug A Spring Boot Project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Charlotte Liu</dc:creator>
  <cp:lastModifiedBy>Charlotte Liu</cp:lastModifiedBy>
  <cp:revision>57</cp:revision>
  <dcterms:created xsi:type="dcterms:W3CDTF">2020-12-14T07:49:44Z</dcterms:created>
  <dcterms:modified xsi:type="dcterms:W3CDTF">2020-12-31T01:35:33Z</dcterms:modified>
</cp:coreProperties>
</file>