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559" autoAdjust="0"/>
  </p:normalViewPr>
  <p:slideViewPr>
    <p:cSldViewPr snapToGrid="0">
      <p:cViewPr>
        <p:scale>
          <a:sx n="70" d="100"/>
          <a:sy n="70" d="100"/>
        </p:scale>
        <p:origin x="209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45F56-49FE-4236-A160-E4900261A8F6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9BF4-162A-4F18-A618-6F4CFDE75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0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https://www.javacodegeeks.com/2019/02/spring-framework-architecture.html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https://www.tutorialspoint.com/spring/spring_architecture.htm</a:t>
            </a:r>
          </a:p>
          <a:p>
            <a:r>
              <a:rPr lang="en-US" altLang="zh-TW" dirty="0" smtClean="0"/>
              <a:t>https://dzone.com/articles/spring-framework-architecture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Core Container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Container consists of the Core, Beans, Context, and Expression Language modules the details of which are as follows −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the fundamental parts of the framework, including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Dependency Injection features.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BeanFactory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sophisticated implementation of the factory pattern.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builds on the solid base provided by the Core and Beans modules and it is a medium to access any objects defined and configured.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is the focal point of the Context module.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a powerful expression language for querying and manipulating an object graph at runtime.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Data Access/Integration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Access/Integration layer consists of the JDBC, ORM, OXM, JMS and Transaction modules whose detail is as follows −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a JDBC-abstraction layer that removes the need for tedious JDBC related coding.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integration layers for popular object-relational mapping APIs, including JPA, JDO, Hibernate, and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iBatis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OXM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an abstraction layer that supports Object/XML mapping implementations for JAXB, Castor,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XMLBeans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JiBX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XStream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Messaging Service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features for producing and consuming messages.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supports programmatic and declarative transaction management for classes that implement special interfaces and for all your POJOs.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layer consists of the Web, Web-MVC, Web-Socket, and Web-Portlet modules the details of which are as follows −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basic web-oriented integration features such as multipart file-upload functionality and the initialization of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using servlet listeners and a web-oriented application context.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Web-MVC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Spring's Model-View-Controller (MVC) implementation for web applications.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Web-Socket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support for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-based, two-way communication between the client and the server in web applications.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Web-Portlet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the MVC implementation to be used in a portlet environment and mirrors the functionality of Web-Servlet module.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Miscellaneous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few other important modules like AOP, Aspects, Instrumentation, Web and Test modules the details of which are as follows −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an aspect-oriented programming implementation allowing you to define method-interceptors and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pointcuts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cleanly decouple code that implements functionality that should be separated.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integration with AspectJ, which is again a powerful and mature AOP framework.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 instrumentation support and class loader implementations to be used in certain application servers.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support for STOMP as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sub-protocol to use in applications. It also supports an annotation programming model for routing and processing STOMP messages 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supports the testing of Spring components with JUnit or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81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https://openhome.cc/Gossip/SpringGossip/IOC.html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3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have validator classes, view classes, and utility classes.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uses all the modules of Spring-like Spring MVC, Spring Data, etc. The architecture of Spring Boot is the same as the architecture of Spring MVC, except one thing: there is no need for 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DAOImpl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in Spring boot.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 a data access layer and performs CRUD operation.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makes the HTTP requests (PUT or GET).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 goes to the controller, and the controller maps that request and handles it. After that, it calls the service logic if required.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service layer, all the business logic performs. It performs the logic on the data that is mapped to JPA with model classes.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JSP page is returned to the user if no error occurred.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1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步驟描述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、發起請求到前端控制器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、前端控制器請求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HandlerMapping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Handler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可以根據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配置、註解進行查詢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、處理器對映器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HandlerMapping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向前端控制器返回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、前端控制器呼叫處理器介面卡去執行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、處理器介面卡去執行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 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執行完成給介面卡返回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、處理器介面卡向前端控制器返回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springmvc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框架的一個底層物件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、前端控制器請求檢視解析器去進行檢視解析，根據邏輯檢視名解析成真正的檢視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、檢視解析器向前端控制器返回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 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、前端控制器進行檢視渲染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檢視渲染將模型資料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填充到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域中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、前端控制器向使用者響應結果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5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01.com/449880.html" TargetMode="External"/><Relationship Id="rId2" Type="http://schemas.openxmlformats.org/officeDocument/2006/relationships/hyperlink" Target="https://www.baeldung.com/spring-vs-spring-bo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projects/spring-framework" TargetMode="External"/><Relationship Id="rId5" Type="http://schemas.openxmlformats.org/officeDocument/2006/relationships/hyperlink" Target="https://medium.com/the-resonant-web/spring-boot-2-0-project-structure-and-best-practices-part-2-7137bdcba7d3" TargetMode="External"/><Relationship Id="rId4" Type="http://schemas.openxmlformats.org/officeDocument/2006/relationships/hyperlink" Target="https://medium.com/the-resonant-web/spring-boot-2-0-starter-kit-part-1-23ddff0c7da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/>
              <a:t>Spring Boot Architecture and Fundamentals - Some things to Know for Getting Started With Spring Boot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2021/01/06</a:t>
            </a:r>
            <a:r>
              <a:rPr lang="zh-TW" altLang="en-US" dirty="0" smtClean="0"/>
              <a:t> </a:t>
            </a:r>
            <a:r>
              <a:rPr lang="en-US" altLang="zh-TW" dirty="0"/>
              <a:t>Charlotte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7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599" y="270490"/>
            <a:ext cx="8596668" cy="1320800"/>
          </a:xfrm>
        </p:spPr>
        <p:txBody>
          <a:bodyPr/>
          <a:lstStyle/>
          <a:p>
            <a:r>
              <a:rPr lang="en-US" altLang="zh-TW" b="1" dirty="0"/>
              <a:t>Spring Framework </a:t>
            </a:r>
            <a:r>
              <a:rPr lang="en-US" altLang="zh-TW" b="1" dirty="0" smtClean="0"/>
              <a:t>Architecture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1" dirty="0" smtClean="0"/>
              <a:t>- Spring </a:t>
            </a:r>
            <a:r>
              <a:rPr lang="en-US" altLang="zh-TW" sz="2800" b="1" dirty="0"/>
              <a:t>is a modular </a:t>
            </a:r>
            <a:r>
              <a:rPr lang="en-US" altLang="zh-TW" sz="2800" b="1" dirty="0" smtClean="0"/>
              <a:t>framework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1499016"/>
            <a:ext cx="10310457" cy="51116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81" y="1326417"/>
            <a:ext cx="8512553" cy="54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4964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IoC</a:t>
            </a:r>
            <a:r>
              <a:rPr lang="en-US" altLang="zh-TW" dirty="0" smtClean="0"/>
              <a:t> &amp; DI</a:t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en-US" altLang="zh-TW" dirty="0"/>
              <a:t> Inversion of </a:t>
            </a:r>
            <a:r>
              <a:rPr lang="en-US" altLang="zh-TW" dirty="0" smtClean="0"/>
              <a:t>Control &amp; </a:t>
            </a:r>
            <a:r>
              <a:rPr lang="en-US" altLang="zh-TW" dirty="0"/>
              <a:t>Dependency Inversion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9607" y="1930400"/>
            <a:ext cx="4077591" cy="45673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2145553"/>
            <a:ext cx="7319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IoC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is</a:t>
            </a:r>
            <a:r>
              <a:rPr lang="zh-TW" altLang="en-US" sz="3200" dirty="0" smtClean="0"/>
              <a:t>：</a:t>
            </a:r>
            <a:r>
              <a:rPr lang="en-US" altLang="zh-TW" sz="3200" b="1" dirty="0"/>
              <a:t>"Don't call me, I'll call you</a:t>
            </a:r>
            <a:r>
              <a:rPr lang="en-US" altLang="zh-TW" sz="3200" b="1" dirty="0" smtClean="0"/>
              <a:t>.“</a:t>
            </a:r>
          </a:p>
          <a:p>
            <a:r>
              <a:rPr lang="zh-TW" altLang="en-US" dirty="0"/>
              <a:t>不要向容器要求您所需要的（物件）資源，容器會自動將這些物件給您！</a:t>
            </a:r>
            <a:r>
              <a:rPr lang="en-US" altLang="zh-TW" sz="3200" dirty="0"/>
              <a:t> 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Spring Boot </a:t>
            </a:r>
            <a:r>
              <a:rPr lang="en-US" altLang="zh-TW" b="1" dirty="0" smtClean="0"/>
              <a:t>Architecture</a:t>
            </a:r>
            <a:br>
              <a:rPr lang="en-US" altLang="zh-TW" b="1" dirty="0" smtClean="0"/>
            </a:br>
            <a:r>
              <a:rPr lang="en-US" altLang="zh-TW" sz="2800" b="1" dirty="0" smtClean="0"/>
              <a:t>- H</a:t>
            </a:r>
            <a:r>
              <a:rPr lang="en-US" altLang="zh-TW" sz="2800" dirty="0" smtClean="0"/>
              <a:t>ierarchical Structure (1/3)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Spring Boot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687484"/>
            <a:ext cx="9189874" cy="47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Spring Boot Architecture</a:t>
            </a:r>
            <a:br>
              <a:rPr lang="en-US" altLang="zh-TW" b="1" dirty="0"/>
            </a:br>
            <a:r>
              <a:rPr lang="en-US" altLang="zh-TW" sz="2800" b="1" dirty="0"/>
              <a:t>- H</a:t>
            </a:r>
            <a:r>
              <a:rPr lang="en-US" altLang="zh-TW" sz="2800" dirty="0"/>
              <a:t>ierarchical Structure </a:t>
            </a:r>
            <a:r>
              <a:rPr lang="en-US" altLang="zh-TW" sz="2800" dirty="0" smtClean="0"/>
              <a:t>(2/3)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931909" cy="4085975"/>
          </a:xfrm>
        </p:spPr>
        <p:txBody>
          <a:bodyPr/>
          <a:lstStyle/>
          <a:p>
            <a:r>
              <a:rPr lang="en-US" altLang="zh-TW" b="1" dirty="0"/>
              <a:t>Presentation Layer:</a:t>
            </a:r>
            <a:r>
              <a:rPr lang="en-US" altLang="zh-TW" dirty="0"/>
              <a:t> </a:t>
            </a:r>
            <a:r>
              <a:rPr lang="en-US" altLang="zh-TW" sz="2800" dirty="0"/>
              <a:t>The</a:t>
            </a:r>
            <a:r>
              <a:rPr lang="en-US" altLang="zh-TW" dirty="0"/>
              <a:t> presentation layer handles the HTTP requests, translates the JSON parameter to object, and authenticates the request and transfer it to the business layer. In short, it consists of </a:t>
            </a:r>
            <a:r>
              <a:rPr lang="en-US" altLang="zh-TW" b="1" dirty="0"/>
              <a:t>views</a:t>
            </a:r>
            <a:r>
              <a:rPr lang="en-US" altLang="zh-TW" dirty="0"/>
              <a:t> i.e., frontend part.</a:t>
            </a:r>
          </a:p>
          <a:p>
            <a:r>
              <a:rPr lang="en-US" altLang="zh-TW" b="1" dirty="0"/>
              <a:t>Business Layer:</a:t>
            </a:r>
            <a:r>
              <a:rPr lang="en-US" altLang="zh-TW" dirty="0"/>
              <a:t> The business layer handles all the </a:t>
            </a:r>
            <a:r>
              <a:rPr lang="en-US" altLang="zh-TW" b="1" dirty="0"/>
              <a:t>business logic</a:t>
            </a:r>
            <a:r>
              <a:rPr lang="en-US" altLang="zh-TW" dirty="0"/>
              <a:t>. It consists of service classes and uses services provided by data access layers. It also performs </a:t>
            </a:r>
            <a:r>
              <a:rPr lang="en-US" altLang="zh-TW" b="1" dirty="0"/>
              <a:t>authorization</a:t>
            </a:r>
            <a:r>
              <a:rPr lang="en-US" altLang="zh-TW" dirty="0"/>
              <a:t> and </a:t>
            </a:r>
            <a:r>
              <a:rPr lang="en-US" altLang="zh-TW" b="1" dirty="0"/>
              <a:t>validation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Persistence Layer:</a:t>
            </a:r>
            <a:r>
              <a:rPr lang="en-US" altLang="zh-TW" dirty="0"/>
              <a:t> The persistence layer contains all the </a:t>
            </a:r>
            <a:r>
              <a:rPr lang="en-US" altLang="zh-TW" b="1" dirty="0"/>
              <a:t>storage logic</a:t>
            </a:r>
            <a:r>
              <a:rPr lang="en-US" altLang="zh-TW" dirty="0"/>
              <a:t> and translates business objects from and to database rows.</a:t>
            </a:r>
          </a:p>
          <a:p>
            <a:r>
              <a:rPr lang="en-US" altLang="zh-TW" b="1" dirty="0"/>
              <a:t>Database Layer:</a:t>
            </a:r>
            <a:r>
              <a:rPr lang="en-US" altLang="zh-TW" dirty="0"/>
              <a:t> In the database layer, </a:t>
            </a:r>
            <a:r>
              <a:rPr lang="en-US" altLang="zh-TW" b="1" dirty="0"/>
              <a:t>CRUD</a:t>
            </a:r>
            <a:r>
              <a:rPr lang="en-US" altLang="zh-TW" dirty="0"/>
              <a:t> (create, retrieve, update, delete) operations are performed.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13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Spring Boot Architecture</a:t>
            </a:r>
            <a:br>
              <a:rPr lang="en-US" altLang="zh-TW" b="1" dirty="0"/>
            </a:br>
            <a:r>
              <a:rPr lang="en-US" altLang="zh-TW" b="1" dirty="0"/>
              <a:t>- H</a:t>
            </a:r>
            <a:r>
              <a:rPr lang="en-US" altLang="zh-TW" dirty="0"/>
              <a:t>ierarchical Structure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930399"/>
            <a:ext cx="10747159" cy="45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</a:t>
            </a:r>
            <a:r>
              <a:rPr lang="en-US" altLang="zh-TW" dirty="0"/>
              <a:t>Structure and Best Practices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9583768" cy="75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4517409" y="3526927"/>
            <a:ext cx="2643384" cy="369332"/>
            <a:chOff x="4572000" y="3526927"/>
            <a:chExt cx="2643384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975668" y="3526927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C000"/>
                  </a:solidFill>
                </a:rPr>
                <a:t>Presentation Layer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" name="向左箭號 4"/>
            <p:cNvSpPr/>
            <p:nvPr/>
          </p:nvSpPr>
          <p:spPr>
            <a:xfrm>
              <a:off x="4572000" y="3589360"/>
              <a:ext cx="403668" cy="252307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314967" y="5077931"/>
            <a:ext cx="2175307" cy="369332"/>
            <a:chOff x="4572000" y="3526927"/>
            <a:chExt cx="2175307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4975668" y="3526927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1">
                      <a:lumMod val="75000"/>
                    </a:schemeClr>
                  </a:solidFill>
                </a:rPr>
                <a:t>Business Layer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向左箭號 9"/>
            <p:cNvSpPr/>
            <p:nvPr/>
          </p:nvSpPr>
          <p:spPr>
            <a:xfrm>
              <a:off x="4572000" y="3589360"/>
              <a:ext cx="403668" cy="252307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516800" y="4577604"/>
            <a:ext cx="2502704" cy="369332"/>
            <a:chOff x="4572000" y="3526927"/>
            <a:chExt cx="2502704" cy="369332"/>
          </a:xfrm>
        </p:grpSpPr>
        <p:sp>
          <p:nvSpPr>
            <p:cNvPr id="12" name="文字方塊 11"/>
            <p:cNvSpPr txBox="1"/>
            <p:nvPr/>
          </p:nvSpPr>
          <p:spPr>
            <a:xfrm>
              <a:off x="4975668" y="3526927"/>
              <a:ext cx="209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</a:rPr>
                <a:t>Persistence Layer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向左箭號 12"/>
            <p:cNvSpPr/>
            <p:nvPr/>
          </p:nvSpPr>
          <p:spPr>
            <a:xfrm>
              <a:off x="4572000" y="3589360"/>
              <a:ext cx="403668" cy="252307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3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MVC - </a:t>
            </a:r>
            <a:r>
              <a:rPr lang="en-US" altLang="zh-TW" b="1" dirty="0"/>
              <a:t>Presentation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Spring 框架基礎(06)：Mvc架構模式簡介，執行流程詳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1" y="1676400"/>
            <a:ext cx="10557248" cy="512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 Comparison Between Spring and Spring Boot</a:t>
            </a:r>
            <a:endParaRPr lang="en-US" altLang="zh-TW" dirty="0">
              <a:hlinkClick r:id="rId3"/>
            </a:endParaRPr>
          </a:p>
          <a:p>
            <a:r>
              <a:rPr lang="en-US" altLang="zh-TW" dirty="0" err="1" smtClean="0">
                <a:hlinkClick r:id="rId3"/>
              </a:rPr>
              <a:t>SpringMvc</a:t>
            </a:r>
            <a:r>
              <a:rPr lang="zh-TW" altLang="en-US" dirty="0">
                <a:hlinkClick r:id="rId3"/>
              </a:rPr>
              <a:t>框架</a:t>
            </a:r>
            <a:r>
              <a:rPr lang="zh-TW" altLang="en-US" dirty="0" smtClean="0">
                <a:hlinkClick r:id="rId3"/>
              </a:rPr>
              <a:t>簡介</a:t>
            </a:r>
            <a:endParaRPr lang="en-US" altLang="zh-TW" dirty="0" smtClean="0"/>
          </a:p>
          <a:p>
            <a:r>
              <a:rPr lang="en-US" altLang="zh-TW" dirty="0"/>
              <a:t>Spring Boot 2.0 — Project Structure and Best Practices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(</a:t>
            </a:r>
            <a:r>
              <a:rPr lang="en-US" altLang="zh-TW" dirty="0">
                <a:hlinkClick r:id="rId4"/>
              </a:rPr>
              <a:t>Part 1</a:t>
            </a:r>
            <a:r>
              <a:rPr lang="en-US" altLang="zh-TW" dirty="0" smtClean="0">
                <a:hlinkClick r:id="rId4"/>
              </a:rPr>
              <a:t>)</a:t>
            </a:r>
          </a:p>
          <a:p>
            <a:pPr lvl="1"/>
            <a:r>
              <a:rPr lang="en-US" altLang="zh-TW" dirty="0" smtClean="0">
                <a:hlinkClick r:id="rId5"/>
              </a:rPr>
              <a:t>(Part 2)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Spring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1192</Words>
  <Application>Microsoft Office PowerPoint</Application>
  <PresentationFormat>寬螢幕</PresentationFormat>
  <Paragraphs>79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Spring Boot Architecture and Fundamentals - Some things to Know for Getting Started With Spring Boot</vt:lpstr>
      <vt:lpstr>Spring Framework Architecture - Spring is a modular framework</vt:lpstr>
      <vt:lpstr>IoC &amp; DI -  Inversion of Control &amp; Dependency Inversion</vt:lpstr>
      <vt:lpstr>Spring Boot Architecture - Hierarchical Structure (1/3)</vt:lpstr>
      <vt:lpstr>Spring Boot Architecture - Hierarchical Structure (2/3)</vt:lpstr>
      <vt:lpstr>Spring Boot Architecture - Hierarchical Structure (3/3)</vt:lpstr>
      <vt:lpstr>Project Structure and Best Practices</vt:lpstr>
      <vt:lpstr>Spring MVC - Presentation Layer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Architecture and Fundamentals - Some things to Know for Getting Started With Spring Boot</dc:title>
  <dc:creator>Charlotte Liu</dc:creator>
  <cp:lastModifiedBy>Charlotte Liu</cp:lastModifiedBy>
  <cp:revision>26</cp:revision>
  <dcterms:created xsi:type="dcterms:W3CDTF">2020-12-30T06:00:21Z</dcterms:created>
  <dcterms:modified xsi:type="dcterms:W3CDTF">2021-01-04T03:49:04Z</dcterms:modified>
</cp:coreProperties>
</file>