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4" r:id="rId5"/>
    <p:sldId id="265" r:id="rId6"/>
    <p:sldId id="266" r:id="rId8"/>
    <p:sldId id="270" r:id="rId9"/>
    <p:sldId id="268" r:id="rId10"/>
    <p:sldId id="271" r:id="rId11"/>
    <p:sldId id="273" r:id="rId12"/>
    <p:sldId id="267" r:id="rId13"/>
    <p:sldId id="269" r:id="rId14"/>
    <p:sldId id="272" r:id="rId15"/>
    <p:sldId id="27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56" autoAdjust="0"/>
  </p:normalViewPr>
  <p:slideViewPr>
    <p:cSldViewPr snapToGrid="0">
      <p:cViewPr varScale="1">
        <p:scale>
          <a:sx n="112" d="100"/>
          <a:sy n="112" d="100"/>
        </p:scale>
        <p:origin x="-81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45F56-49FE-4236-A160-E4900261A8F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spring-boot-apprentice-cookbook-61db5a3f645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matthung0807.blogspot.com/2019/08/java-dependency-injection.html" TargetMode="External"/><Relationship Id="rId3" Type="http://schemas.openxmlformats.org/officeDocument/2006/relationships/hyperlink" Target="https://docs.spring.io/spring-framework/docs/current/javadoc-api/org/springframework/beans/factory/annotation/Autowired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code/ybve63a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saipraveenblog.wordpress.com/2014/09/29/rest-api-best-practices/" TargetMode="External"/><Relationship Id="rId6" Type="http://schemas.openxmlformats.org/officeDocument/2006/relationships/hyperlink" Target="https://en.wikipedia.org/wiki/Representational_state_transfer" TargetMode="External"/><Relationship Id="rId5" Type="http://schemas.openxmlformats.org/officeDocument/2006/relationships/hyperlink" Target="https://docs.spring.io/spring/docs/current/javadoc-api/org/springframework/web/bind/annotation/ResponseBody.html" TargetMode="External"/><Relationship Id="rId4" Type="http://schemas.openxmlformats.org/officeDocument/2006/relationships/hyperlink" Target="https://docs.spring.io/spring/docs/current/javadoc-api/org/springframework/stereotype/Controller.html" TargetMode="External"/><Relationship Id="rId3" Type="http://schemas.openxmlformats.org/officeDocument/2006/relationships/hyperlink" Target="https://docs.spring.io/spring/docs/current/javadoc-api/org/springframework/web/bind/annotation/RestController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Boot-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課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配置應用程式設定值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https://medium.com/chikuwa-tech-study/spring-boot-%E7%AC%AC13%E8%AA%B2-%E9%85%8D%E7%BD%AE%E6%87%89%E7%94%A8%E7%A8%8B%E5%BC%8F%E8%A8%AD%E5%AE%9A%E5%80%BC-1e25cf7c8e23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with Spring and Spring Boot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https://www.baeldung.com/properties-with-spring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 smtClean="0"/>
              <a:t>* </a:t>
            </a:r>
            <a:r>
              <a:rPr lang="en-US" altLang="zh-TW" dirty="0" err="1" smtClean="0"/>
              <a:t>Intellij</a:t>
            </a:r>
            <a:r>
              <a:rPr lang="en-US" altLang="zh-TW" dirty="0" smtClean="0"/>
              <a:t> IDEA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 debug (TODO)</a:t>
            </a:r>
            <a:endParaRPr lang="en-US" altLang="zh-TW" dirty="0" smtClean="0"/>
          </a:p>
          <a:p>
            <a:r>
              <a:rPr lang="en-US" altLang="zh-TW" dirty="0" smtClean="0"/>
              <a:t>https://www.jetbrains.com/help/idea/tutorial-remote-debug.html#Tutorial__Remote_debug-2-chapter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* </a:t>
            </a:r>
            <a:r>
              <a:rPr lang="en-US" altLang="zh-TW" b="1" dirty="0" smtClean="0">
                <a:sym typeface="+mn-ea"/>
                <a:hlinkClick r:id="rId3"/>
              </a:rPr>
              <a:t>Spring Boot Apprentice </a:t>
            </a:r>
            <a:r>
              <a:rPr lang="en-US" altLang="zh-TW" b="1" dirty="0" smtClean="0">
                <a:sym typeface="+mn-ea"/>
                <a:hlinkClick r:id="rId3"/>
              </a:rPr>
              <a:t>Cookbook</a:t>
            </a:r>
            <a:r>
              <a:rPr lang="en-US" altLang="zh-TW" b="1" dirty="0" smtClean="0">
                <a:sym typeface="+mn-ea"/>
              </a:rPr>
              <a:t> (TODO)</a:t>
            </a:r>
            <a:endParaRPr lang="en-US" altLang="zh-TW" dirty="0"/>
          </a:p>
          <a:p>
            <a:r>
              <a:rPr lang="en-US" altLang="zh-TW" dirty="0"/>
              <a:t>* Complete Guide to Exception Handling in Spring Boot</a:t>
            </a:r>
            <a:endParaRPr lang="en-US" altLang="zh-TW" dirty="0"/>
          </a:p>
          <a:p>
            <a:r>
              <a:rPr lang="en-US" altLang="zh-TW" dirty="0"/>
              <a:t>https://reflectoring.io/spring-boot-exception-handling/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* Spring Boot-第1課-建立初始專案</a:t>
            </a:r>
            <a:endParaRPr lang="en-US" altLang="zh-TW" dirty="0"/>
          </a:p>
          <a:p>
            <a:r>
              <a:rPr lang="en-US" altLang="zh-TW" b="1" dirty="0" smtClean="0">
                <a:sym typeface="+mn-ea"/>
              </a:rPr>
              <a:t>https://medium.com/chikuwa-tech-study/spring-boot-%E7%AC%AC1%E8%AA%B2-%E5%BB%BA%E7%AB%8B%E5%88%9D%E5%A7%8B%E5%B0%88%E6%A1%88-214ff084f787</a:t>
            </a:r>
            <a:endParaRPr lang="en-US" altLang="zh-TW" b="1" dirty="0" smtClean="0">
              <a:sym typeface="+mn-ea"/>
            </a:endParaRPr>
          </a:p>
          <a:p>
            <a:r>
              <a:rPr lang="en-US" altLang="zh-TW" b="1" dirty="0" smtClean="0">
                <a:sym typeface="+mn-ea"/>
              </a:rPr>
              <a:t>* Spring Boot-第2課-設計RESTful API</a:t>
            </a:r>
            <a:endParaRPr lang="en-US" altLang="zh-TW" b="1" dirty="0" smtClean="0">
              <a:sym typeface="+mn-ea"/>
            </a:endParaRPr>
          </a:p>
          <a:p>
            <a:r>
              <a:rPr lang="en-US" altLang="zh-TW" b="1" dirty="0" smtClean="0">
                <a:sym typeface="+mn-ea"/>
              </a:rPr>
              <a:t> https://medium.com/chikuwa-tech-study/spring-boot-%E7%AC%AC2%E8%AA%B2-restful-api%E4%BB%8B%E7%B4%B9-955f776da32d</a:t>
            </a:r>
            <a:endParaRPr lang="en-US" altLang="zh-TW" b="1" dirty="0" smtClean="0">
              <a:sym typeface="+mn-ea"/>
            </a:endParaRPr>
          </a:p>
          <a:p>
            <a:endParaRPr lang="en-US" altLang="zh-TW" b="1" dirty="0" smtClean="0">
              <a:sym typeface="+mn-ea"/>
            </a:endParaRPr>
          </a:p>
          <a:p>
            <a:r>
              <a:rPr lang="en-US" altLang="zh-TW" b="1" dirty="0" smtClean="0">
                <a:sym typeface="+mn-ea"/>
              </a:rPr>
              <a:t>* Spring Boot-第4課-在Controller實作API（二</a:t>
            </a:r>
            <a:endParaRPr lang="en-US" altLang="zh-TW" b="1" dirty="0" smtClean="0">
              <a:sym typeface="+mn-ea"/>
            </a:endParaRPr>
          </a:p>
          <a:p>
            <a:r>
              <a:rPr lang="en-US" altLang="zh-TW" b="1" dirty="0" smtClean="0">
                <a:sym typeface="+mn-ea"/>
              </a:rPr>
              <a:t>https://medium.com/chikuwa-tech-study/spring-boot-%E7%AC%AC4%E8%AA%B2-controller%E7%9A%84%E4%BD%BF%E7%94%A8-%E4%BA%8C-b0a38d0af940</a:t>
            </a:r>
            <a:endParaRPr lang="en-US" altLang="zh-TW" b="1" dirty="0" smtClean="0">
              <a:sym typeface="+mn-ea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Autowired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altLang="zh-TW" sz="120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Autowired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用來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依賴注入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物件，典型的用法就是掛在類別成員變數上。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Autowired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預設會依注入對象的類別型態來選擇容器中相符的物件來注入。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*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@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Autowired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搭配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@Qualifier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指定注入的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endParaRPr lang="en-US" altLang="zh-TW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https://matthung0807.blogspot.com/2019/12/spring-autowired-with-qualifier-inject.html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@Bean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@Component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@Service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@Repository 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@Controller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註解的區別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註解後可以被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框架所掃描並注入到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容器來進行管理</a:t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原文網址：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https://kknews.cc/code/ybve63a.html</a:t>
            </a:r>
            <a:endParaRPr lang="zh-TW" alt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https://www.itread01.com/content/1543063750.html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@Bean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：表示一個方法例項化、配置或者初始化一個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容器管理的新物件。</a:t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@Component: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自動被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comonent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掃描。 表示被註解的類會自動被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掃描</a:t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@Repository: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用於持久層，主要是資料庫儲存庫。</a:t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@Service: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表示被註解的類是位於業務層的業務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br>
              <a:rPr lang="en-US" altLang="zh-TW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@Controller: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表明被註解的類是控制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，主要用於展現層 。</a:t>
            </a:r>
            <a:endParaRPr lang="zh-TW" altLang="en-US" dirty="0" smtClean="0"/>
          </a:p>
          <a:p>
            <a:endParaRPr lang="en-US" altLang="zh-TW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* </a:t>
            </a:r>
            <a:r>
              <a:rPr lang="en-US" altLang="zh-TW" dirty="0" smtClean="0">
                <a:solidFill>
                  <a:schemeClr val="tx1"/>
                </a:solidFill>
              </a:rPr>
              <a:t>@Bean vs. @</a:t>
            </a:r>
            <a:r>
              <a:rPr lang="en-US" altLang="zh-TW" dirty="0" err="1" smtClean="0">
                <a:solidFill>
                  <a:schemeClr val="tx1"/>
                </a:solidFill>
              </a:rPr>
              <a:t>Autowired</a:t>
            </a:r>
            <a:endParaRPr lang="en-US" altLang="zh-TW" dirty="0" smtClean="0"/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@Bean tells Spring 'here is an instance of this class, please keep hold of it and give it back to me when I ask'.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Autowired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says 'please give me an instance of this class, for example, one that I created with an @Bean annotation earlier'.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Persistence Query language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https://www.tutorialspoint.com/jpa/jpa_jpql.htm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JPQL is Java Persistence Query Language defined in JPA specification. It is used to create queries against entities to store in a relational database. JPQL is developed based on SQL syntax. But it won’t affect the database directly.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JPQL can retrieve information or data using SELECT clause, can do bulk updates using UPDATE clause and DELETE clause.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EntityManager.createQuery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API will support for querying language.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 Query Methods in Spring Data JPA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https://attacomsian.com/blog/derived-query-methods-spring-data-jpa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define the query methods in a repository interface that extends one of the Spring Data's repositories such as </a:t>
            </a:r>
            <a:r>
              <a:rPr lang="en-US" altLang="zh-TW" dirty="0" err="1" smtClean="0"/>
              <a:t>CrudRepository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Spring Data JPA will create queries automatically by parsing these method names.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 smtClean="0"/>
              <a:t> *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@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Autowired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搭配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@Qualifier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指定注入的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endParaRPr lang="en-US" altLang="zh-TW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 smtClean="0"/>
              <a:t>   </a:t>
            </a:r>
            <a:r>
              <a:rPr lang="en-US" altLang="zh-TW" dirty="0" smtClean="0"/>
              <a:t>https://matthung0807.blogspot.com/2019/12/spring-autowired-with-qualifier-inject.html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*</a:t>
            </a:r>
            <a:r>
              <a:rPr lang="en-US" altLang="zh-TW" baseline="0" dirty="0" smtClean="0"/>
              <a:t>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SpringBoot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監控工具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Actuator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https://kucw.github.io/blog/2020/7/spring-actuator/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*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Boot Actuator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https://www.baeldung.com/spring-boot-actuators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*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Actuator: Spring Boot Production Monitoring and Management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https://www.vojtechruzicka.com/spring-boot-actuator/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Spring Boot Admin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https://mistech.pixnet.net/blog/post/466588625-spring-boot-admin-%E5%BC%B7%E5%A4%A7%E7%9A%84-spring-boot-%E7%9B%A3%E6%8E%A7%E5%B7%A5%E5%85%B7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codecentric's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Spring Boot Admin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https://github.com/codecentric/spring-boot-admin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 smtClean="0"/>
              <a:t>*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為什麼在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層要使用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endParaRPr lang="en-US" altLang="zh-TW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https://matthung0807.blogspot.com/2017/12/java-serviceinterface.html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 smtClean="0"/>
              <a:t>*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Boot 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注入介面 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Autowired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https://www.itread01.com/content/1544909949.html</a:t>
            </a:r>
            <a:endParaRPr lang="en-US" altLang="zh-TW" dirty="0" smtClean="0"/>
          </a:p>
          <a:p>
            <a:pPr>
              <a:buFontTx/>
              <a:buChar char="-"/>
            </a:pP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spring-boot-starter-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actutor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定義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service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MVC @</a:t>
            </a:r>
            <a:r>
              <a:rPr lang="en-US" altLang="zh-TW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RestController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@Controller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的區別</a:t>
            </a:r>
            <a:endParaRPr lang="en-US" altLang="zh-TW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https://matthung0807.blogspot.com/2018/03/spring-mvc-restcontrollercontroller.html</a:t>
            </a:r>
            <a:endParaRPr lang="zh-TW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MVC 4.0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的多了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RestController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，與傳統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@Controller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的差別其實只是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RestController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@Controller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搭配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@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ResponseBody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在撰寫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RESTful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 API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時，因為通常都是回傳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，所以回傳無須交由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Resolver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處理來返回頁面，所以會在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方法前加上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Responsebody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來達成而在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後可改用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RestController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，則該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類別中的方法回傳值都將預設為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ResponseBody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，所以原本方法前的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ResponseBody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就可以拿掉了</a:t>
            </a:r>
            <a:endParaRPr lang="zh-TW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* 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REST API Best practices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nouns and not verbs for resources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sub resources for relations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PLURAL nouns</a:t>
            </a:r>
            <a:endParaRPr lang="en-US" altLang="zh-TW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* 10 Best Practices for Better RESTful API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1. Use nouns but no verbs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>
                <a:sym typeface="+mn-ea"/>
              </a:rPr>
              <a:t>2. GET method and query parameters should not alter the state</a:t>
            </a:r>
            <a:endParaRPr lang="en-US" altLang="zh-TW" dirty="0">
              <a:sym typeface="+mn-ea"/>
            </a:endParaRPr>
          </a:p>
          <a:p>
            <a:pPr indent="0">
              <a:buFontTx/>
              <a:buNone/>
            </a:pPr>
            <a:r>
              <a:rPr lang="en-US" altLang="zh-TW" dirty="0">
                <a:sym typeface="+mn-ea"/>
              </a:rPr>
              <a:t>3. Use plural nouns</a:t>
            </a:r>
            <a:endParaRPr lang="en-US" altLang="zh-TW" dirty="0">
              <a:sym typeface="+mn-ea"/>
            </a:endParaRPr>
          </a:p>
          <a:p>
            <a:pPr indent="0">
              <a:buFontTx/>
              <a:buNone/>
            </a:pPr>
            <a:r>
              <a:rPr lang="en-US" altLang="zh-TW" dirty="0">
                <a:sym typeface="+mn-ea"/>
              </a:rPr>
              <a:t>4. Use sub-resources for relations</a:t>
            </a:r>
            <a:endParaRPr lang="en-US" altLang="zh-TW" dirty="0">
              <a:sym typeface="+mn-ea"/>
            </a:endParaRPr>
          </a:p>
          <a:p>
            <a:pPr indent="0">
              <a:buFontTx/>
              <a:buNone/>
            </a:pPr>
            <a:r>
              <a:rPr lang="en-US" altLang="zh-TW" dirty="0">
                <a:sym typeface="+mn-ea"/>
              </a:rPr>
              <a:t>5. Use HTTP headers for serialization formats</a:t>
            </a:r>
            <a:endParaRPr lang="en-US" altLang="zh-TW" dirty="0">
              <a:sym typeface="+mn-ea"/>
            </a:endParaRPr>
          </a:p>
          <a:p>
            <a:pPr indent="0">
              <a:buFontTx/>
              <a:buNone/>
            </a:pPr>
            <a:r>
              <a:rPr lang="en-US" altLang="zh-TW" dirty="0"/>
              <a:t>6. Use HATEOAS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7. Provide filtering, sorting, field selection and paging for collections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8. Version your API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9. Handle Errors with HTTP status codes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   The HTTP standard provides over 70 status codes to describe the return values.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   https://developer.mozilla.org/zh-TW/docs/Web/HTTP/Status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10. Allow overriding HTTP method</a:t>
            </a:r>
            <a:endParaRPr lang="en-US" altLang="zh-TW" dirty="0"/>
          </a:p>
          <a:p>
            <a:pPr indent="0">
              <a:buFontTx/>
              <a:buNone/>
            </a:pPr>
            <a:r>
              <a:rPr lang="en-US" altLang="zh-TW" dirty="0"/>
              <a:t>   Some proxies support only POST and GET methods. To support a RESTful API with these limitations, the API needs a way to override the HTTP method.</a:t>
            </a:r>
            <a:endParaRPr lang="en-US" altLang="zh-TW" dirty="0"/>
          </a:p>
          <a:p>
            <a:pPr indent="0">
              <a:buFontTx/>
              <a:buNone/>
            </a:pPr>
            <a:endParaRPr lang="en-US" altLang="zh-TW" dirty="0"/>
          </a:p>
          <a:p>
            <a:pPr indent="0">
              <a:buFontTx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HTTP methods: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Idempotency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Safety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https://www.mscharhag.com/api-design/http-idempotent-safe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*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入門指南</a:t>
            </a:r>
            <a:endParaRPr lang="en-US" altLang="zh-TW" dirty="0" smtClean="0"/>
          </a:p>
          <a:p>
            <a:r>
              <a:rPr lang="en-US" altLang="zh-TW" dirty="0" smtClean="0"/>
              <a:t>https://backlog.com/git-tutorial/tw/stepup/stepup2_2.html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79BF4-162A-4F18-A618-6F4CFDE7500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medium.com/@mwaysolutions/10-best-practices-for-better-restful-api-cbe81b06f291" TargetMode="External"/><Relationship Id="rId4" Type="http://schemas.openxmlformats.org/officeDocument/2006/relationships/hyperlink" Target="https://saipraveenblog.wordpress.com/2014/09/29/rest-api-best-practices/" TargetMode="External"/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hyperlink" Target="https://matthung0807.blogspot.com/2018/03/spring-mvc-restcontrollercontrolle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itread01.com/content/1543980423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spring.io/guides/gs/accessing-data-jpa/" TargetMode="External"/><Relationship Id="rId8" Type="http://schemas.openxmlformats.org/officeDocument/2006/relationships/hyperlink" Target="http://zetcode.com/springboot/repository/" TargetMode="External"/><Relationship Id="rId7" Type="http://schemas.openxmlformats.org/officeDocument/2006/relationships/hyperlink" Target="https://blog.didispace.com/tr-spring-framework-restcontroller-vs-controller/" TargetMode="External"/><Relationship Id="rId6" Type="http://schemas.openxmlformats.org/officeDocument/2006/relationships/hyperlink" Target="https://hackmd.io/@MonsterLee/HJyAdgRBB" TargetMode="External"/><Relationship Id="rId5" Type="http://schemas.openxmlformats.org/officeDocument/2006/relationships/hyperlink" Target="https://www.infoworld.com/article/3543268/junit-5-tutorial-part-2-unit-testing-spring-mvc-with-junit-5.html" TargetMode="External"/><Relationship Id="rId4" Type="http://schemas.openxmlformats.org/officeDocument/2006/relationships/hyperlink" Target="https://www.baeldung.com/intro-to-project-lombok" TargetMode="External"/><Relationship Id="rId3" Type="http://schemas.openxmlformats.org/officeDocument/2006/relationships/hyperlink" Target="https://www.mdeditor.tw/pl/pNUO/zh-tw" TargetMode="External"/><Relationship Id="rId2" Type="http://schemas.openxmlformats.org/officeDocument/2006/relationships/hyperlink" Target="https://medium.com/the-resonant-web/spring-boot-2-0-project-structure-and-best-practices-part-2-7137bdcba7d3" TargetMode="Externa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s://itnext.io/spring-boot-apprentice-cookbook-61db5a3f6450" TargetMode="External"/><Relationship Id="rId11" Type="http://schemas.openxmlformats.org/officeDocument/2006/relationships/hyperlink" Target="https://docs.spring.io/spring-framework/docs/current/reference/html/core.html" TargetMode="External"/><Relationship Id="rId10" Type="http://schemas.openxmlformats.org/officeDocument/2006/relationships/hyperlink" Target="https://docs.spring.io/spring-boot/docs/current/reference/html/appendix-application-properties.html" TargetMode="External"/><Relationship Id="rId1" Type="http://schemas.openxmlformats.org/officeDocument/2006/relationships/hyperlink" Target="https://medium.com/the-resonant-web/spring-boot-2-0-starter-kit-part-1-23ddff0c7da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tart.spring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baeldung.com/spring-data-jpa-pagination-sorting" TargetMode="External"/><Relationship Id="rId2" Type="http://schemas.openxmlformats.org/officeDocument/2006/relationships/hyperlink" Target="https://www.tutorialspoint.com/jpa/jpa_jpql.htm" TargetMode="External"/><Relationship Id="rId1" Type="http://schemas.openxmlformats.org/officeDocument/2006/relationships/hyperlink" Target="https://www.baeldung.com/spring-data-derived-queries" TargetMode="Externa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matthung0807.blogspot.com/2017/12/java-serviceinterface.html" TargetMode="External"/><Relationship Id="rId4" Type="http://schemas.openxmlformats.org/officeDocument/2006/relationships/hyperlink" Target="https://www.itread01.com/content/1544909949.html" TargetMode="External"/><Relationship Id="rId3" Type="http://schemas.openxmlformats.org/officeDocument/2006/relationships/hyperlink" Target="https://docs.spring.io/spring-framework/docs/current/javadoc-api/org/springframework/beans/factory/annotation/Qualifier.html" TargetMode="External"/><Relationship Id="rId2" Type="http://schemas.openxmlformats.org/officeDocument/2006/relationships/hyperlink" Target="https://matthung0807.blogspot.com/2019/05/spring-bean.html" TargetMode="External"/><Relationship Id="rId1" Type="http://schemas.openxmlformats.org/officeDocument/2006/relationships/hyperlink" Target="https://matthung0807.blogspot.com/2018/08/spring-autowired.html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/>
              <a:t>The 3 layers structure of project with Spring Boot.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2021/01/13</a:t>
            </a:r>
            <a:r>
              <a:rPr lang="zh-TW" altLang="en-US" dirty="0" smtClean="0"/>
              <a:t> </a:t>
            </a:r>
            <a:r>
              <a:rPr lang="en-US" altLang="zh-TW" dirty="0"/>
              <a:t>Charlotte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Presentation Layer - 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5315" y="1441450"/>
            <a:ext cx="10511790" cy="5239385"/>
          </a:xfrm>
        </p:spPr>
        <p:txBody>
          <a:bodyPr>
            <a:normAutofit fontScale="90000" lnSpcReduction="10000"/>
          </a:bodyPr>
          <a:lstStyle/>
          <a:p>
            <a:r>
              <a:rPr lang="en-US" altLang="zh-TW" dirty="0" smtClean="0">
                <a:hlinkClick r:id="rId1"/>
              </a:rPr>
              <a:t>@</a:t>
            </a:r>
            <a:r>
              <a:rPr lang="en-US" altLang="zh-TW" dirty="0" err="1" smtClean="0">
                <a:hlinkClick r:id="rId1"/>
              </a:rPr>
              <a:t>RestController</a:t>
            </a:r>
            <a:r>
              <a:rPr lang="en-US" altLang="zh-TW" dirty="0" smtClean="0">
                <a:hlinkClick r:id="rId1"/>
              </a:rPr>
              <a:t> </a:t>
            </a:r>
            <a:r>
              <a:rPr lang="en-US" altLang="zh-TW" dirty="0" smtClean="0"/>
              <a:t>= @Controller+@</a:t>
            </a:r>
            <a:r>
              <a:rPr lang="en-US" altLang="zh-TW" dirty="0" err="1" smtClean="0"/>
              <a:t>ResponseBody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Spring MVC 4.0</a:t>
            </a:r>
            <a:r>
              <a:rPr lang="zh-TW" altLang="en-US" dirty="0" smtClean="0"/>
              <a:t>的多了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RestController</a:t>
            </a:r>
            <a:r>
              <a:rPr lang="zh-TW" altLang="en-US" dirty="0" smtClean="0"/>
              <a:t>，與傳統</a:t>
            </a:r>
            <a:r>
              <a:rPr lang="en-US" altLang="zh-TW" dirty="0" smtClean="0"/>
              <a:t>@Controller</a:t>
            </a:r>
            <a:r>
              <a:rPr lang="zh-TW" altLang="en-US" dirty="0" smtClean="0"/>
              <a:t>的差別其實只是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RestController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@Controller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ResponseBody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在撰寫</a:t>
            </a:r>
            <a:r>
              <a:rPr lang="en-US" altLang="zh-TW" dirty="0" err="1" smtClean="0">
                <a:hlinkClick r:id="rId2"/>
              </a:rPr>
              <a:t>RESTful</a:t>
            </a:r>
            <a:r>
              <a:rPr lang="en-US" altLang="zh-TW" dirty="0" smtClean="0">
                <a:hlinkClick r:id="rId2"/>
              </a:rPr>
              <a:t> API</a:t>
            </a:r>
            <a:r>
              <a:rPr lang="zh-TW" altLang="en-US" dirty="0" smtClean="0"/>
              <a:t>時，因為通常都是回傳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或</a:t>
            </a:r>
            <a:r>
              <a:rPr lang="en-US" altLang="zh-TW" dirty="0" smtClean="0"/>
              <a:t>xml</a:t>
            </a:r>
            <a:r>
              <a:rPr lang="zh-TW" altLang="en-US" dirty="0" smtClean="0"/>
              <a:t>，所以回傳無須交由</a:t>
            </a:r>
            <a:r>
              <a:rPr lang="en-US" altLang="zh-TW" dirty="0" smtClean="0"/>
              <a:t>View Resolver</a:t>
            </a:r>
            <a:r>
              <a:rPr lang="zh-TW" altLang="en-US" dirty="0" smtClean="0"/>
              <a:t>處理來返回頁面，所以會在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方法前加上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Responsebody</a:t>
            </a:r>
            <a:r>
              <a:rPr lang="zh-TW" altLang="en-US" dirty="0" smtClean="0"/>
              <a:t>來達成</a:t>
            </a:r>
            <a:endParaRPr lang="en-US" altLang="zh-TW" dirty="0" smtClean="0"/>
          </a:p>
          <a:p>
            <a:r>
              <a:rPr lang="en-US" altLang="zh-TW" dirty="0" smtClean="0"/>
              <a:t>@</a:t>
            </a:r>
            <a:r>
              <a:rPr lang="en-US" altLang="zh-TW" dirty="0" err="1" smtClean="0"/>
              <a:t>GetMapping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PostMapping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PutMapping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DeleteMapping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PatchMapping</a:t>
            </a:r>
            <a:r>
              <a:rPr lang="zh-TW" altLang="en-US" dirty="0" smtClean="0"/>
              <a:t>等對應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HTTP method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GET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PUT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PATCH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hlinkClick r:id="rId3"/>
              </a:rPr>
              <a:t>Using HTTP Methods for </a:t>
            </a:r>
            <a:r>
              <a:rPr lang="en-US" altLang="zh-TW" b="1" dirty="0" err="1" smtClean="0">
                <a:hlinkClick r:id="rId3"/>
              </a:rPr>
              <a:t>RESTful</a:t>
            </a:r>
            <a:r>
              <a:rPr lang="en-US" altLang="zh-TW" b="1" dirty="0" smtClean="0">
                <a:hlinkClick r:id="rId3"/>
              </a:rPr>
              <a:t> Services</a:t>
            </a:r>
            <a:endParaRPr lang="en-US" altLang="zh-TW" b="1" dirty="0" smtClean="0"/>
          </a:p>
          <a:p>
            <a:pPr lvl="1"/>
            <a:r>
              <a:rPr lang="en-US" altLang="zh-TW" dirty="0" smtClean="0">
                <a:hlinkClick r:id="rId4"/>
              </a:rPr>
              <a:t>REST API Best practices</a:t>
            </a:r>
            <a:endParaRPr lang="en-US" altLang="zh-TW" dirty="0" smtClean="0"/>
          </a:p>
          <a:p>
            <a:r>
              <a:rPr lang="en-US" altLang="zh-TW" dirty="0" smtClean="0"/>
              <a:t>produces=MediaType.APPLICATION_JSON_UTF8_VALUE </a:t>
            </a:r>
            <a:r>
              <a:rPr lang="zh-TW" altLang="en-US" dirty="0" smtClean="0"/>
              <a:t>等於 </a:t>
            </a:r>
            <a:r>
              <a:rPr lang="en-US" altLang="zh-TW" dirty="0" smtClean="0"/>
              <a:t>Response </a:t>
            </a:r>
            <a:r>
              <a:rPr lang="en-US" altLang="zh-TW" dirty="0" err="1" smtClean="0"/>
              <a:t>HeadersContent</a:t>
            </a:r>
            <a:r>
              <a:rPr lang="en-US" altLang="zh-TW" dirty="0" smtClean="0"/>
              <a:t>-Type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 "application/</a:t>
            </a:r>
            <a:r>
              <a:rPr lang="en-US" altLang="zh-TW" dirty="0" err="1" smtClean="0"/>
              <a:t>json;charset</a:t>
            </a:r>
            <a:r>
              <a:rPr lang="en-US" altLang="zh-TW" dirty="0" smtClean="0"/>
              <a:t>=UTF-8"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>
                <a:sym typeface="+mn-ea"/>
                <a:hlinkClick r:id="rId5" action="ppaction://hlinkfile"/>
              </a:rPr>
              <a:t>10 Best Practices for Better RESTful API</a:t>
            </a:r>
            <a:endParaRPr lang="en-US" altLang="zh-TW" dirty="0">
              <a:sym typeface="+mn-ea"/>
              <a:hlinkClick r:id="rId5" action="ppaction://hlinkfile"/>
            </a:endParaRPr>
          </a:p>
          <a:p>
            <a:pPr lvl="1">
              <a:buFontTx/>
              <a:buChar char="-"/>
            </a:pPr>
            <a:r>
              <a:rPr lang="en-US" altLang="zh-TW" b="1" dirty="0" smtClean="0">
                <a:solidFill>
                  <a:schemeClr val="tx1"/>
                </a:solidFill>
                <a:sym typeface="+mn-ea"/>
              </a:rPr>
              <a:t>Use nouns and not verbs for resources</a:t>
            </a:r>
            <a:endParaRPr lang="en-US" altLang="zh-TW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Tx/>
              <a:buChar char="-"/>
            </a:pPr>
            <a:r>
              <a:rPr lang="en-US" altLang="zh-TW" b="1" dirty="0" smtClean="0">
                <a:solidFill>
                  <a:schemeClr val="tx1"/>
                </a:solidFill>
                <a:sym typeface="+mn-ea"/>
              </a:rPr>
              <a:t> Use sub resources for relations</a:t>
            </a:r>
            <a:endParaRPr lang="en-US" altLang="zh-TW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Tx/>
              <a:buChar char="-"/>
            </a:pPr>
            <a:r>
              <a:rPr lang="en-US" altLang="zh-TW" b="1" dirty="0" smtClean="0">
                <a:solidFill>
                  <a:schemeClr val="tx1"/>
                </a:solidFill>
                <a:sym typeface="+mn-ea"/>
              </a:rPr>
              <a:t> Use PLURAL nouns</a:t>
            </a:r>
            <a:endParaRPr lang="en-US" altLang="zh-TW" b="1" dirty="0" smtClean="0">
              <a:solidFill>
                <a:schemeClr val="tx1"/>
              </a:solidFill>
              <a:sym typeface="+mn-ea"/>
            </a:endParaRPr>
          </a:p>
          <a:p>
            <a:pPr lvl="1">
              <a:buFontTx/>
              <a:buChar char="-"/>
            </a:pPr>
            <a:r>
              <a:rPr lang="en-US" altLang="zh-TW" b="1" i="0" kern="1200" dirty="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and more ....</a:t>
            </a:r>
            <a:endParaRPr lang="en-US" altLang="zh-TW" b="1" i="0" kern="1200" dirty="0" smtClean="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 methods: </a:t>
            </a:r>
            <a:r>
              <a:rPr lang="en-US" altLang="zh-TW" dirty="0" err="1" smtClean="0"/>
              <a:t>Idempotency</a:t>
            </a:r>
            <a:r>
              <a:rPr lang="en-US" altLang="zh-TW" dirty="0" smtClean="0"/>
              <a:t> and Safety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36194"/>
            <a:ext cx="9915456" cy="3880773"/>
          </a:xfrm>
        </p:spPr>
        <p:txBody>
          <a:bodyPr/>
          <a:lstStyle/>
          <a:p>
            <a:r>
              <a:rPr lang="en-US" altLang="zh-TW" dirty="0" err="1" smtClean="0"/>
              <a:t>Idempotency</a:t>
            </a:r>
            <a:r>
              <a:rPr lang="en-US" altLang="zh-TW" dirty="0" smtClean="0"/>
              <a:t> means that multiple identical requests will have the same outcome. So it does not matter if a request is sent once or multiple times. The following HTTP methods are idempotent: GET, HEAD, OPTIONS, TRACE, PUT and DELETE. All safe HTTP methods are idempotent but PUT and DELETE are idempotent but not safe.</a:t>
            </a:r>
            <a:endParaRPr lang="en-US" altLang="zh-TW" dirty="0" smtClean="0"/>
          </a:p>
          <a:p>
            <a:r>
              <a:rPr lang="en-US" altLang="zh-TW" dirty="0" smtClean="0"/>
              <a:t>Safe HTTP methods</a:t>
            </a:r>
            <a:r>
              <a:rPr lang="zh-TW" altLang="en-US" dirty="0" smtClean="0"/>
              <a:t> </a:t>
            </a:r>
            <a:r>
              <a:rPr lang="en-US" altLang="zh-TW" dirty="0" smtClean="0"/>
              <a:t>- HTTP methods are considered safe if they do not alter the server state. So safe methods can only be used for read-only operations. The HTTP RFC defines the following methods to be safe: GET, HEAD, OPTIONS and TRACE.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85417" y="3610099"/>
            <a:ext cx="8224838" cy="305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 –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0159"/>
            <a:ext cx="8596668" cy="465348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cd</a:t>
            </a:r>
            <a:r>
              <a:rPr lang="en-US" altLang="zh-TW" dirty="0" smtClean="0"/>
              <a:t> &lt;local simple-webap1 folder&gt;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init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HELP.md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-m "first commit"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Create a remote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 in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GitLab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cd</a:t>
            </a:r>
            <a:r>
              <a:rPr lang="en-US" altLang="zh-TW" dirty="0" smtClean="0"/>
              <a:t> &lt;local simple-webap1 folder&gt;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-M &lt;DEV/main&gt;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remote add origin &lt;remote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repository: simple-webap1.git&gt;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 -u origin &lt;DEV/main&gt;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b="1" dirty="0" smtClean="0">
                <a:hlinkClick r:id="rId1"/>
              </a:rPr>
              <a:t>使用</a:t>
            </a:r>
            <a:r>
              <a:rPr lang="en-US" altLang="zh-TW" b="1" dirty="0" err="1" smtClean="0">
                <a:hlinkClick r:id="rId1"/>
              </a:rPr>
              <a:t>Intellij</a:t>
            </a:r>
            <a:r>
              <a:rPr lang="en-US" altLang="zh-TW" b="1" dirty="0" smtClean="0">
                <a:hlinkClick r:id="rId1"/>
              </a:rPr>
              <a:t> IDEA</a:t>
            </a:r>
            <a:r>
              <a:rPr lang="zh-TW" altLang="en-US" b="1" dirty="0" smtClean="0">
                <a:hlinkClick r:id="rId1"/>
              </a:rPr>
              <a:t>上傳本地專案到遠端</a:t>
            </a:r>
            <a:r>
              <a:rPr lang="en-US" altLang="zh-TW" b="1" dirty="0" err="1" smtClean="0">
                <a:hlinkClick r:id="rId1"/>
              </a:rPr>
              <a:t>Git</a:t>
            </a:r>
            <a:r>
              <a:rPr lang="zh-TW" altLang="en-US" b="1" dirty="0" smtClean="0">
                <a:hlinkClick r:id="rId1"/>
              </a:rPr>
              <a:t>倉庫</a:t>
            </a:r>
            <a:endParaRPr lang="zh-TW" altLang="en-US" b="1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1569493"/>
            <a:ext cx="8596668" cy="4838131"/>
          </a:xfrm>
        </p:spPr>
        <p:txBody>
          <a:bodyPr>
            <a:normAutofit fontScale="72500"/>
          </a:bodyPr>
          <a:lstStyle/>
          <a:p>
            <a:r>
              <a:rPr lang="en-US" altLang="zh-TW" dirty="0" smtClean="0"/>
              <a:t>Spring </a:t>
            </a:r>
            <a:r>
              <a:rPr lang="en-US" altLang="zh-TW" dirty="0"/>
              <a:t>Boot 2.0 — Project Structure and Best Practices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1"/>
              </a:rPr>
              <a:t>(</a:t>
            </a:r>
            <a:r>
              <a:rPr lang="en-US" altLang="zh-TW" dirty="0">
                <a:hlinkClick r:id="rId1"/>
              </a:rPr>
              <a:t>Part 1</a:t>
            </a:r>
            <a:r>
              <a:rPr lang="en-US" altLang="zh-TW" dirty="0" smtClean="0">
                <a:hlinkClick r:id="rId1"/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(Part 2)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Spring Boot 2.x</a:t>
            </a:r>
            <a:r>
              <a:rPr lang="zh-TW" altLang="en-US" dirty="0">
                <a:hlinkClick r:id="rId3"/>
              </a:rPr>
              <a:t>基礎教程：使用</a:t>
            </a:r>
            <a:r>
              <a:rPr lang="en-US" altLang="zh-TW" dirty="0" err="1">
                <a:hlinkClick r:id="rId3"/>
              </a:rPr>
              <a:t>SpringFox</a:t>
            </a:r>
            <a:r>
              <a:rPr lang="en-US" altLang="zh-TW" dirty="0">
                <a:hlinkClick r:id="rId3"/>
              </a:rPr>
              <a:t> 3</a:t>
            </a:r>
            <a:r>
              <a:rPr lang="zh-TW" altLang="en-US" dirty="0">
                <a:hlinkClick r:id="rId3"/>
              </a:rPr>
              <a:t>生成</a:t>
            </a:r>
            <a:r>
              <a:rPr lang="en-US" altLang="zh-TW" dirty="0">
                <a:hlinkClick r:id="rId3"/>
              </a:rPr>
              <a:t>Swagger</a:t>
            </a:r>
            <a:r>
              <a:rPr lang="zh-TW" altLang="en-US" dirty="0" smtClean="0">
                <a:hlinkClick r:id="rId3"/>
              </a:rPr>
              <a:t>文件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Introduction to Project </a:t>
            </a:r>
            <a:r>
              <a:rPr lang="en-US" altLang="zh-TW" dirty="0" smtClean="0">
                <a:hlinkClick r:id="rId4"/>
              </a:rPr>
              <a:t>Lombok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JUnit 5 tutorial, part 2: Unit testing Spring MVC with JUnit </a:t>
            </a:r>
            <a:r>
              <a:rPr lang="en-US" altLang="zh-TW" dirty="0" smtClean="0">
                <a:hlinkClick r:id="rId5"/>
              </a:rPr>
              <a:t>5</a:t>
            </a:r>
            <a:endParaRPr lang="en-US" altLang="zh-TW" dirty="0" smtClean="0"/>
          </a:p>
          <a:p>
            <a:r>
              <a:rPr lang="zh-TW" altLang="en-US" b="1" dirty="0">
                <a:hlinkClick r:id="rId6"/>
              </a:rPr>
              <a:t>一次搞懂</a:t>
            </a:r>
            <a:r>
              <a:rPr lang="en-US" altLang="zh-TW" b="1" dirty="0">
                <a:hlinkClick r:id="rId6"/>
              </a:rPr>
              <a:t>POJO</a:t>
            </a:r>
            <a:r>
              <a:rPr lang="zh-TW" altLang="en-US" b="1" dirty="0">
                <a:hlinkClick r:id="rId6"/>
              </a:rPr>
              <a:t>、</a:t>
            </a:r>
            <a:r>
              <a:rPr lang="en-US" altLang="zh-TW" b="1" dirty="0">
                <a:hlinkClick r:id="rId6"/>
              </a:rPr>
              <a:t>PO</a:t>
            </a:r>
            <a:r>
              <a:rPr lang="zh-TW" altLang="en-US" b="1" dirty="0">
                <a:hlinkClick r:id="rId6"/>
              </a:rPr>
              <a:t>、</a:t>
            </a:r>
            <a:r>
              <a:rPr lang="en-US" altLang="zh-TW" b="1" dirty="0">
                <a:hlinkClick r:id="rId6"/>
              </a:rPr>
              <a:t>DTO</a:t>
            </a:r>
            <a:r>
              <a:rPr lang="zh-TW" altLang="en-US" b="1" dirty="0">
                <a:hlinkClick r:id="rId6"/>
              </a:rPr>
              <a:t>、</a:t>
            </a:r>
            <a:r>
              <a:rPr lang="en-US" altLang="zh-TW" b="1" dirty="0">
                <a:hlinkClick r:id="rId6"/>
              </a:rPr>
              <a:t>VO</a:t>
            </a:r>
            <a:r>
              <a:rPr lang="zh-TW" altLang="en-US" b="1" dirty="0">
                <a:hlinkClick r:id="rId6"/>
              </a:rPr>
              <a:t>、</a:t>
            </a:r>
            <a:r>
              <a:rPr lang="en-US" altLang="zh-TW" b="1" dirty="0">
                <a:hlinkClick r:id="rId6"/>
              </a:rPr>
              <a:t>BO</a:t>
            </a:r>
            <a:endParaRPr lang="en-US" altLang="zh-TW" b="1" dirty="0"/>
          </a:p>
          <a:p>
            <a:r>
              <a:rPr lang="en-US" altLang="zh-TW" b="1" dirty="0" smtClean="0">
                <a:hlinkClick r:id="rId7"/>
              </a:rPr>
              <a:t>Spring</a:t>
            </a:r>
            <a:r>
              <a:rPr lang="zh-TW" altLang="en-US" b="1" dirty="0" smtClean="0">
                <a:hlinkClick r:id="rId7"/>
              </a:rPr>
              <a:t>中的 </a:t>
            </a:r>
            <a:r>
              <a:rPr lang="en-US" altLang="zh-TW" b="1" dirty="0" smtClean="0">
                <a:hlinkClick r:id="rId7"/>
              </a:rPr>
              <a:t>@</a:t>
            </a:r>
            <a:r>
              <a:rPr lang="en-US" altLang="zh-TW" b="1" dirty="0" err="1" smtClean="0">
                <a:hlinkClick r:id="rId7"/>
              </a:rPr>
              <a:t>RestController</a:t>
            </a:r>
            <a:r>
              <a:rPr lang="en-US" altLang="zh-TW" b="1" dirty="0" smtClean="0">
                <a:hlinkClick r:id="rId7"/>
              </a:rPr>
              <a:t> </a:t>
            </a:r>
            <a:r>
              <a:rPr lang="zh-TW" altLang="en-US" b="1" dirty="0" smtClean="0">
                <a:hlinkClick r:id="rId7"/>
              </a:rPr>
              <a:t>和 </a:t>
            </a:r>
            <a:r>
              <a:rPr lang="en-US" altLang="zh-TW" b="1" dirty="0" smtClean="0">
                <a:hlinkClick r:id="rId7"/>
              </a:rPr>
              <a:t>@Controller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8"/>
              </a:rPr>
              <a:t>Spring Boot @Repository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9"/>
              </a:rPr>
              <a:t>Accessing Data with JPA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10"/>
              </a:rPr>
              <a:t>Application properties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11"/>
              </a:rPr>
              <a:t>Core Technologies</a:t>
            </a:r>
            <a:r>
              <a:rPr lang="zh-TW" altLang="en-US" b="1" dirty="0" smtClean="0">
                <a:hlinkClick r:id="rId11"/>
              </a:rPr>
              <a:t> </a:t>
            </a:r>
            <a:r>
              <a:rPr lang="en-US" altLang="zh-TW" b="1" dirty="0" smtClean="0">
                <a:hlinkClick r:id="rId11"/>
              </a:rPr>
              <a:t>of Spring</a:t>
            </a:r>
            <a:endParaRPr lang="en-US" altLang="zh-TW" b="1" dirty="0" smtClean="0"/>
          </a:p>
          <a:p>
            <a:r>
              <a:rPr lang="en-US" altLang="zh-TW" b="1" dirty="0" smtClean="0">
                <a:hlinkClick r:id="rId12"/>
              </a:rPr>
              <a:t>Spring Boot Apprentice </a:t>
            </a:r>
            <a:r>
              <a:rPr lang="en-US" altLang="zh-TW" b="1" dirty="0" smtClean="0">
                <a:hlinkClick r:id="rId12"/>
              </a:rPr>
              <a:t>Cookbook</a:t>
            </a:r>
            <a:endParaRPr lang="en-US" altLang="zh-TW" b="1" dirty="0" smtClean="0">
              <a:hlinkClick r:id="rId12"/>
            </a:endParaRPr>
          </a:p>
          <a:p>
            <a:r>
              <a:rPr lang="en-US" altLang="zh-TW" b="1" dirty="0" smtClean="0"/>
              <a:t>https://medium.com/chikuwa-tech-study/spring-boot-%E7%AC%AC1%E8%AA%B2-%E5%BB%BA%E7%AB%8B%E5%88%9D%E5%A7%8B%E5%B0%88%E6%A1%88-214ff084f787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Spring Boot </a:t>
            </a:r>
            <a:r>
              <a:rPr lang="en-US" altLang="zh-TW" b="1" dirty="0" smtClean="0"/>
              <a:t>Architecture</a:t>
            </a:r>
            <a:br>
              <a:rPr lang="en-US" altLang="zh-TW" b="1" dirty="0" smtClean="0"/>
            </a:br>
            <a:r>
              <a:rPr lang="en-US" altLang="zh-TW" sz="2800" b="1" dirty="0" smtClean="0"/>
              <a:t>- H</a:t>
            </a:r>
            <a:r>
              <a:rPr lang="en-US" altLang="zh-TW" sz="2800" dirty="0" smtClean="0"/>
              <a:t>ierarchical Structure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Spring Boot Archite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687484"/>
            <a:ext cx="9189874" cy="47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</a:t>
            </a:r>
            <a:r>
              <a:rPr lang="en-US" altLang="zh-TW" dirty="0"/>
              <a:t>Structure and Best Practices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9583768" cy="75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4517409" y="3526927"/>
            <a:ext cx="2643384" cy="369332"/>
            <a:chOff x="4572000" y="3526927"/>
            <a:chExt cx="2643384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4975668" y="3526927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C000"/>
                  </a:solidFill>
                </a:rPr>
                <a:t>Presentation Layer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" name="向左箭號 4"/>
            <p:cNvSpPr/>
            <p:nvPr/>
          </p:nvSpPr>
          <p:spPr>
            <a:xfrm>
              <a:off x="4572000" y="3589360"/>
              <a:ext cx="403668" cy="252307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314967" y="5077931"/>
            <a:ext cx="2175307" cy="369332"/>
            <a:chOff x="4572000" y="3526927"/>
            <a:chExt cx="2175307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4975668" y="3526927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1">
                      <a:lumMod val="75000"/>
                    </a:schemeClr>
                  </a:solidFill>
                </a:rPr>
                <a:t>Business Layer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向左箭號 9"/>
            <p:cNvSpPr/>
            <p:nvPr/>
          </p:nvSpPr>
          <p:spPr>
            <a:xfrm>
              <a:off x="4572000" y="3589360"/>
              <a:ext cx="403668" cy="252307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516800" y="4577604"/>
            <a:ext cx="2502704" cy="369332"/>
            <a:chOff x="4572000" y="3526927"/>
            <a:chExt cx="2502704" cy="369332"/>
          </a:xfrm>
        </p:grpSpPr>
        <p:sp>
          <p:nvSpPr>
            <p:cNvPr id="12" name="文字方塊 11"/>
            <p:cNvSpPr txBox="1"/>
            <p:nvPr/>
          </p:nvSpPr>
          <p:spPr>
            <a:xfrm>
              <a:off x="4975668" y="3526927"/>
              <a:ext cx="209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</a:rPr>
                <a:t>Persistence Layer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向左箭號 12"/>
            <p:cNvSpPr/>
            <p:nvPr/>
          </p:nvSpPr>
          <p:spPr>
            <a:xfrm>
              <a:off x="4572000" y="3589360"/>
              <a:ext cx="403668" cy="252307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3 layers structure of </a:t>
            </a:r>
            <a:r>
              <a:rPr lang="en-US" altLang="zh-TW" dirty="0" smtClean="0"/>
              <a:t>new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1"/>
              </a:rPr>
              <a:t>Spring </a:t>
            </a:r>
            <a:r>
              <a:rPr lang="en-US" altLang="zh-TW" dirty="0" err="1" smtClean="0">
                <a:hlinkClick r:id="rId1"/>
              </a:rPr>
              <a:t>Initializr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Web, data-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, h2 DB, Lombok, Validation, </a:t>
            </a:r>
            <a:r>
              <a:rPr lang="en-US" altLang="zh-TW" dirty="0" err="1" smtClean="0"/>
              <a:t>springfox</a:t>
            </a:r>
            <a:r>
              <a:rPr lang="en-US" altLang="zh-TW" dirty="0" smtClean="0"/>
              <a:t>(Swagger3)</a:t>
            </a:r>
            <a:endParaRPr lang="en-US" altLang="zh-TW" dirty="0" smtClean="0"/>
          </a:p>
          <a:p>
            <a:r>
              <a:rPr lang="en-US" altLang="zh-TW" dirty="0" smtClean="0"/>
              <a:t>Create 3 packages (for each layer)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Repository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Controller</a:t>
            </a:r>
            <a:endParaRPr lang="en-US" altLang="zh-TW" dirty="0" smtClean="0"/>
          </a:p>
          <a:p>
            <a:r>
              <a:rPr lang="en-US" altLang="zh-TW" dirty="0" smtClean="0"/>
              <a:t>Create unit test</a:t>
            </a:r>
            <a:r>
              <a:rPr lang="en-US" altLang="zh-TW" dirty="0"/>
              <a:t> (for each layer)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@annotation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0966" y="1212351"/>
            <a:ext cx="10818687" cy="528091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@</a:t>
            </a:r>
            <a:r>
              <a:rPr lang="en-US" altLang="zh-TW" dirty="0" err="1"/>
              <a:t>ComponentScan</a:t>
            </a:r>
            <a:r>
              <a:rPr lang="en-US" altLang="zh-TW" dirty="0"/>
              <a:t> With </a:t>
            </a:r>
            <a:r>
              <a:rPr lang="en-US" altLang="zh-TW" dirty="0" smtClean="0"/>
              <a:t>Arguments</a:t>
            </a:r>
            <a:endParaRPr lang="en-US" altLang="zh-TW" dirty="0" smtClean="0"/>
          </a:p>
          <a:p>
            <a:pPr lvl="1"/>
            <a:r>
              <a:rPr lang="en-US" altLang="zh-TW" dirty="0"/>
              <a:t>applicationContext.xml</a:t>
            </a:r>
            <a:r>
              <a:rPr lang="zh-TW" altLang="en-US" dirty="0"/>
              <a:t>配置</a:t>
            </a:r>
            <a:r>
              <a:rPr lang="en-US" altLang="zh-TW" dirty="0"/>
              <a:t>: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context:</a:t>
            </a:r>
            <a:r>
              <a:rPr lang="en-US" altLang="zh-TW" dirty="0" err="1">
                <a:solidFill>
                  <a:srgbClr val="FF0000"/>
                </a:solidFill>
              </a:rPr>
              <a:t>component-scan</a:t>
            </a:r>
            <a:r>
              <a:rPr lang="en-US" altLang="zh-TW" dirty="0"/>
              <a:t> base-package="</a:t>
            </a:r>
            <a:r>
              <a:rPr lang="en-US" altLang="zh-TW" dirty="0" err="1"/>
              <a:t>com.proc.bean</a:t>
            </a:r>
            <a:r>
              <a:rPr lang="en-US" altLang="zh-TW" dirty="0"/>
              <a:t>" /&gt;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@</a:t>
            </a:r>
            <a:r>
              <a:rPr lang="en-US" altLang="zh-TW" dirty="0" err="1"/>
              <a:t>ComponentScan</a:t>
            </a:r>
            <a:r>
              <a:rPr lang="en-US" altLang="zh-TW" dirty="0"/>
              <a:t> for Specific Packages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eg</a:t>
            </a:r>
            <a:r>
              <a:rPr lang="en-US" altLang="zh-TW" dirty="0"/>
              <a:t>: @</a:t>
            </a:r>
            <a:r>
              <a:rPr lang="en-US" altLang="zh-TW" dirty="0" err="1"/>
              <a:t>ComponentScan</a:t>
            </a:r>
            <a:r>
              <a:rPr lang="en-US" altLang="zh-TW" dirty="0"/>
              <a:t>(</a:t>
            </a:r>
            <a:r>
              <a:rPr lang="en-US" altLang="zh-TW" dirty="0" err="1"/>
              <a:t>basePackages</a:t>
            </a:r>
            <a:r>
              <a:rPr lang="en-US" altLang="zh-TW" dirty="0"/>
              <a:t> = "</a:t>
            </a:r>
            <a:r>
              <a:rPr lang="en-US" altLang="zh-TW" dirty="0" err="1"/>
              <a:t>com.baeldung.componentscan.springbootapp.animals</a:t>
            </a:r>
            <a:r>
              <a:rPr lang="en-US" altLang="zh-TW" dirty="0"/>
              <a:t>")</a:t>
            </a:r>
            <a:endParaRPr lang="en-US" altLang="zh-TW" dirty="0"/>
          </a:p>
          <a:p>
            <a:pPr lvl="1"/>
            <a:r>
              <a:rPr lang="en-US" altLang="zh-TW" dirty="0"/>
              <a:t>@</a:t>
            </a:r>
            <a:r>
              <a:rPr lang="en-US" altLang="zh-TW" dirty="0" err="1"/>
              <a:t>ComponentScan</a:t>
            </a:r>
            <a:r>
              <a:rPr lang="en-US" altLang="zh-TW" dirty="0"/>
              <a:t> with Exclusions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eg</a:t>
            </a:r>
            <a:r>
              <a:rPr lang="en-US" altLang="zh-TW" dirty="0"/>
              <a:t>: @</a:t>
            </a:r>
            <a:r>
              <a:rPr lang="en-US" altLang="zh-TW" dirty="0" err="1"/>
              <a:t>ComponentScan</a:t>
            </a:r>
            <a:r>
              <a:rPr lang="en-US" altLang="zh-TW" dirty="0"/>
              <a:t>(</a:t>
            </a:r>
            <a:r>
              <a:rPr lang="en-US" altLang="zh-TW" dirty="0" err="1"/>
              <a:t>excludeFilters</a:t>
            </a:r>
            <a:r>
              <a:rPr lang="en-US" altLang="zh-TW" dirty="0"/>
              <a:t> =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@</a:t>
            </a:r>
            <a:r>
              <a:rPr lang="en-US" altLang="zh-TW" dirty="0" err="1"/>
              <a:t>ComponentScan.Filter</a:t>
            </a:r>
            <a:r>
              <a:rPr lang="en-US" altLang="zh-TW" dirty="0"/>
              <a:t>(type = </a:t>
            </a:r>
            <a:r>
              <a:rPr lang="en-US" altLang="zh-TW" dirty="0" err="1"/>
              <a:t>FilterType.ASSIGNABLE_TYPE</a:t>
            </a:r>
            <a:r>
              <a:rPr lang="en-US" altLang="zh-TW" dirty="0"/>
              <a:t>, value = </a:t>
            </a:r>
            <a:r>
              <a:rPr lang="en-US" altLang="zh-TW" dirty="0" err="1"/>
              <a:t>Rose.class</a:t>
            </a:r>
            <a:r>
              <a:rPr lang="en-US" altLang="zh-TW" dirty="0"/>
              <a:t>))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@</a:t>
            </a:r>
            <a:r>
              <a:rPr lang="en-US" altLang="zh-TW" dirty="0" err="1" smtClean="0"/>
              <a:t>Autowired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通過</a:t>
            </a:r>
            <a:r>
              <a:rPr lang="en-US" altLang="zh-TW" dirty="0"/>
              <a:t>@</a:t>
            </a:r>
            <a:r>
              <a:rPr lang="en-US" altLang="zh-TW" dirty="0" err="1"/>
              <a:t>Autowired</a:t>
            </a:r>
            <a:r>
              <a:rPr lang="zh-TW" altLang="en-US" dirty="0"/>
              <a:t>自動裝配方式，從</a:t>
            </a:r>
            <a:r>
              <a:rPr lang="en-US" altLang="zh-TW" dirty="0" err="1"/>
              <a:t>IoC</a:t>
            </a:r>
            <a:r>
              <a:rPr lang="zh-TW" altLang="en-US" dirty="0"/>
              <a:t>容器中去查詢到，並返回給該屬性</a:t>
            </a:r>
            <a:endParaRPr lang="zh-TW" altLang="en-US" dirty="0"/>
          </a:p>
          <a:p>
            <a:pPr lvl="1"/>
            <a:r>
              <a:rPr lang="zh-TW" altLang="en-US" dirty="0" smtClean="0"/>
              <a:t>那麼</a:t>
            </a:r>
            <a:r>
              <a:rPr lang="zh-TW" altLang="en-US" dirty="0"/>
              <a:t>使用</a:t>
            </a:r>
            <a:r>
              <a:rPr lang="en-US" altLang="zh-TW" dirty="0"/>
              <a:t>@</a:t>
            </a:r>
            <a:r>
              <a:rPr lang="en-US" altLang="zh-TW" dirty="0" err="1"/>
              <a:t>Autowired</a:t>
            </a:r>
            <a:r>
              <a:rPr lang="zh-TW" altLang="en-US" dirty="0"/>
              <a:t>的原理是什麼？</a:t>
            </a:r>
            <a:br>
              <a:rPr lang="zh-TW" altLang="en-US" dirty="0"/>
            </a:br>
            <a:r>
              <a:rPr lang="zh-TW" altLang="en-US" dirty="0"/>
              <a:t>其實在啟動</a:t>
            </a:r>
            <a:r>
              <a:rPr lang="en-US" altLang="zh-TW" dirty="0"/>
              <a:t>spring </a:t>
            </a:r>
            <a:r>
              <a:rPr lang="en-US" altLang="zh-TW" dirty="0" err="1"/>
              <a:t>IoC</a:t>
            </a:r>
            <a:r>
              <a:rPr lang="zh-TW" altLang="en-US" dirty="0"/>
              <a:t>時，容器自動裝載了一個</a:t>
            </a:r>
            <a:r>
              <a:rPr lang="en-US" altLang="zh-TW" dirty="0" err="1"/>
              <a:t>AutowiredAnnotationBeanPostProcessor</a:t>
            </a:r>
            <a:r>
              <a:rPr lang="zh-TW" altLang="en-US" dirty="0"/>
              <a:t>後置處理器，當容器掃描到</a:t>
            </a:r>
            <a:r>
              <a:rPr lang="en-US" altLang="zh-TW" dirty="0"/>
              <a:t>@</a:t>
            </a:r>
            <a:r>
              <a:rPr lang="en-US" altLang="zh-TW" dirty="0" err="1"/>
              <a:t>Autowied</a:t>
            </a:r>
            <a:r>
              <a:rPr lang="zh-TW" altLang="en-US" dirty="0"/>
              <a:t>、</a:t>
            </a:r>
            <a:r>
              <a:rPr lang="en-US" altLang="zh-TW" dirty="0"/>
              <a:t>@</a:t>
            </a:r>
            <a:r>
              <a:rPr lang="en-US" altLang="zh-TW" dirty="0" smtClean="0"/>
              <a:t>Resource(JSR-250</a:t>
            </a:r>
            <a:r>
              <a:rPr lang="zh-TW" altLang="en-US" dirty="0" smtClean="0"/>
              <a:t>提供的註解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</a:t>
            </a:r>
            <a:r>
              <a:rPr lang="en-US" altLang="zh-TW" dirty="0"/>
              <a:t>@</a:t>
            </a:r>
            <a:r>
              <a:rPr lang="en-US" altLang="zh-TW" dirty="0" smtClean="0"/>
              <a:t>Inject(JSR-330</a:t>
            </a:r>
            <a:r>
              <a:rPr lang="zh-TW" altLang="en-US" dirty="0" smtClean="0"/>
              <a:t>提供的註解</a:t>
            </a:r>
            <a:r>
              <a:rPr lang="en-US" altLang="zh-TW" dirty="0" smtClean="0"/>
              <a:t>)</a:t>
            </a:r>
            <a:r>
              <a:rPr lang="zh-TW" altLang="en-US" dirty="0" smtClean="0"/>
              <a:t>時</a:t>
            </a:r>
            <a:r>
              <a:rPr lang="zh-TW" altLang="en-US" dirty="0"/>
              <a:t>，就會在</a:t>
            </a:r>
            <a:r>
              <a:rPr lang="en-US" altLang="zh-TW" dirty="0" err="1"/>
              <a:t>IoC</a:t>
            </a:r>
            <a:r>
              <a:rPr lang="zh-TW" altLang="en-US" dirty="0"/>
              <a:t>容器自動查詢需要的</a:t>
            </a:r>
            <a:r>
              <a:rPr lang="en-US" altLang="zh-TW" dirty="0"/>
              <a:t>bean</a:t>
            </a:r>
            <a:r>
              <a:rPr lang="zh-TW" altLang="en-US" dirty="0"/>
              <a:t>，並裝配給該物件的屬性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@Bean</a:t>
            </a:r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@Component</a:t>
            </a:r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 </a:t>
            </a:r>
            <a:r>
              <a:rPr lang="en-US" altLang="zh-TW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@Service</a:t>
            </a:r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、 </a:t>
            </a:r>
            <a:r>
              <a:rPr lang="en-US" altLang="zh-TW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@Repository </a:t>
            </a:r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和 </a:t>
            </a:r>
            <a:r>
              <a:rPr lang="en-US" altLang="zh-TW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@Controller</a:t>
            </a:r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註解的區別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301167" cy="44976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@Component: </a:t>
            </a:r>
            <a:r>
              <a:rPr lang="zh-TW" altLang="en-US" dirty="0" smtClean="0">
                <a:solidFill>
                  <a:schemeClr val="tx1"/>
                </a:solidFill>
              </a:rPr>
              <a:t>自動被</a:t>
            </a:r>
            <a:r>
              <a:rPr lang="en-US" altLang="zh-TW" dirty="0" err="1" smtClean="0">
                <a:solidFill>
                  <a:schemeClr val="tx1"/>
                </a:solidFill>
              </a:rPr>
              <a:t>comonent</a:t>
            </a:r>
            <a:r>
              <a:rPr lang="zh-TW" altLang="en-US" dirty="0" smtClean="0">
                <a:solidFill>
                  <a:schemeClr val="tx1"/>
                </a:solidFill>
              </a:rPr>
              <a:t>掃描。 表示被註解的類會自動被</a:t>
            </a:r>
            <a:r>
              <a:rPr lang="en-US" altLang="zh-TW" dirty="0" smtClean="0">
                <a:solidFill>
                  <a:schemeClr val="tx1"/>
                </a:solidFill>
              </a:rPr>
              <a:t>component</a:t>
            </a:r>
            <a:r>
              <a:rPr lang="zh-TW" altLang="en-US" dirty="0" smtClean="0">
                <a:solidFill>
                  <a:schemeClr val="tx1"/>
                </a:solidFill>
              </a:rPr>
              <a:t>掃描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@Repository: </a:t>
            </a:r>
            <a:r>
              <a:rPr lang="zh-TW" altLang="en-US" dirty="0" smtClean="0">
                <a:solidFill>
                  <a:schemeClr val="tx1"/>
                </a:solidFill>
              </a:rPr>
              <a:t>用於持久層，主要是資料庫儲存庫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smtClean="0"/>
              <a:t>DAO</a:t>
            </a:r>
            <a:r>
              <a:rPr lang="zh-TW" altLang="en-US" dirty="0" smtClean="0"/>
              <a:t>層使用</a:t>
            </a:r>
            <a:r>
              <a:rPr lang="en-US" altLang="zh-TW" dirty="0" smtClean="0"/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@Service: </a:t>
            </a:r>
            <a:r>
              <a:rPr lang="zh-TW" altLang="en-US" dirty="0" smtClean="0">
                <a:solidFill>
                  <a:schemeClr val="tx1"/>
                </a:solidFill>
              </a:rPr>
              <a:t>表示被註解的類是位於業務層的業務</a:t>
            </a:r>
            <a:r>
              <a:rPr lang="en-US" altLang="zh-TW" dirty="0" smtClean="0">
                <a:solidFill>
                  <a:schemeClr val="tx1"/>
                </a:solidFill>
              </a:rPr>
              <a:t>component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@Controller:</a:t>
            </a:r>
            <a:r>
              <a:rPr lang="zh-TW" altLang="en-US" dirty="0" smtClean="0">
                <a:solidFill>
                  <a:schemeClr val="tx1"/>
                </a:solidFill>
              </a:rPr>
              <a:t>表明被註解的類是控制</a:t>
            </a:r>
            <a:r>
              <a:rPr lang="en-US" altLang="zh-TW" dirty="0" smtClean="0">
                <a:solidFill>
                  <a:schemeClr val="tx1"/>
                </a:solidFill>
              </a:rPr>
              <a:t>component</a:t>
            </a:r>
            <a:r>
              <a:rPr lang="zh-TW" altLang="en-US" dirty="0" smtClean="0">
                <a:solidFill>
                  <a:schemeClr val="tx1"/>
                </a:solidFill>
              </a:rPr>
              <a:t>，主要用於展現層 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@Bean</a:t>
            </a:r>
            <a:r>
              <a:rPr lang="zh-TW" altLang="en-US" dirty="0" smtClean="0">
                <a:solidFill>
                  <a:schemeClr val="tx1"/>
                </a:solidFill>
              </a:rPr>
              <a:t>：表示一個方法例項化、配置或者初始化一個</a:t>
            </a:r>
            <a:r>
              <a:rPr lang="en-US" altLang="zh-TW" dirty="0" smtClean="0">
                <a:solidFill>
                  <a:schemeClr val="tx1"/>
                </a:solidFill>
              </a:rPr>
              <a:t>Spring </a:t>
            </a:r>
            <a:r>
              <a:rPr lang="en-US" altLang="zh-TW" dirty="0" err="1" smtClean="0">
                <a:solidFill>
                  <a:schemeClr val="tx1"/>
                </a:solidFill>
              </a:rPr>
              <a:t>IoC</a:t>
            </a:r>
            <a:r>
              <a:rPr lang="zh-TW" altLang="en-US" dirty="0" smtClean="0">
                <a:solidFill>
                  <a:schemeClr val="tx1"/>
                </a:solidFill>
              </a:rPr>
              <a:t>容器管理的新物件。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@Bean vs. @</a:t>
            </a:r>
            <a:r>
              <a:rPr lang="en-US" altLang="zh-TW" dirty="0" err="1" smtClean="0">
                <a:solidFill>
                  <a:schemeClr val="tx1"/>
                </a:solidFill>
              </a:rPr>
              <a:t>Autowired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altLang="zh-TW" sz="800" dirty="0" smtClean="0">
                <a:solidFill>
                  <a:schemeClr val="tx1"/>
                </a:solidFill>
              </a:rPr>
              <a:t>@Bean tells Spring 'here is an instance of this class, please keep hold of it and give it back to me when I ask'.</a:t>
            </a:r>
            <a:endParaRPr lang="en-US" altLang="zh-TW" sz="800" dirty="0" smtClean="0">
              <a:solidFill>
                <a:schemeClr val="tx1"/>
              </a:solidFill>
            </a:endParaRPr>
          </a:p>
          <a:p>
            <a:pPr lvl="2" fontAlgn="base"/>
            <a:r>
              <a:rPr lang="en-US" altLang="zh-TW" sz="800" dirty="0" smtClean="0">
                <a:solidFill>
                  <a:schemeClr val="tx1"/>
                </a:solidFill>
              </a:rPr>
              <a:t>@</a:t>
            </a:r>
            <a:r>
              <a:rPr lang="en-US" altLang="zh-TW" sz="800" dirty="0" err="1" smtClean="0">
                <a:solidFill>
                  <a:schemeClr val="tx1"/>
                </a:solidFill>
              </a:rPr>
              <a:t>Autowired</a:t>
            </a:r>
            <a:r>
              <a:rPr lang="en-US" altLang="zh-TW" sz="800" dirty="0" smtClean="0">
                <a:solidFill>
                  <a:schemeClr val="tx1"/>
                </a:solidFill>
              </a:rPr>
              <a:t> says ‘please give me an instance of this class, for example, one that I created with an @Bean annotation earlier‘.</a:t>
            </a:r>
            <a:endParaRPr lang="zh-TW" altLang="en-US" dirty="0" smtClean="0"/>
          </a:p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控制反轉與依賴注入</a:t>
            </a:r>
            <a:r>
              <a:rPr lang="en-US" altLang="zh-TW" b="1" dirty="0" smtClean="0"/>
              <a:t>】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控制反轉 </a:t>
            </a:r>
            <a:r>
              <a:rPr lang="en-US" altLang="zh-TW" dirty="0" smtClean="0"/>
              <a:t>Inversion of Control - IOC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將控制權交到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的手上，讓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管理程式中的</a:t>
            </a:r>
            <a:r>
              <a:rPr lang="en-US" altLang="zh-TW" dirty="0" smtClean="0"/>
              <a:t>Bean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依賴注入 </a:t>
            </a:r>
            <a:r>
              <a:rPr lang="en-US" altLang="zh-TW" dirty="0" smtClean="0"/>
              <a:t>Dependency Injection - DI 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為實現</a:t>
            </a:r>
            <a:r>
              <a:rPr lang="en-US" altLang="zh-TW" dirty="0" smtClean="0"/>
              <a:t>IOC</a:t>
            </a:r>
            <a:r>
              <a:rPr lang="zh-TW" altLang="en-US" dirty="0" smtClean="0"/>
              <a:t>的手段之一，讓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能夠自動創建所需的</a:t>
            </a:r>
            <a:r>
              <a:rPr lang="en-US" altLang="zh-TW" dirty="0" smtClean="0"/>
              <a:t>Bean</a:t>
            </a:r>
            <a:r>
              <a:rPr lang="zh-TW" altLang="en-US" dirty="0" smtClean="0"/>
              <a:t>，並注入到需要這些</a:t>
            </a:r>
            <a:r>
              <a:rPr lang="en-US" altLang="zh-TW" dirty="0" smtClean="0"/>
              <a:t>Bean</a:t>
            </a:r>
            <a:r>
              <a:rPr lang="zh-TW" altLang="en-US" dirty="0" smtClean="0"/>
              <a:t>的地方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91730" y="2929631"/>
            <a:ext cx="4567105" cy="308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4934" y="1495571"/>
            <a:ext cx="10447866" cy="4932938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@Repository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@Repository is a Spring annotation that indicates that the decorated class is a repository. A repository is a mechanism for encapsulating storage, retrieval, and search behavior which emulates a collection of objects.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You need not write an implementation of the repository interface. Spring Data JPA creates an implementation when you run the application.</a:t>
            </a:r>
            <a:endParaRPr lang="en-US" altLang="zh-TW" dirty="0" smtClean="0"/>
          </a:p>
          <a:p>
            <a:r>
              <a:rPr lang="en-US" altLang="zh-TW" dirty="0" smtClean="0">
                <a:hlinkClick r:id="rId1"/>
              </a:rPr>
              <a:t>Derived Query Methods in Spring Data JPA Repositories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By </a:t>
            </a:r>
            <a:r>
              <a:rPr lang="en-US" altLang="zh-TW" b="1" dirty="0" smtClean="0"/>
              <a:t>keyword; Spring Data JPA supports</a:t>
            </a:r>
            <a:r>
              <a:rPr lang="en-US" altLang="zh-TW" sz="1800" b="1" dirty="0" smtClean="0">
                <a:solidFill>
                  <a:srgbClr val="FFFF00"/>
                </a:solidFill>
              </a:rPr>
              <a:t> </a:t>
            </a:r>
            <a:r>
              <a:rPr lang="en-US" altLang="zh-TW" sz="1800" b="1" i="1" dirty="0" smtClean="0">
                <a:solidFill>
                  <a:srgbClr val="FFFF00"/>
                </a:solidFill>
              </a:rPr>
              <a:t>find, read, query, count</a:t>
            </a:r>
            <a:r>
              <a:rPr lang="en-US" altLang="zh-TW" sz="1800" b="1" dirty="0" smtClean="0">
                <a:solidFill>
                  <a:srgbClr val="FFFF00"/>
                </a:solidFill>
              </a:rPr>
              <a:t> and </a:t>
            </a:r>
            <a:r>
              <a:rPr lang="en-US" altLang="zh-TW" sz="1800" b="1" i="1" dirty="0" smtClean="0">
                <a:solidFill>
                  <a:srgbClr val="FFFF00"/>
                </a:solidFill>
              </a:rPr>
              <a:t>get</a:t>
            </a:r>
            <a:r>
              <a:rPr lang="en-US" altLang="zh-TW" b="1" dirty="0" smtClean="0"/>
              <a:t>.</a:t>
            </a:r>
            <a:r>
              <a:rPr lang="en-US" altLang="zh-TW" dirty="0" smtClean="0"/>
              <a:t> 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List&lt;User&gt; </a:t>
            </a:r>
            <a:r>
              <a:rPr lang="en-US" altLang="zh-TW" b="1" dirty="0" err="1" smtClean="0"/>
              <a:t>findByName</a:t>
            </a:r>
            <a:r>
              <a:rPr lang="en-US" altLang="zh-TW" dirty="0" smtClean="0"/>
              <a:t>(String name) </a:t>
            </a:r>
            <a:r>
              <a:rPr lang="en-US" altLang="zh-TW" sz="1600" dirty="0" smtClean="0"/>
              <a:t>=&gt;</a:t>
            </a:r>
            <a:r>
              <a:rPr lang="en-US" altLang="zh-TW" dirty="0" smtClean="0"/>
              <a:t> List&lt;User&gt; </a:t>
            </a:r>
            <a:r>
              <a:rPr lang="en-US" altLang="zh-TW" i="1" dirty="0" err="1" smtClean="0"/>
              <a:t>queryByName</a:t>
            </a:r>
            <a:r>
              <a:rPr lang="en-US" altLang="zh-TW" dirty="0" smtClean="0"/>
              <a:t>(String name)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above-derived method will be translated to the following </a:t>
            </a:r>
            <a:r>
              <a:rPr lang="en-US" altLang="zh-TW" dirty="0" smtClean="0">
                <a:hlinkClick r:id="rId2"/>
              </a:rPr>
              <a:t>JPQL</a:t>
            </a:r>
            <a:r>
              <a:rPr lang="en-US" altLang="zh-TW" dirty="0" smtClean="0"/>
              <a:t> query: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SELECT u from User u WHERE u.name = ?1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Multiple Parameters</a:t>
            </a:r>
            <a:endParaRPr lang="en-US" altLang="zh-TW" b="1" dirty="0" smtClean="0"/>
          </a:p>
          <a:p>
            <a:pPr lvl="2"/>
            <a:r>
              <a:rPr lang="en-US" altLang="zh-TW" dirty="0" smtClean="0"/>
              <a:t>List&lt;User&gt; </a:t>
            </a:r>
            <a:r>
              <a:rPr lang="en-US" altLang="zh-TW" dirty="0" err="1" smtClean="0"/>
              <a:t>findByNameOrEmail</a:t>
            </a:r>
            <a:r>
              <a:rPr lang="en-US" altLang="zh-TW" dirty="0" smtClean="0"/>
              <a:t>(String name, String email);</a:t>
            </a:r>
            <a:endParaRPr lang="en-US" altLang="zh-TW" b="1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Pagination and Sorting using Spring Data JPA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Business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697602"/>
            <a:ext cx="10712909" cy="47528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Spring </a:t>
            </a:r>
            <a:r>
              <a:rPr lang="zh-TW" altLang="en-US" dirty="0" smtClean="0"/>
              <a:t>使用</a:t>
            </a:r>
            <a:r>
              <a:rPr lang="en-US" altLang="zh-TW" dirty="0" smtClean="0">
                <a:hlinkClick r:id="rId1"/>
              </a:rPr>
              <a:t>@</a:t>
            </a:r>
            <a:r>
              <a:rPr lang="en-US" altLang="zh-TW" dirty="0" err="1" smtClean="0">
                <a:hlinkClick r:id="rId1"/>
              </a:rPr>
              <a:t>Autowired</a:t>
            </a:r>
            <a:r>
              <a:rPr lang="zh-TW" altLang="en-US" dirty="0" smtClean="0"/>
              <a:t>注入物件時，如果該類型有多個</a:t>
            </a:r>
            <a:r>
              <a:rPr lang="en-US" altLang="zh-TW" dirty="0" smtClean="0">
                <a:hlinkClick r:id="rId2"/>
              </a:rPr>
              <a:t>@Bean</a:t>
            </a:r>
            <a:r>
              <a:rPr lang="zh-TW" altLang="en-US" dirty="0" smtClean="0"/>
              <a:t>實例時，可以搭配</a:t>
            </a:r>
            <a:r>
              <a:rPr lang="en-US" altLang="zh-TW" dirty="0" smtClean="0">
                <a:hlinkClick r:id="rId3"/>
              </a:rPr>
              <a:t>@Qualifier</a:t>
            </a:r>
            <a:r>
              <a:rPr lang="zh-TW" altLang="en-US" dirty="0" smtClean="0"/>
              <a:t>控制要注入哪個實例。</a:t>
            </a:r>
            <a:endParaRPr lang="en-US" altLang="zh-TW" dirty="0" smtClean="0"/>
          </a:p>
          <a:p>
            <a:r>
              <a:rPr lang="zh-TW" altLang="en-US" dirty="0" smtClean="0"/>
              <a:t>若有多個</a:t>
            </a:r>
            <a:r>
              <a:rPr lang="en-US" altLang="zh-TW" dirty="0" smtClean="0"/>
              <a:t>Bean</a:t>
            </a:r>
            <a:r>
              <a:rPr lang="zh-TW" altLang="en-US" dirty="0" smtClean="0"/>
              <a:t>實例但沒用</a:t>
            </a:r>
            <a:r>
              <a:rPr lang="en-US" altLang="zh-TW" dirty="0" smtClean="0"/>
              <a:t>@Qualifier</a:t>
            </a:r>
            <a:r>
              <a:rPr lang="zh-TW" altLang="en-US" dirty="0" smtClean="0"/>
              <a:t>指明注入的對象，例如把上面</a:t>
            </a:r>
            <a:r>
              <a:rPr lang="en-US" altLang="zh-TW" dirty="0" smtClean="0"/>
              <a:t>@Qualifier</a:t>
            </a:r>
            <a:r>
              <a:rPr lang="zh-TW" altLang="en-US" dirty="0" smtClean="0"/>
              <a:t>移除，則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程式啟動時會出現錯誤。</a:t>
            </a:r>
            <a:endParaRPr lang="en-US" altLang="zh-TW" dirty="0" smtClean="0"/>
          </a:p>
          <a:p>
            <a:r>
              <a:rPr lang="zh-TW" altLang="en-US" i="1" dirty="0" smtClean="0"/>
              <a:t>使用</a:t>
            </a:r>
            <a:r>
              <a:rPr lang="en-US" altLang="zh-TW" i="1" dirty="0" smtClean="0"/>
              <a:t>@Qualifier</a:t>
            </a:r>
            <a:r>
              <a:rPr lang="zh-TW" altLang="en-US" i="1" dirty="0" smtClean="0"/>
              <a:t>注入指定</a:t>
            </a:r>
            <a:r>
              <a:rPr lang="en-US" altLang="zh-TW" i="1" dirty="0" smtClean="0"/>
              <a:t>Bean</a:t>
            </a:r>
            <a:r>
              <a:rPr lang="zh-TW" altLang="en-US" i="1" dirty="0" smtClean="0"/>
              <a:t>的時候，若沒有指明</a:t>
            </a:r>
            <a:r>
              <a:rPr lang="en-US" altLang="zh-TW" i="1" dirty="0" smtClean="0"/>
              <a:t>Bean</a:t>
            </a:r>
            <a:r>
              <a:rPr lang="zh-TW" altLang="en-US" i="1" dirty="0" smtClean="0"/>
              <a:t>的名稱，則其預設名稱是首字母小寫的類名。</a:t>
            </a:r>
            <a:endParaRPr lang="en-US" altLang="zh-TW" i="1" dirty="0" smtClean="0"/>
          </a:p>
          <a:p>
            <a:r>
              <a:rPr lang="en-US" altLang="zh-TW" b="1" dirty="0" smtClean="0">
                <a:solidFill>
                  <a:schemeClr val="tx1"/>
                </a:solidFill>
                <a:hlinkClick r:id="rId4"/>
              </a:rPr>
              <a:t>Spring Boot </a:t>
            </a:r>
            <a:r>
              <a:rPr lang="zh-TW" altLang="en-US" b="1" dirty="0" smtClean="0">
                <a:solidFill>
                  <a:schemeClr val="tx1"/>
                </a:solidFill>
                <a:hlinkClick r:id="rId4"/>
              </a:rPr>
              <a:t>注入介面 </a:t>
            </a:r>
            <a:r>
              <a:rPr lang="en-US" altLang="zh-TW" b="1" dirty="0" smtClean="0">
                <a:solidFill>
                  <a:schemeClr val="tx1"/>
                </a:solidFill>
                <a:hlinkClick r:id="rId4"/>
              </a:rPr>
              <a:t>@</a:t>
            </a:r>
            <a:r>
              <a:rPr lang="en-US" altLang="zh-TW" b="1" dirty="0" err="1" smtClean="0">
                <a:solidFill>
                  <a:schemeClr val="tx1"/>
                </a:solidFill>
                <a:hlinkClick r:id="rId4"/>
              </a:rPr>
              <a:t>Autowired</a:t>
            </a:r>
            <a:r>
              <a:rPr lang="en-US" altLang="zh-TW" b="1" dirty="0" smtClean="0">
                <a:solidFill>
                  <a:schemeClr val="tx1"/>
                </a:solidFill>
                <a:hlinkClick r:id="rId4"/>
              </a:rPr>
              <a:t> interface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TW" dirty="0" smtClean="0">
                <a:solidFill>
                  <a:schemeClr val="tx1"/>
                </a:solidFill>
              </a:rPr>
              <a:t>spring-boot-starter-</a:t>
            </a:r>
            <a:r>
              <a:rPr lang="en-US" altLang="zh-TW" dirty="0" err="1" smtClean="0">
                <a:solidFill>
                  <a:schemeClr val="tx1"/>
                </a:solidFill>
              </a:rPr>
              <a:t>actutor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(for monitoring)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Add service interface &amp; @Service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hlinkClick r:id="rId5"/>
              </a:rPr>
              <a:t>Java </a:t>
            </a:r>
            <a:r>
              <a:rPr lang="zh-TW" altLang="en-US" b="1" dirty="0" smtClean="0">
                <a:solidFill>
                  <a:schemeClr val="tx1"/>
                </a:solidFill>
                <a:hlinkClick r:id="rId5"/>
              </a:rPr>
              <a:t>為什麼在</a:t>
            </a:r>
            <a:r>
              <a:rPr lang="en-US" altLang="zh-TW" b="1" dirty="0" smtClean="0">
                <a:solidFill>
                  <a:schemeClr val="tx1"/>
                </a:solidFill>
                <a:hlinkClick r:id="rId5"/>
              </a:rPr>
              <a:t>Service</a:t>
            </a:r>
            <a:r>
              <a:rPr lang="zh-TW" altLang="en-US" b="1" dirty="0" smtClean="0">
                <a:solidFill>
                  <a:schemeClr val="tx1"/>
                </a:solidFill>
                <a:hlinkClick r:id="rId5"/>
              </a:rPr>
              <a:t>層要使用</a:t>
            </a:r>
            <a:r>
              <a:rPr lang="en-US" altLang="zh-TW" b="1" dirty="0" smtClean="0">
                <a:solidFill>
                  <a:schemeClr val="tx1"/>
                </a:solidFill>
                <a:hlinkClick r:id="rId5"/>
              </a:rPr>
              <a:t>Interface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/>
              <a:t>在擴充上比較容易</a:t>
            </a:r>
            <a:endParaRPr lang="zh-TW" altLang="en-US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</a:schemeClr>
                </a:solidFill>
              </a:rPr>
              <a:t>在寫單元測試的時候比較容易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of Interface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75868" y="0"/>
            <a:ext cx="5864099" cy="323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847" y="3267075"/>
            <a:ext cx="82296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5107</Words>
  <Application>WPS Presentation</Application>
  <PresentationFormat>自訂</PresentationFormat>
  <Paragraphs>151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微軟正黑體</vt:lpstr>
      <vt:lpstr>Calibri</vt:lpstr>
      <vt:lpstr>新細明體</vt:lpstr>
      <vt:lpstr>多面向</vt:lpstr>
      <vt:lpstr>The 3 layers structure of project with Spring Boot.</vt:lpstr>
      <vt:lpstr>Spring Boot Architecture - Hierarchical Structure</vt:lpstr>
      <vt:lpstr>Project Structure and Best Practices</vt:lpstr>
      <vt:lpstr>A 3 layers structure of new project</vt:lpstr>
      <vt:lpstr>@annotation</vt:lpstr>
      <vt:lpstr>@Bean、@Component、 @Service、 @Repository 和 @Controller註解的區別</vt:lpstr>
      <vt:lpstr>Persistence Layer</vt:lpstr>
      <vt:lpstr>Business Layer</vt:lpstr>
      <vt:lpstr>Practice of Interface</vt:lpstr>
      <vt:lpstr>Presentation Layer - Controller</vt:lpstr>
      <vt:lpstr>HTTP methods: Idempotency and Safety </vt:lpstr>
      <vt:lpstr>Version Control – Git repository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Architecture and Fundamentals - Some things to Know for Getting Started With Spring Boot</dc:title>
  <dc:creator>Charlotte Liu</dc:creator>
  <cp:lastModifiedBy>Charlotte_LLP</cp:lastModifiedBy>
  <cp:revision>107</cp:revision>
  <dcterms:created xsi:type="dcterms:W3CDTF">2020-12-30T06:00:00Z</dcterms:created>
  <dcterms:modified xsi:type="dcterms:W3CDTF">2021-03-02T14:16:06Z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