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UET1ixaKkkCCrExMC8+zAWNq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s-MX" sz="2000">
                <a:solidFill>
                  <a:srgbClr val="0D0D0D"/>
                </a:solidFill>
              </a:rPr>
              <a:t>Coeficiente de Determinación (R²)</a:t>
            </a:r>
            <a:r>
              <a:rPr lang="es-MX" sz="2000">
                <a:solidFill>
                  <a:srgbClr val="0D0D0D"/>
                </a:solidFill>
              </a:rPr>
              <a:t>: 0.89 – El modelo explica el 89% de la variabilidad de los precios, reflejando alta confiabilidad.</a:t>
            </a:r>
            <a:endParaRPr sz="2000">
              <a:solidFill>
                <a:srgbClr val="0D0D0D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s-MX" sz="2000">
                <a:solidFill>
                  <a:srgbClr val="0D0D0D"/>
                </a:solidFill>
              </a:rPr>
              <a:t>MAPE: 10.47%</a:t>
            </a:r>
            <a:endParaRPr sz="2000">
              <a:solidFill>
                <a:srgbClr val="0D0D0D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s-MX" sz="2000">
                <a:solidFill>
                  <a:srgbClr val="0D0D0D"/>
                </a:solidFill>
              </a:rPr>
              <a:t>RMSE = 1310 UF (desviación estándar en relación al precio predicho, más/menos en relación al precio real)</a:t>
            </a:r>
            <a:endParaRPr sz="2000">
              <a:solidFill>
                <a:srgbClr val="0D0D0D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s-MX" sz="2000">
                <a:solidFill>
                  <a:srgbClr val="0D0D0D"/>
                </a:solidFill>
              </a:rPr>
              <a:t>Exactitud</a:t>
            </a:r>
            <a:r>
              <a:rPr lang="es-MX" sz="2000">
                <a:solidFill>
                  <a:srgbClr val="0D0D0D"/>
                </a:solidFill>
              </a:rPr>
              <a:t>: 89.53% – Precisión promedio que indica predicciones consistentes.</a:t>
            </a:r>
            <a:endParaRPr sz="2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s-MX" sz="2000">
                <a:solidFill>
                  <a:srgbClr val="0D0D0D"/>
                </a:solidFill>
              </a:rPr>
              <a:t>Intervalos de Confianza (95%)</a:t>
            </a:r>
            <a:r>
              <a:rPr lang="es-MX" sz="2000">
                <a:solidFill>
                  <a:srgbClr val="0D0D0D"/>
                </a:solidFill>
              </a:rPr>
              <a:t>: Proveen un rango probable para cada estimación, aumentando la seguridad en los resultados.</a:t>
            </a:r>
            <a:endParaRPr sz="2000">
              <a:solidFill>
                <a:srgbClr val="0D0D0D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Char char="•"/>
            </a:pPr>
            <a:r>
              <a:rPr lang="es-MX" sz="2000">
                <a:solidFill>
                  <a:srgbClr val="0D0D0D"/>
                </a:solidFill>
              </a:rPr>
              <a:t>Nuestro modelo es regresión lineal múltiple, la simpe es solo una variable</a:t>
            </a:r>
            <a:endParaRPr sz="2000">
              <a:solidFill>
                <a:srgbClr val="0D0D0D"/>
              </a:solidFill>
            </a:endParaRPr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162FE"/>
              </a:buClr>
              <a:buSzPts val="1800"/>
              <a:buFont typeface="Avenir"/>
              <a:buChar char="+"/>
            </a:pPr>
            <a:r>
              <a:rPr lang="es-MX" sz="1800">
                <a:solidFill>
                  <a:srgbClr val="201449"/>
                </a:solidFill>
              </a:rPr>
              <a:t>El 5% restante pueden existir errores medio o bajos.</a:t>
            </a:r>
            <a:endParaRPr/>
          </a:p>
        </p:txBody>
      </p:sp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b07c38a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1b07c38ae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b07c38a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1b07c38ae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sprint de 2 semanas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dailys en la noche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escogimos metodología agil para iterar y tener los menores errores posibles, además es scrum por que tenemos una fecha determinada de entrega. por que estamos certificados por el profe pato &lt;3</a:t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bde1c033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bde1c03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6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6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6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6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1" name="Google Shape;11;p16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6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19" name="Google Shape;19;p16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8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7" name="Google Shape;107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"/>
          <p:cNvSpPr txBox="1"/>
          <p:nvPr>
            <p:ph type="ctrTitle"/>
          </p:nvPr>
        </p:nvSpPr>
        <p:spPr>
          <a:xfrm>
            <a:off x="1012779" y="1851309"/>
            <a:ext cx="51324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5000"/>
              <a:buFont typeface="Arial"/>
              <a:buNone/>
            </a:pPr>
            <a:r>
              <a:rPr b="1" lang="es-MX" sz="4000"/>
              <a:t>DataHome</a:t>
            </a:r>
            <a:r>
              <a:rPr lang="es-MX" sz="4000"/>
              <a:t>: </a:t>
            </a:r>
            <a:r>
              <a:rPr i="1" lang="es-MX" sz="4000"/>
              <a:t>Inteligencia predictiva para toma de decisiones en el mercado inmobiliario del sector oriente en la región Metropolitana</a:t>
            </a:r>
            <a:endParaRPr i="1" sz="4000"/>
          </a:p>
        </p:txBody>
      </p:sp>
      <p:pic>
        <p:nvPicPr>
          <p:cNvPr descr="Logotipo, nombre de la empresa&#10;&#10;Descripción generada automáticamente"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49" y="862806"/>
            <a:ext cx="5132388" cy="5132388"/>
          </a:xfrm>
          <a:custGeom>
            <a:rect b="b" l="l" r="r" t="t"/>
            <a:pathLst>
              <a:path extrusionOk="0" h="5132388" w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17" name="Google Shape;117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8" name="Google Shape;118;p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19" name="Google Shape;119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0" name="Google Shape;120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"/>
          <p:cNvGrpSpPr/>
          <p:nvPr/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29" name="Google Shape;129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Duoc UC Puente Alto"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Arquitectura</a:t>
            </a:r>
            <a:endParaRPr/>
          </a:p>
        </p:txBody>
      </p:sp>
      <p:pic>
        <p:nvPicPr>
          <p:cNvPr descr="Duoc UC Puente Alto" id="336" name="Google Shape;3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025" y="1277350"/>
            <a:ext cx="7948401" cy="51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Modelo de datos</a:t>
            </a:r>
            <a:endParaRPr/>
          </a:p>
        </p:txBody>
      </p:sp>
      <p:pic>
        <p:nvPicPr>
          <p:cNvPr descr="Diagrama&#10;&#10;Descripción generada automáticamente" id="343" name="Google Shape;34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142" y="1471532"/>
            <a:ext cx="10215716" cy="4934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oc UC Puente Alto" id="344" name="Google Shape;3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Demostración</a:t>
            </a:r>
            <a:endParaRPr/>
          </a:p>
        </p:txBody>
      </p:sp>
      <p:pic>
        <p:nvPicPr>
          <p:cNvPr descr="Maestro" id="350" name="Google Shape;3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01" y="939731"/>
            <a:ext cx="5716862" cy="571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Resultado de Pruebas</a:t>
            </a:r>
            <a:endParaRPr/>
          </a:p>
        </p:txBody>
      </p:sp>
      <p:sp>
        <p:nvSpPr>
          <p:cNvPr id="356" name="Google Shape;35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lang="es-MX"/>
              <a:t>Se realizaron casos de prueba para certificar los endpoints.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+"/>
            </a:pPr>
            <a:r>
              <a:rPr b="1" lang="es-MX"/>
              <a:t>Las pruebas se ejecutaron exitosamente en un 100%. 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sz="1800"/>
              <a:t>Se utilizaron los siguientes términos: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s-MX" sz="1800"/>
              <a:t>Se aprueba proyecto con un 100% de las pruebas ejecutadas.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s-MX" sz="1800"/>
              <a:t>Nivel de aceptación hasta un 95%.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Duoc UC Puente Alto" id="357" name="Google Shape;3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Obstáculos</a:t>
            </a:r>
            <a:endParaRPr/>
          </a:p>
        </p:txBody>
      </p:sp>
      <p:grpSp>
        <p:nvGrpSpPr>
          <p:cNvPr id="363" name="Google Shape;363;p14"/>
          <p:cNvGrpSpPr/>
          <p:nvPr/>
        </p:nvGrpSpPr>
        <p:grpSpPr>
          <a:xfrm>
            <a:off x="913968" y="2403793"/>
            <a:ext cx="10364063" cy="3195001"/>
            <a:chOff x="75768" y="578168"/>
            <a:chExt cx="10364063" cy="3195001"/>
          </a:xfrm>
        </p:grpSpPr>
        <p:sp>
          <p:nvSpPr>
            <p:cNvPr id="364" name="Google Shape;364;p14"/>
            <p:cNvSpPr/>
            <p:nvPr/>
          </p:nvSpPr>
          <p:spPr>
            <a:xfrm>
              <a:off x="679050" y="578168"/>
              <a:ext cx="1887187" cy="1887187"/>
            </a:xfrm>
            <a:prstGeom prst="ellipse">
              <a:avLst/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1081237" y="980356"/>
              <a:ext cx="1082812" cy="10828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 txBox="1"/>
            <p:nvPr/>
          </p:nvSpPr>
          <p:spPr>
            <a:xfrm>
              <a:off x="75768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MX" sz="16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LIMITACIÓN DE DATA ACTUALIZADA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314206" y="578168"/>
              <a:ext cx="1887187" cy="1887187"/>
            </a:xfrm>
            <a:prstGeom prst="ellipse">
              <a:avLst/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4716393" y="980356"/>
              <a:ext cx="1082812" cy="10828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 txBox="1"/>
            <p:nvPr/>
          </p:nvSpPr>
          <p:spPr>
            <a:xfrm>
              <a:off x="3710925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MX" sz="16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DE GEOLOCALIZACIÓN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949362" y="578168"/>
              <a:ext cx="1887187" cy="1887187"/>
            </a:xfrm>
            <a:prstGeom prst="ellipse">
              <a:avLst/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8351550" y="980356"/>
              <a:ext cx="1082812" cy="10828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 txBox="1"/>
            <p:nvPr/>
          </p:nvSpPr>
          <p:spPr>
            <a:xfrm>
              <a:off x="7346081" y="3053169"/>
              <a:ext cx="3093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MX" sz="1600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COSTOS DE INFRAESTRUCTURA EN LA NUBE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376" name="Google Shape;37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b07c38ae7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Mejoras a futuro</a:t>
            </a:r>
            <a:endParaRPr/>
          </a:p>
        </p:txBody>
      </p:sp>
      <p:pic>
        <p:nvPicPr>
          <p:cNvPr descr="Duoc UC Puente Alto" id="382" name="Google Shape;382;g31b07c38ae7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5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31b07c38ae7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3225"/>
            <a:ext cx="11747332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b07c38ae7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Preguntas</a:t>
            </a:r>
            <a:endParaRPr/>
          </a:p>
        </p:txBody>
      </p:sp>
      <p:pic>
        <p:nvPicPr>
          <p:cNvPr descr="Duoc UC Puente Alto" id="389" name="Google Shape;389;g31b07c38ae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2502" y="1432612"/>
            <a:ext cx="2190405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31b07c38ae7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169555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31b07c38ae7_0_35"/>
          <p:cNvSpPr txBox="1"/>
          <p:nvPr>
            <p:ph type="title"/>
          </p:nvPr>
        </p:nvSpPr>
        <p:spPr>
          <a:xfrm>
            <a:off x="9906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Preguntas</a:t>
            </a:r>
            <a:endParaRPr/>
          </a:p>
        </p:txBody>
      </p:sp>
      <p:pic>
        <p:nvPicPr>
          <p:cNvPr descr="Duoc UC Puente Alto" id="392" name="Google Shape;392;g31b07c38ae7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5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39" name="Google Shape;139;p2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"/>
          <p:cNvSpPr txBox="1"/>
          <p:nvPr>
            <p:ph type="title"/>
          </p:nvPr>
        </p:nvSpPr>
        <p:spPr>
          <a:xfrm>
            <a:off x="1198181" y="168425"/>
            <a:ext cx="9988166" cy="149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Equipo </a:t>
            </a:r>
            <a:endParaRPr/>
          </a:p>
        </p:txBody>
      </p:sp>
      <p:grpSp>
        <p:nvGrpSpPr>
          <p:cNvPr id="148" name="Google Shape;148;p2"/>
          <p:cNvGrpSpPr/>
          <p:nvPr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9" name="Google Shape;149;p2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" name="Google Shape;157;p2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600306" y="1894178"/>
            <a:ext cx="10982090" cy="4181760"/>
            <a:chOff x="0" y="47147"/>
            <a:chExt cx="10982090" cy="4181760"/>
          </a:xfrm>
        </p:grpSpPr>
        <p:sp>
          <p:nvSpPr>
            <p:cNvPr id="159" name="Google Shape;159;p2"/>
            <p:cNvSpPr/>
            <p:nvPr/>
          </p:nvSpPr>
          <p:spPr>
            <a:xfrm>
              <a:off x="0" y="519467"/>
              <a:ext cx="10982090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A4C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9104" y="47147"/>
              <a:ext cx="7687463" cy="944640"/>
            </a:xfrm>
            <a:prstGeom prst="roundRect">
              <a:avLst>
                <a:gd fmla="val 16667" name="adj"/>
              </a:avLst>
            </a:prstGeom>
            <a:solidFill>
              <a:srgbClr val="4A4CE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595218" y="93261"/>
              <a:ext cx="7595235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0550" spcFirstLastPara="1" rIns="290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s-MX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Owner: Alex Baeza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0" y="1970987"/>
              <a:ext cx="10982090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54B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49104" y="1498667"/>
              <a:ext cx="7687463" cy="944640"/>
            </a:xfrm>
            <a:prstGeom prst="roundRect">
              <a:avLst>
                <a:gd fmla="val 16667" name="adj"/>
              </a:avLst>
            </a:prstGeom>
            <a:solidFill>
              <a:srgbClr val="454B7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595218" y="1544781"/>
              <a:ext cx="7595235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0550" spcFirstLastPara="1" rIns="290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s-MX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Scrum Master: Constanza Vilaza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0" y="3422507"/>
              <a:ext cx="10982090" cy="80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49104" y="2950187"/>
              <a:ext cx="7687463" cy="94464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595218" y="2996301"/>
              <a:ext cx="7595235" cy="85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0550" spcFirstLastPara="1" rIns="290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s-MX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Desarrollador Fullstack: Marco Puga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168" name="Google Shape;1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Contexto </a:t>
            </a:r>
            <a:endParaRPr/>
          </a:p>
        </p:txBody>
      </p:sp>
      <p:pic>
        <p:nvPicPr>
          <p:cNvPr descr="Duoc UC Puente Alto"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621741" y="1582533"/>
            <a:ext cx="5376706" cy="4486275"/>
          </a:xfrm>
          <a:prstGeom prst="roundRect">
            <a:avLst>
              <a:gd fmla="val 16667" name="adj"/>
            </a:avLst>
          </a:prstGeom>
          <a:solidFill>
            <a:srgbClr val="2D1B69"/>
          </a:solidFill>
          <a:ln cap="flat" cmpd="sng" w="12700">
            <a:solidFill>
              <a:srgbClr val="6022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838200" y="1825625"/>
            <a:ext cx="4831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b="1" lang="es-MX">
                <a:solidFill>
                  <a:schemeClr val="lt1"/>
                </a:solidFill>
              </a:rPr>
              <a:t>Problemática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400">
                <a:solidFill>
                  <a:schemeClr val="lt1"/>
                </a:solidFill>
              </a:rPr>
              <a:t>La alta variabilidad de precios en el sector oriente de Santiago complica la toma de decisiones para compradores y corredores, debido a la falta de datos precisos y accesibles para evaluar correctamente el valor de las propiedades.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6593449" y="1582533"/>
            <a:ext cx="5376706" cy="4486275"/>
          </a:xfrm>
          <a:prstGeom prst="roundRect">
            <a:avLst>
              <a:gd fmla="val 16667" name="adj"/>
            </a:avLst>
          </a:prstGeom>
          <a:solidFill>
            <a:srgbClr val="2D1B69"/>
          </a:solidFill>
          <a:ln cap="flat" cmpd="sng" w="12700">
            <a:solidFill>
              <a:srgbClr val="6022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>
            <p:ph idx="2" type="body"/>
          </p:nvPr>
        </p:nvSpPr>
        <p:spPr>
          <a:xfrm>
            <a:off x="6703050" y="1825625"/>
            <a:ext cx="5267100" cy="3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+"/>
            </a:pPr>
            <a:r>
              <a:rPr b="1" lang="es-MX">
                <a:solidFill>
                  <a:schemeClr val="lt1"/>
                </a:solidFill>
              </a:rPr>
              <a:t>Solución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s-MX" sz="2400">
                <a:solidFill>
                  <a:schemeClr val="lt1"/>
                </a:solidFill>
              </a:rPr>
              <a:t>DataHome (API) ofrece predicciones precisas de precios, análisis de mercado y estadísticas actualizadas, facilitando la planificación y evaluación informada en el mercado inmobiliario.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5" name="Google Shape;185;p4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6" name="Google Shape;186;p4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4"/>
          <p:cNvSpPr txBox="1"/>
          <p:nvPr>
            <p:ph type="title"/>
          </p:nvPr>
        </p:nvSpPr>
        <p:spPr>
          <a:xfrm>
            <a:off x="1198182" y="559813"/>
            <a:ext cx="10246090" cy="1471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Objetivo general</a:t>
            </a:r>
            <a:endParaRPr/>
          </a:p>
        </p:txBody>
      </p:sp>
      <p:sp>
        <p:nvSpPr>
          <p:cNvPr id="195" name="Google Shape;195;p4"/>
          <p:cNvSpPr txBox="1"/>
          <p:nvPr>
            <p:ph idx="1" type="body"/>
          </p:nvPr>
        </p:nvSpPr>
        <p:spPr>
          <a:xfrm>
            <a:off x="1185756" y="2384474"/>
            <a:ext cx="4810872" cy="37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+"/>
            </a:pPr>
            <a:r>
              <a:rPr i="0" lang="es-MX" sz="2000" u="none" strike="noStrike"/>
              <a:t>Proporcionar un sistema de análisis de precios inmobiliarios para el sector oriente de Santiago, que facilite decisiones informadas mediante datos precisos y accesibles en un mercado de alta variabilidad proporcionados por una API integrando un modelo predictivo.</a:t>
            </a:r>
            <a:endParaRPr sz="2000"/>
          </a:p>
        </p:txBody>
      </p:sp>
      <p:grpSp>
        <p:nvGrpSpPr>
          <p:cNvPr id="196" name="Google Shape;196;p4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97" name="Google Shape;197;p4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8" name="Google Shape;198;p4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4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oma de decisiones - Iconos gratis de personas"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4114" y="1771998"/>
            <a:ext cx="3516193" cy="3516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uoc UC Puente Alto" id="208" name="Google Shape;2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16" name="Google Shape;216;p5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5"/>
          <p:cNvSpPr txBox="1"/>
          <p:nvPr>
            <p:ph type="title"/>
          </p:nvPr>
        </p:nvSpPr>
        <p:spPr>
          <a:xfrm>
            <a:off x="1198181" y="168425"/>
            <a:ext cx="9988166" cy="149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Objetivos específicos</a:t>
            </a:r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" name="Google Shape;234;p5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5"/>
          <p:cNvGrpSpPr/>
          <p:nvPr/>
        </p:nvGrpSpPr>
        <p:grpSpPr>
          <a:xfrm>
            <a:off x="490685" y="2186518"/>
            <a:ext cx="11435563" cy="3830603"/>
            <a:chOff x="221685" y="860989"/>
            <a:chExt cx="10538718" cy="2554076"/>
          </a:xfrm>
        </p:grpSpPr>
        <p:sp>
          <p:nvSpPr>
            <p:cNvPr id="236" name="Google Shape;236;p5"/>
            <p:cNvSpPr/>
            <p:nvPr/>
          </p:nvSpPr>
          <p:spPr>
            <a:xfrm>
              <a:off x="221685" y="860989"/>
              <a:ext cx="913573" cy="913573"/>
            </a:xfrm>
            <a:prstGeom prst="ellipse">
              <a:avLst/>
            </a:prstGeom>
            <a:solidFill>
              <a:srgbClr val="4A4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13535" y="1052840"/>
              <a:ext cx="529872" cy="5298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331024" y="860989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1331019" y="860994"/>
              <a:ext cx="2323500" cy="11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Recolectar datos de propiedades desde Portal Inmobiliario y realizar un proceso de limpieza para asegurar la calidad y consistencia del dataset.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859664" y="860989"/>
              <a:ext cx="913573" cy="913573"/>
            </a:xfrm>
            <a:prstGeom prst="ellipse">
              <a:avLst/>
            </a:prstGeom>
            <a:solidFill>
              <a:srgbClr val="454B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051514" y="1052840"/>
              <a:ext cx="529872" cy="5298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969003" y="860989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4969000" y="860994"/>
              <a:ext cx="2174100" cy="11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Desarrollar un modelo predictivo que estime el precio de departamentos en el sector oriente a partir de características clave como comuna, superficie, dormitorios y baños.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7497643" y="860989"/>
              <a:ext cx="913573" cy="9135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7689493" y="1052840"/>
              <a:ext cx="529872" cy="52987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606981" y="860989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7" name="Google Shape;247;p5"/>
            <p:cNvSpPr txBox="1"/>
            <p:nvPr/>
          </p:nvSpPr>
          <p:spPr>
            <a:xfrm>
              <a:off x="8606981" y="860989"/>
              <a:ext cx="21534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Implementar una API de consulta de precios que permita a inmobiliarias y clientes acceder de manera sencilla a predicciones y distribuciones de precios.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21685" y="2501492"/>
              <a:ext cx="913573" cy="913573"/>
            </a:xfrm>
            <a:prstGeom prst="ellipse">
              <a:avLst/>
            </a:prstGeom>
            <a:solidFill>
              <a:srgbClr val="7060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13535" y="2693342"/>
              <a:ext cx="529872" cy="5298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331024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1" name="Google Shape;251;p5"/>
            <p:cNvSpPr txBox="1"/>
            <p:nvPr/>
          </p:nvSpPr>
          <p:spPr>
            <a:xfrm>
              <a:off x="1331024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Analizar la variabilidad de precios entre comunas del sector oriente e integrar este análisis con el dataset, para identificar patrones de comportamiento y facilitar la evaluación de tendencias en los valores de las propiedades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859664" y="2501492"/>
              <a:ext cx="913573" cy="913573"/>
            </a:xfrm>
            <a:prstGeom prst="ellipse">
              <a:avLst/>
            </a:prstGeom>
            <a:solidFill>
              <a:srgbClr val="1BBE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051514" y="2693342"/>
              <a:ext cx="529872" cy="52987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969003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55" name="Google Shape;255;p5"/>
            <p:cNvSpPr txBox="1"/>
            <p:nvPr/>
          </p:nvSpPr>
          <p:spPr>
            <a:xfrm>
              <a:off x="4969003" y="2501492"/>
              <a:ext cx="2153422" cy="91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Fijar planes de suscripción con diferentes niveles de acceso a la API, con precios ajustados según el número de solicitudes permitidas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256" name="Google Shape;25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3" name="Google Shape;263;p6"/>
          <p:cNvGrpSpPr/>
          <p:nvPr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264" name="Google Shape;264;p6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6"/>
          <p:cNvSpPr txBox="1"/>
          <p:nvPr>
            <p:ph type="title"/>
          </p:nvPr>
        </p:nvSpPr>
        <p:spPr>
          <a:xfrm>
            <a:off x="1198181" y="167973"/>
            <a:ext cx="9988165" cy="15016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Alcance del proyecto</a:t>
            </a:r>
            <a:endParaRPr/>
          </a:p>
        </p:txBody>
      </p:sp>
      <p:grpSp>
        <p:nvGrpSpPr>
          <p:cNvPr id="273" name="Google Shape;273;p6"/>
          <p:cNvGrpSpPr/>
          <p:nvPr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74" name="Google Shape;274;p6"/>
            <p:cNvGrpSpPr/>
            <p:nvPr/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</p:grpSpPr>
          <p:sp>
            <p:nvSpPr>
              <p:cNvPr id="275" name="Google Shape;275;p6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6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6"/>
          <p:cNvGrpSpPr/>
          <p:nvPr/>
        </p:nvGrpSpPr>
        <p:grpSpPr>
          <a:xfrm>
            <a:off x="1050535" y="2387091"/>
            <a:ext cx="10090929" cy="3384946"/>
            <a:chOff x="212335" y="404924"/>
            <a:chExt cx="10090929" cy="3384946"/>
          </a:xfrm>
        </p:grpSpPr>
        <p:sp>
          <p:nvSpPr>
            <p:cNvPr id="284" name="Google Shape;284;p6"/>
            <p:cNvSpPr/>
            <p:nvPr/>
          </p:nvSpPr>
          <p:spPr>
            <a:xfrm>
              <a:off x="212335" y="404924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92877" y="685467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834517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 txBox="1"/>
            <p:nvPr/>
          </p:nvSpPr>
          <p:spPr>
            <a:xfrm>
              <a:off x="1834517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Predicción de Precios de Propiedades: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Permitir consultas de precios predictivos y características específicas de las propiedades.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532139" y="404924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812681" y="685467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154322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 txBox="1"/>
            <p:nvPr/>
          </p:nvSpPr>
          <p:spPr>
            <a:xfrm>
              <a:off x="7154322" y="404924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Visualización de Distribución de Precios: 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Proveer gráficos de distribución de precios y estadísticas clave por comuna y zona.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12335" y="2453955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492877" y="2734497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34517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1834517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Consulta Distribución de Precios por Comuna: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Facilitar acceso a distribuciones de precios para analizar tendencias en el sector oriente de la Región Metropolitana.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532139" y="2453955"/>
              <a:ext cx="1335915" cy="133591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812681" y="2734497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7154322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7154322" y="2453955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Acceso mediante API: </a:t>
              </a:r>
              <a:r>
                <a:rPr lang="es-MX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Proveer una API para que usuarios consulten predicciones, distribuciones de precios, y datos específicos por comuna.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uoc UC Puente Alto" id="300" name="Google Shape;3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Metodología</a:t>
            </a:r>
            <a:endParaRPr/>
          </a:p>
        </p:txBody>
      </p:sp>
      <p:pic>
        <p:nvPicPr>
          <p:cNvPr id="306" name="Google Shape;3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00" y="1690700"/>
            <a:ext cx="9762824" cy="467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Duoc UC Puente Alto" id="307" name="Google Shape;3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bde1c033a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Roadmap</a:t>
            </a:r>
            <a:endParaRPr/>
          </a:p>
        </p:txBody>
      </p:sp>
      <p:pic>
        <p:nvPicPr>
          <p:cNvPr descr="Duoc UC Puente Alto" id="313" name="Google Shape;313;g31bde1c033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6502" y="-230563"/>
            <a:ext cx="2190405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1bde1c033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00" y="1397400"/>
            <a:ext cx="12275301" cy="5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Tecnologías</a:t>
            </a:r>
            <a:endParaRPr/>
          </a:p>
        </p:txBody>
      </p:sp>
      <p:pic>
        <p:nvPicPr>
          <p:cNvPr descr="Anaconda (Python distribution) - Wikipedia" id="320" name="Google Shape;3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0128" y="2318319"/>
            <a:ext cx="1780494" cy="8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Cloud gratis: qué es, límites y ventajas - Blog Ausum Cloud" id="322" name="Google Shape;322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2957" y="4066449"/>
            <a:ext cx="2916600" cy="16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9"/>
          <p:cNvSpPr/>
          <p:nvPr/>
        </p:nvSpPr>
        <p:spPr>
          <a:xfrm>
            <a:off x="5052383" y="1938777"/>
            <a:ext cx="1780494" cy="1879593"/>
          </a:xfrm>
          <a:custGeom>
            <a:rect b="b" l="l" r="r" t="t"/>
            <a:pathLst>
              <a:path extrusionOk="0" h="2275831" w="2275831">
                <a:moveTo>
                  <a:pt x="0" y="0"/>
                </a:moveTo>
                <a:lnTo>
                  <a:pt x="2275831" y="0"/>
                </a:lnTo>
                <a:lnTo>
                  <a:pt x="2275831" y="2275831"/>
                </a:lnTo>
                <a:lnTo>
                  <a:pt x="0" y="2275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uoc UC Puente Alto" id="324" name="Google Shape;32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6502" y="-230563"/>
            <a:ext cx="2190406" cy="77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5208" y="4157651"/>
            <a:ext cx="1245614" cy="128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/>
          <p:nvPr/>
        </p:nvSpPr>
        <p:spPr>
          <a:xfrm>
            <a:off x="2133552" y="2189800"/>
            <a:ext cx="1913780" cy="1325887"/>
          </a:xfrm>
          <a:custGeom>
            <a:rect b="b" l="l" r="r" t="t"/>
            <a:pathLst>
              <a:path extrusionOk="0" h="2501674" w="3752510">
                <a:moveTo>
                  <a:pt x="0" y="0"/>
                </a:moveTo>
                <a:lnTo>
                  <a:pt x="3752510" y="0"/>
                </a:lnTo>
                <a:lnTo>
                  <a:pt x="3752510" y="2501674"/>
                </a:lnTo>
                <a:lnTo>
                  <a:pt x="0" y="25016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2101124" y="3337858"/>
            <a:ext cx="148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V 3.12.</a:t>
            </a:r>
            <a:r>
              <a:rPr lang="es-MX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5036777" y="3401342"/>
            <a:ext cx="148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V </a:t>
            </a:r>
            <a:r>
              <a:rPr lang="es-MX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4.2.16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8823949" y="3351144"/>
            <a:ext cx="1483433" cy="3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V 2.4.0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2895198" y="5442219"/>
            <a:ext cx="1483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Montserrat"/>
              <a:buNone/>
            </a:pPr>
            <a:r>
              <a:rPr b="0" i="0" lang="es-MX" sz="1400" u="none" cap="none" strike="noStrike">
                <a:solidFill>
                  <a:srgbClr val="4C4C4C"/>
                </a:solidFill>
                <a:latin typeface="Montserrat"/>
                <a:ea typeface="Montserrat"/>
                <a:cs typeface="Montserrat"/>
                <a:sym typeface="Montserrat"/>
              </a:rPr>
              <a:t>POSTGRES 16.2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2024-11-24T21:44:21Z</dcterms:created>
  <dc:creator>CONSTANZA JAVIERA VILAZA CACERES</dc:creator>
</cp:coreProperties>
</file>