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  <p:sldId id="272" r:id="rId16"/>
    <p:sldId id="273" r:id="rId17"/>
  </p:sldIdLst>
  <p:sldSz cx="12192000" cy="6858000"/>
  <p:notesSz cx="6858000" cy="9144000"/>
  <p:embeddedFontLst>
    <p:embeddedFont>
      <p:font typeface="Open Sans Light" panose="020B03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734677-053B-49E4-9AF0-8B0DAF86C1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69"/>
            <p14:sldId id="272"/>
            <p14:sldId id="273"/>
          </p14:sldIdLst>
        </p14:section>
      </p14:section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dW/s6r3HrQAtpxcAKihRc+uFr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A744E-1156-4DCE-B0D1-2671F02194C0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B14038-F1C4-4730-9611-4E942765B65F}">
      <dgm:prSet/>
      <dgm:spPr/>
      <dgm:t>
        <a:bodyPr/>
        <a:lstStyle/>
        <a:p>
          <a:pPr>
            <a:defRPr cap="all"/>
          </a:pPr>
          <a:r>
            <a:rPr lang="es-CL" b="0" i="0"/>
            <a:t>Limitación de data actualizada</a:t>
          </a:r>
          <a:endParaRPr lang="en-US"/>
        </a:p>
      </dgm:t>
    </dgm:pt>
    <dgm:pt modelId="{7272755F-C177-4B0D-B963-709A881C7C62}" type="parTrans" cxnId="{4D3B370F-DFC2-4378-975F-9762D25F5C2C}">
      <dgm:prSet/>
      <dgm:spPr/>
      <dgm:t>
        <a:bodyPr/>
        <a:lstStyle/>
        <a:p>
          <a:endParaRPr lang="en-US"/>
        </a:p>
      </dgm:t>
    </dgm:pt>
    <dgm:pt modelId="{0AC1180B-F3A6-4761-A3DB-F8B1D20AA148}" type="sibTrans" cxnId="{4D3B370F-DFC2-4378-975F-9762D25F5C2C}">
      <dgm:prSet/>
      <dgm:spPr/>
      <dgm:t>
        <a:bodyPr/>
        <a:lstStyle/>
        <a:p>
          <a:endParaRPr lang="en-US"/>
        </a:p>
      </dgm:t>
    </dgm:pt>
    <dgm:pt modelId="{31384D3A-390E-44C1-866D-1C8A989347A5}">
      <dgm:prSet/>
      <dgm:spPr/>
      <dgm:t>
        <a:bodyPr/>
        <a:lstStyle/>
        <a:p>
          <a:pPr>
            <a:defRPr cap="all"/>
          </a:pPr>
          <a:r>
            <a:rPr lang="es-CL" b="0" i="0"/>
            <a:t>Uso de geolocalización </a:t>
          </a:r>
          <a:endParaRPr lang="en-US"/>
        </a:p>
      </dgm:t>
    </dgm:pt>
    <dgm:pt modelId="{2568F96B-460B-42FD-9F49-0CEF8980AB5A}" type="parTrans" cxnId="{DA532AB7-1E74-48CE-BD36-0AE707526638}">
      <dgm:prSet/>
      <dgm:spPr/>
      <dgm:t>
        <a:bodyPr/>
        <a:lstStyle/>
        <a:p>
          <a:endParaRPr lang="en-US"/>
        </a:p>
      </dgm:t>
    </dgm:pt>
    <dgm:pt modelId="{8CDFE0B4-375F-4532-A6F0-61341E080444}" type="sibTrans" cxnId="{DA532AB7-1E74-48CE-BD36-0AE707526638}">
      <dgm:prSet/>
      <dgm:spPr/>
      <dgm:t>
        <a:bodyPr/>
        <a:lstStyle/>
        <a:p>
          <a:endParaRPr lang="en-US"/>
        </a:p>
      </dgm:t>
    </dgm:pt>
    <dgm:pt modelId="{E72AEB69-5743-4264-9F44-FA74D4E79A61}">
      <dgm:prSet/>
      <dgm:spPr/>
      <dgm:t>
        <a:bodyPr/>
        <a:lstStyle/>
        <a:p>
          <a:pPr>
            <a:defRPr cap="all"/>
          </a:pPr>
          <a:r>
            <a:rPr lang="es-CL" b="0" i="0"/>
            <a:t>Costos de infraestructura en la nube</a:t>
          </a:r>
          <a:endParaRPr lang="en-US"/>
        </a:p>
      </dgm:t>
    </dgm:pt>
    <dgm:pt modelId="{CC75FF66-1B51-4A8D-A9C4-8FE3B28FAE2B}" type="parTrans" cxnId="{53A6EAE2-411B-43C6-AB0E-B0C1FB5904A4}">
      <dgm:prSet/>
      <dgm:spPr/>
      <dgm:t>
        <a:bodyPr/>
        <a:lstStyle/>
        <a:p>
          <a:endParaRPr lang="en-US"/>
        </a:p>
      </dgm:t>
    </dgm:pt>
    <dgm:pt modelId="{92E97CAE-CF74-434F-9795-4FE59D72180B}" type="sibTrans" cxnId="{53A6EAE2-411B-43C6-AB0E-B0C1FB5904A4}">
      <dgm:prSet/>
      <dgm:spPr/>
      <dgm:t>
        <a:bodyPr/>
        <a:lstStyle/>
        <a:p>
          <a:endParaRPr lang="en-US"/>
        </a:p>
      </dgm:t>
    </dgm:pt>
    <dgm:pt modelId="{94AB4A5C-5EE1-417B-9DB2-9C4BFCFBA369}" type="pres">
      <dgm:prSet presAssocID="{66AA744E-1156-4DCE-B0D1-2671F02194C0}" presName="root" presStyleCnt="0">
        <dgm:presLayoutVars>
          <dgm:dir/>
          <dgm:resizeHandles val="exact"/>
        </dgm:presLayoutVars>
      </dgm:prSet>
      <dgm:spPr/>
    </dgm:pt>
    <dgm:pt modelId="{DA98D32A-8237-4EBB-86C9-7203248E65D7}" type="pres">
      <dgm:prSet presAssocID="{B2B14038-F1C4-4730-9611-4E942765B65F}" presName="compNode" presStyleCnt="0"/>
      <dgm:spPr/>
    </dgm:pt>
    <dgm:pt modelId="{46D0627C-CDCB-41D7-BCAE-ECB0E2775C6F}" type="pres">
      <dgm:prSet presAssocID="{B2B14038-F1C4-4730-9611-4E942765B65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00C2880-F11C-4C67-B003-D890340FA96C}" type="pres">
      <dgm:prSet presAssocID="{B2B14038-F1C4-4730-9611-4E942765B6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79826E84-46EB-4F36-B3FE-126D65E9DBAC}" type="pres">
      <dgm:prSet presAssocID="{B2B14038-F1C4-4730-9611-4E942765B65F}" presName="spaceRect" presStyleCnt="0"/>
      <dgm:spPr/>
    </dgm:pt>
    <dgm:pt modelId="{ED03A720-6FED-4399-9365-A9F09EF1E075}" type="pres">
      <dgm:prSet presAssocID="{B2B14038-F1C4-4730-9611-4E942765B65F}" presName="textRect" presStyleLbl="revTx" presStyleIdx="0" presStyleCnt="3">
        <dgm:presLayoutVars>
          <dgm:chMax val="1"/>
          <dgm:chPref val="1"/>
        </dgm:presLayoutVars>
      </dgm:prSet>
      <dgm:spPr/>
    </dgm:pt>
    <dgm:pt modelId="{CB084140-E51E-4B80-8016-72D40A986132}" type="pres">
      <dgm:prSet presAssocID="{0AC1180B-F3A6-4761-A3DB-F8B1D20AA148}" presName="sibTrans" presStyleCnt="0"/>
      <dgm:spPr/>
    </dgm:pt>
    <dgm:pt modelId="{9979EF41-7372-4643-8296-F22E981E5049}" type="pres">
      <dgm:prSet presAssocID="{31384D3A-390E-44C1-866D-1C8A989347A5}" presName="compNode" presStyleCnt="0"/>
      <dgm:spPr/>
    </dgm:pt>
    <dgm:pt modelId="{6E92D0DB-F0F2-4551-AFE4-1E9AF9D52B88}" type="pres">
      <dgm:prSet presAssocID="{31384D3A-390E-44C1-866D-1C8A989347A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4EC2C91-3172-4C8E-84C2-AAEEA5A87A13}" type="pres">
      <dgm:prSet presAssocID="{31384D3A-390E-44C1-866D-1C8A989347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488E795E-B6F6-40BA-B430-3C53296E9A61}" type="pres">
      <dgm:prSet presAssocID="{31384D3A-390E-44C1-866D-1C8A989347A5}" presName="spaceRect" presStyleCnt="0"/>
      <dgm:spPr/>
    </dgm:pt>
    <dgm:pt modelId="{16C0FB66-A560-4976-90F3-C0EB2593D112}" type="pres">
      <dgm:prSet presAssocID="{31384D3A-390E-44C1-866D-1C8A989347A5}" presName="textRect" presStyleLbl="revTx" presStyleIdx="1" presStyleCnt="3">
        <dgm:presLayoutVars>
          <dgm:chMax val="1"/>
          <dgm:chPref val="1"/>
        </dgm:presLayoutVars>
      </dgm:prSet>
      <dgm:spPr/>
    </dgm:pt>
    <dgm:pt modelId="{320E0193-14B2-4BBF-864A-CC07A4826D72}" type="pres">
      <dgm:prSet presAssocID="{8CDFE0B4-375F-4532-A6F0-61341E080444}" presName="sibTrans" presStyleCnt="0"/>
      <dgm:spPr/>
    </dgm:pt>
    <dgm:pt modelId="{04F7482F-67E3-4B65-A492-4205E2EA7483}" type="pres">
      <dgm:prSet presAssocID="{E72AEB69-5743-4264-9F44-FA74D4E79A61}" presName="compNode" presStyleCnt="0"/>
      <dgm:spPr/>
    </dgm:pt>
    <dgm:pt modelId="{DEC8F5AD-E9B4-4A69-BEA4-A2BBE9F20980}" type="pres">
      <dgm:prSet presAssocID="{E72AEB69-5743-4264-9F44-FA74D4E79A6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3860309-ABC9-4D9E-9EA6-47B32F617666}" type="pres">
      <dgm:prSet presAssocID="{E72AEB69-5743-4264-9F44-FA74D4E79A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B24DD786-DFB8-453E-A982-D86807D0581D}" type="pres">
      <dgm:prSet presAssocID="{E72AEB69-5743-4264-9F44-FA74D4E79A61}" presName="spaceRect" presStyleCnt="0"/>
      <dgm:spPr/>
    </dgm:pt>
    <dgm:pt modelId="{7D421DA5-1D58-466D-AC07-A651A77D9788}" type="pres">
      <dgm:prSet presAssocID="{E72AEB69-5743-4264-9F44-FA74D4E79A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3B370F-DFC2-4378-975F-9762D25F5C2C}" srcId="{66AA744E-1156-4DCE-B0D1-2671F02194C0}" destId="{B2B14038-F1C4-4730-9611-4E942765B65F}" srcOrd="0" destOrd="0" parTransId="{7272755F-C177-4B0D-B963-709A881C7C62}" sibTransId="{0AC1180B-F3A6-4761-A3DB-F8B1D20AA148}"/>
    <dgm:cxn modelId="{0CED6D4F-F61F-441C-9D95-0405ED3D000F}" type="presOf" srcId="{B2B14038-F1C4-4730-9611-4E942765B65F}" destId="{ED03A720-6FED-4399-9365-A9F09EF1E075}" srcOrd="0" destOrd="0" presId="urn:microsoft.com/office/officeart/2018/5/layout/IconLeafLabelList"/>
    <dgm:cxn modelId="{E423F178-99A8-4362-9F18-BB2EB7C31659}" type="presOf" srcId="{31384D3A-390E-44C1-866D-1C8A989347A5}" destId="{16C0FB66-A560-4976-90F3-C0EB2593D112}" srcOrd="0" destOrd="0" presId="urn:microsoft.com/office/officeart/2018/5/layout/IconLeafLabelList"/>
    <dgm:cxn modelId="{AF8D659D-C744-41B1-BBDA-B58FF7550113}" type="presOf" srcId="{E72AEB69-5743-4264-9F44-FA74D4E79A61}" destId="{7D421DA5-1D58-466D-AC07-A651A77D9788}" srcOrd="0" destOrd="0" presId="urn:microsoft.com/office/officeart/2018/5/layout/IconLeafLabelList"/>
    <dgm:cxn modelId="{DA532AB7-1E74-48CE-BD36-0AE707526638}" srcId="{66AA744E-1156-4DCE-B0D1-2671F02194C0}" destId="{31384D3A-390E-44C1-866D-1C8A989347A5}" srcOrd="1" destOrd="0" parTransId="{2568F96B-460B-42FD-9F49-0CEF8980AB5A}" sibTransId="{8CDFE0B4-375F-4532-A6F0-61341E080444}"/>
    <dgm:cxn modelId="{5F0752E0-A654-430C-A5FC-B86BB0627A9E}" type="presOf" srcId="{66AA744E-1156-4DCE-B0D1-2671F02194C0}" destId="{94AB4A5C-5EE1-417B-9DB2-9C4BFCFBA369}" srcOrd="0" destOrd="0" presId="urn:microsoft.com/office/officeart/2018/5/layout/IconLeafLabelList"/>
    <dgm:cxn modelId="{53A6EAE2-411B-43C6-AB0E-B0C1FB5904A4}" srcId="{66AA744E-1156-4DCE-B0D1-2671F02194C0}" destId="{E72AEB69-5743-4264-9F44-FA74D4E79A61}" srcOrd="2" destOrd="0" parTransId="{CC75FF66-1B51-4A8D-A9C4-8FE3B28FAE2B}" sibTransId="{92E97CAE-CF74-434F-9795-4FE59D72180B}"/>
    <dgm:cxn modelId="{FB6AEDC9-E1CD-42B3-B260-5EF28308DEFA}" type="presParOf" srcId="{94AB4A5C-5EE1-417B-9DB2-9C4BFCFBA369}" destId="{DA98D32A-8237-4EBB-86C9-7203248E65D7}" srcOrd="0" destOrd="0" presId="urn:microsoft.com/office/officeart/2018/5/layout/IconLeafLabelList"/>
    <dgm:cxn modelId="{D27B0A27-B7B7-424D-BB6F-CFC8B2444ADC}" type="presParOf" srcId="{DA98D32A-8237-4EBB-86C9-7203248E65D7}" destId="{46D0627C-CDCB-41D7-BCAE-ECB0E2775C6F}" srcOrd="0" destOrd="0" presId="urn:microsoft.com/office/officeart/2018/5/layout/IconLeafLabelList"/>
    <dgm:cxn modelId="{3EB21C3E-5DE9-4126-A750-290B19FCF905}" type="presParOf" srcId="{DA98D32A-8237-4EBB-86C9-7203248E65D7}" destId="{C00C2880-F11C-4C67-B003-D890340FA96C}" srcOrd="1" destOrd="0" presId="urn:microsoft.com/office/officeart/2018/5/layout/IconLeafLabelList"/>
    <dgm:cxn modelId="{F3AFC68C-FC0C-4DC4-8BBF-4E57D00D9CB1}" type="presParOf" srcId="{DA98D32A-8237-4EBB-86C9-7203248E65D7}" destId="{79826E84-46EB-4F36-B3FE-126D65E9DBAC}" srcOrd="2" destOrd="0" presId="urn:microsoft.com/office/officeart/2018/5/layout/IconLeafLabelList"/>
    <dgm:cxn modelId="{D432FA92-954C-4068-ADD6-66E7B0E35414}" type="presParOf" srcId="{DA98D32A-8237-4EBB-86C9-7203248E65D7}" destId="{ED03A720-6FED-4399-9365-A9F09EF1E075}" srcOrd="3" destOrd="0" presId="urn:microsoft.com/office/officeart/2018/5/layout/IconLeafLabelList"/>
    <dgm:cxn modelId="{FC593BB3-EC79-480D-8376-88B134F77B12}" type="presParOf" srcId="{94AB4A5C-5EE1-417B-9DB2-9C4BFCFBA369}" destId="{CB084140-E51E-4B80-8016-72D40A986132}" srcOrd="1" destOrd="0" presId="urn:microsoft.com/office/officeart/2018/5/layout/IconLeafLabelList"/>
    <dgm:cxn modelId="{9514E4D5-D657-4C86-B8FF-DD3DD1BC32C6}" type="presParOf" srcId="{94AB4A5C-5EE1-417B-9DB2-9C4BFCFBA369}" destId="{9979EF41-7372-4643-8296-F22E981E5049}" srcOrd="2" destOrd="0" presId="urn:microsoft.com/office/officeart/2018/5/layout/IconLeafLabelList"/>
    <dgm:cxn modelId="{902C0E0B-0113-4C88-83F1-36EA2C6DCC5C}" type="presParOf" srcId="{9979EF41-7372-4643-8296-F22E981E5049}" destId="{6E92D0DB-F0F2-4551-AFE4-1E9AF9D52B88}" srcOrd="0" destOrd="0" presId="urn:microsoft.com/office/officeart/2018/5/layout/IconLeafLabelList"/>
    <dgm:cxn modelId="{CDF43393-ABB9-4A0E-B36E-303EFED0955C}" type="presParOf" srcId="{9979EF41-7372-4643-8296-F22E981E5049}" destId="{F4EC2C91-3172-4C8E-84C2-AAEEA5A87A13}" srcOrd="1" destOrd="0" presId="urn:microsoft.com/office/officeart/2018/5/layout/IconLeafLabelList"/>
    <dgm:cxn modelId="{56971576-6650-4653-BC62-340C41F74330}" type="presParOf" srcId="{9979EF41-7372-4643-8296-F22E981E5049}" destId="{488E795E-B6F6-40BA-B430-3C53296E9A61}" srcOrd="2" destOrd="0" presId="urn:microsoft.com/office/officeart/2018/5/layout/IconLeafLabelList"/>
    <dgm:cxn modelId="{38DAC2A8-F914-4972-B10E-B93BF90AF1D0}" type="presParOf" srcId="{9979EF41-7372-4643-8296-F22E981E5049}" destId="{16C0FB66-A560-4976-90F3-C0EB2593D112}" srcOrd="3" destOrd="0" presId="urn:microsoft.com/office/officeart/2018/5/layout/IconLeafLabelList"/>
    <dgm:cxn modelId="{84BA3CF1-30AF-4AEE-8E81-9C1958C86105}" type="presParOf" srcId="{94AB4A5C-5EE1-417B-9DB2-9C4BFCFBA369}" destId="{320E0193-14B2-4BBF-864A-CC07A4826D72}" srcOrd="3" destOrd="0" presId="urn:microsoft.com/office/officeart/2018/5/layout/IconLeafLabelList"/>
    <dgm:cxn modelId="{10FA2770-2A2F-4ECC-95F5-DD7F4377F276}" type="presParOf" srcId="{94AB4A5C-5EE1-417B-9DB2-9C4BFCFBA369}" destId="{04F7482F-67E3-4B65-A492-4205E2EA7483}" srcOrd="4" destOrd="0" presId="urn:microsoft.com/office/officeart/2018/5/layout/IconLeafLabelList"/>
    <dgm:cxn modelId="{A83716F9-03E0-44B7-919D-29BCDB068593}" type="presParOf" srcId="{04F7482F-67E3-4B65-A492-4205E2EA7483}" destId="{DEC8F5AD-E9B4-4A69-BEA4-A2BBE9F20980}" srcOrd="0" destOrd="0" presId="urn:microsoft.com/office/officeart/2018/5/layout/IconLeafLabelList"/>
    <dgm:cxn modelId="{03BD11B9-579E-48D4-8377-655D6F713D99}" type="presParOf" srcId="{04F7482F-67E3-4B65-A492-4205E2EA7483}" destId="{73860309-ABC9-4D9E-9EA6-47B32F617666}" srcOrd="1" destOrd="0" presId="urn:microsoft.com/office/officeart/2018/5/layout/IconLeafLabelList"/>
    <dgm:cxn modelId="{DB313C7C-25A1-41B4-9EB9-6114519CB085}" type="presParOf" srcId="{04F7482F-67E3-4B65-A492-4205E2EA7483}" destId="{B24DD786-DFB8-453E-A982-D86807D0581D}" srcOrd="2" destOrd="0" presId="urn:microsoft.com/office/officeart/2018/5/layout/IconLeafLabelList"/>
    <dgm:cxn modelId="{4D95F002-0970-4DCD-A636-19A75F5D2EFB}" type="presParOf" srcId="{04F7482F-67E3-4B65-A492-4205E2EA7483}" destId="{7D421DA5-1D58-466D-AC07-A651A77D97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0627C-CDCB-41D7-BCAE-ECB0E2775C6F}">
      <dsp:nvSpPr>
        <dsp:cNvPr id="0" name=""/>
        <dsp:cNvSpPr/>
      </dsp:nvSpPr>
      <dsp:spPr>
        <a:xfrm>
          <a:off x="669329" y="51127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C2880-F11C-4C67-B003-D890340FA96C}">
      <dsp:nvSpPr>
        <dsp:cNvPr id="0" name=""/>
        <dsp:cNvSpPr/>
      </dsp:nvSpPr>
      <dsp:spPr>
        <a:xfrm>
          <a:off x="1093454" y="93539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3A720-6FED-4399-9365-A9F09EF1E075}">
      <dsp:nvSpPr>
        <dsp:cNvPr id="0" name=""/>
        <dsp:cNvSpPr/>
      </dsp:nvSpPr>
      <dsp:spPr>
        <a:xfrm>
          <a:off x="33141" y="312127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800" b="0" i="0" kern="1200"/>
            <a:t>Limitación de data actualizada</a:t>
          </a:r>
          <a:endParaRPr lang="en-US" sz="1800" kern="1200"/>
        </a:p>
      </dsp:txBody>
      <dsp:txXfrm>
        <a:off x="33141" y="3121272"/>
        <a:ext cx="3262500" cy="720000"/>
      </dsp:txXfrm>
    </dsp:sp>
    <dsp:sp modelId="{6E92D0DB-F0F2-4551-AFE4-1E9AF9D52B88}">
      <dsp:nvSpPr>
        <dsp:cNvPr id="0" name=""/>
        <dsp:cNvSpPr/>
      </dsp:nvSpPr>
      <dsp:spPr>
        <a:xfrm>
          <a:off x="4502766" y="51127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C2C91-3172-4C8E-84C2-AAEEA5A87A13}">
      <dsp:nvSpPr>
        <dsp:cNvPr id="0" name=""/>
        <dsp:cNvSpPr/>
      </dsp:nvSpPr>
      <dsp:spPr>
        <a:xfrm>
          <a:off x="4926891" y="93539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0FB66-A560-4976-90F3-C0EB2593D112}">
      <dsp:nvSpPr>
        <dsp:cNvPr id="0" name=""/>
        <dsp:cNvSpPr/>
      </dsp:nvSpPr>
      <dsp:spPr>
        <a:xfrm>
          <a:off x="3866579" y="312127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800" b="0" i="0" kern="1200"/>
            <a:t>Uso de geolocalización </a:t>
          </a:r>
          <a:endParaRPr lang="en-US" sz="1800" kern="1200"/>
        </a:p>
      </dsp:txBody>
      <dsp:txXfrm>
        <a:off x="3866579" y="3121272"/>
        <a:ext cx="3262500" cy="720000"/>
      </dsp:txXfrm>
    </dsp:sp>
    <dsp:sp modelId="{DEC8F5AD-E9B4-4A69-BEA4-A2BBE9F20980}">
      <dsp:nvSpPr>
        <dsp:cNvPr id="0" name=""/>
        <dsp:cNvSpPr/>
      </dsp:nvSpPr>
      <dsp:spPr>
        <a:xfrm>
          <a:off x="8336204" y="51127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60309-ABC9-4D9E-9EA6-47B32F617666}">
      <dsp:nvSpPr>
        <dsp:cNvPr id="0" name=""/>
        <dsp:cNvSpPr/>
      </dsp:nvSpPr>
      <dsp:spPr>
        <a:xfrm>
          <a:off x="8760329" y="93539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21DA5-1D58-466D-AC07-A651A77D9788}">
      <dsp:nvSpPr>
        <dsp:cNvPr id="0" name=""/>
        <dsp:cNvSpPr/>
      </dsp:nvSpPr>
      <dsp:spPr>
        <a:xfrm>
          <a:off x="7700017" y="312127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800" b="0" i="0" kern="1200"/>
            <a:t>Costos de infraestructura en la nube</a:t>
          </a:r>
          <a:endParaRPr lang="en-US" sz="1800" kern="1200"/>
        </a:p>
      </dsp:txBody>
      <dsp:txXfrm>
        <a:off x="7700017" y="3121272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4081278" y="-1503811"/>
            <a:ext cx="4029074" cy="1109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 rot="5400000">
            <a:off x="8023620" y="2401491"/>
            <a:ext cx="5105401" cy="22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 rot="5400000">
            <a:off x="2462568" y="-952144"/>
            <a:ext cx="5105401" cy="891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548640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257928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548640" y="2600531"/>
            <a:ext cx="528150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257927" y="1832772"/>
            <a:ext cx="5283202" cy="74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257927" y="2600531"/>
            <a:ext cx="52832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5600700" y="952500"/>
            <a:ext cx="5934074" cy="490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548641" y="3429000"/>
            <a:ext cx="4124084" cy="243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5522119" y="987425"/>
            <a:ext cx="602218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548641" y="3429000"/>
            <a:ext cx="4124084" cy="243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1" name="Google Shape;11;p10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10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 amt="50000"/>
          </a:blip>
          <a:srcRect t="5858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48640" y="952499"/>
            <a:ext cx="6225786" cy="325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</a:rPr>
              <a:t>DataHome: Inteligencia Predictiva para Decisiones en el Mercado Inmobiliario del Sector Oriente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Presentación Capstone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Profesor: Alex Zuñiga 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8591F-85E9-8B05-2A0D-E94DF163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C0D60D-C7DA-E083-C7C1-EE7B3BBD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503112"/>
            <a:ext cx="10995660" cy="4029074"/>
          </a:xfrm>
        </p:spPr>
        <p:txBody>
          <a:bodyPr/>
          <a:lstStyle/>
          <a:p>
            <a:r>
              <a:rPr lang="es-CL" dirty="0"/>
              <a:t>Predicción de precio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62CAB8-8B1F-3E5A-8DA9-A296F292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42" y="2317338"/>
            <a:ext cx="9253384" cy="376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BC0D-CBCA-0C56-3ADF-34D50E2CC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99C2-034A-24ED-C967-FFA96C95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3B31C-41FA-D3D9-886C-EE70CC57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503112"/>
            <a:ext cx="10995660" cy="4029074"/>
          </a:xfrm>
        </p:spPr>
        <p:txBody>
          <a:bodyPr/>
          <a:lstStyle/>
          <a:p>
            <a:r>
              <a:rPr lang="es-CL" dirty="0"/>
              <a:t>Distribución de precios por comuna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DDCB24-D2EE-3367-34DF-E6041753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92" y="2187807"/>
            <a:ext cx="9047214" cy="402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4F149F2-2FCC-5F48-441C-C12163D2A370}"/>
              </a:ext>
            </a:extLst>
          </p:cNvPr>
          <p:cNvSpPr txBox="1">
            <a:spLocks/>
          </p:cNvSpPr>
          <p:nvPr/>
        </p:nvSpPr>
        <p:spPr>
          <a:xfrm>
            <a:off x="548638" y="1503112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r>
              <a:rPr lang="es-CL" dirty="0"/>
              <a:t>Distribución de precios por comuna específica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5322FB34-66FD-A536-25AB-4C86FFAE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91" y="2187807"/>
            <a:ext cx="8814253" cy="381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8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3BD-7C3C-0666-39F2-E060D2FA5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21C19-BB81-9659-23E1-233EB5C1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6189A1-4E76-9655-AFE1-EEECB51D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503112"/>
            <a:ext cx="10995660" cy="4029074"/>
          </a:xfrm>
        </p:spPr>
        <p:txBody>
          <a:bodyPr/>
          <a:lstStyle/>
          <a:p>
            <a:r>
              <a:rPr lang="es-CL" dirty="0"/>
              <a:t>Precios min y </a:t>
            </a:r>
            <a:r>
              <a:rPr lang="es-CL" dirty="0" err="1"/>
              <a:t>max</a:t>
            </a:r>
            <a:r>
              <a:rPr lang="es-CL" dirty="0"/>
              <a:t> por comuna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EA65F2-F3A9-3532-3F59-4D9E451B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23" y="2055248"/>
            <a:ext cx="6153719" cy="402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96C70A-940A-B56B-89C1-A61C6363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03" y="950976"/>
            <a:ext cx="375337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8150-3916-4993-9186-C61FB24A8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5C03A-4AD9-566B-F7AA-B17B2773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6681B-929E-6960-8A82-25FFA9FC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503112"/>
            <a:ext cx="10995660" cy="4029074"/>
          </a:xfrm>
        </p:spPr>
        <p:txBody>
          <a:bodyPr/>
          <a:lstStyle/>
          <a:p>
            <a:r>
              <a:rPr lang="es-CL" dirty="0"/>
              <a:t>Gráficos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AE9335-92B1-1226-521D-CD9B788C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2" y="2088263"/>
            <a:ext cx="9371370" cy="39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5199147-E322-A303-74D4-F6262D5B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51" y="1971369"/>
            <a:ext cx="7041433" cy="42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08CF6A-0FB3-1D3D-869A-82847EC4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1" y="2028824"/>
            <a:ext cx="9371370" cy="40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FF3DC4D-7960-30AE-FC44-85D0900F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70" y="1785081"/>
            <a:ext cx="7239614" cy="43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4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9B667-D63B-9611-8A7D-B6A26F6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E589D-CD34-4F31-B400-504D9E2BE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03" y="1760469"/>
            <a:ext cx="8965032" cy="402907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Coeficiente de Determinación (R²)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0.88 – El modelo explica el 88% de la variabilidad de los precios, reflejando alta confiabilidad.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Exactitud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88.34% – Precisión promedio que indica predicciones consistentes.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D0D0D"/>
                </a:solidFill>
                <a:effectLst/>
                <a:latin typeface="ui-sans-serif"/>
              </a:rPr>
              <a:t>Intervalos de Confianza (95%)</a:t>
            </a:r>
            <a:r>
              <a:rPr lang="es-MX" b="0" i="0" dirty="0">
                <a:solidFill>
                  <a:srgbClr val="0D0D0D"/>
                </a:solidFill>
                <a:effectLst/>
                <a:latin typeface="ui-sans-serif"/>
              </a:rPr>
              <a:t>: Proveen un rango probable para cada estimación, aumentando la seguridad en los resultados.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97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B88D4-EE1D-FD35-50FF-E12B2107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 wrap="square" anchor="ctr">
            <a:normAutofit/>
          </a:bodyPr>
          <a:lstStyle/>
          <a:p>
            <a:r>
              <a:rPr lang="es-CL" dirty="0"/>
              <a:t>Obstáculos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79E304D0-2E52-22FF-C344-9E184739E5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122823"/>
              </p:ext>
            </p:extLst>
          </p:nvPr>
        </p:nvGraphicFramePr>
        <p:xfrm>
          <a:off x="548639" y="2219325"/>
          <a:ext cx="10995659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03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C96D0-2CE9-DE22-A2AB-D6A9D27C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Gracias</a:t>
            </a:r>
          </a:p>
        </p:txBody>
      </p:sp>
      <p:pic>
        <p:nvPicPr>
          <p:cNvPr id="8198" name="Picture 6" descr="Pequeño personaje pensando bajo signos de interrogación Dudas y preguntas conceptos Resolución de problemas Vector">
            <a:extLst>
              <a:ext uri="{FF2B5EF4-FFF2-40B4-BE49-F238E27FC236}">
                <a16:creationId xmlns:a16="http://schemas.microsoft.com/office/drawing/2014/main" id="{C10B4B6A-3890-5D96-D3B0-A9DC0B94F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23" y="1284499"/>
            <a:ext cx="4932786" cy="493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0D1B1D-8178-1E96-8D00-178749F9C0C3}"/>
              </a:ext>
            </a:extLst>
          </p:cNvPr>
          <p:cNvSpPr txBox="1"/>
          <p:nvPr/>
        </p:nvSpPr>
        <p:spPr>
          <a:xfrm>
            <a:off x="714763" y="2203494"/>
            <a:ext cx="533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Estamos atentos ante cualquier duda</a:t>
            </a:r>
          </a:p>
        </p:txBody>
      </p:sp>
    </p:spTree>
    <p:extLst>
      <p:ext uri="{BB962C8B-B14F-4D97-AF65-F5344CB8AC3E}">
        <p14:creationId xmlns:p14="http://schemas.microsoft.com/office/powerpoint/2010/main" val="14054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 amt="50000"/>
          </a:blip>
          <a:srcRect l="15208" r="15902"/>
          <a:stretch/>
        </p:blipFill>
        <p:spPr>
          <a:xfrm>
            <a:off x="-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548639" y="952501"/>
            <a:ext cx="7209013" cy="247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Equipo</a:t>
            </a: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Product Owner: Alex Baeza Hidalgo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Scrum Master: Constanza Vilaza Cáceres 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Desarrollador Full-Stack: Marco Puga Avila </a:t>
            </a:r>
            <a:br>
              <a:rPr lang="en-US" sz="2100">
                <a:solidFill>
                  <a:srgbClr val="FFFFFF"/>
                </a:solidFill>
              </a:rPr>
            </a:br>
            <a:endParaRPr sz="2100">
              <a:solidFill>
                <a:srgbClr val="FFFFFF"/>
              </a:solidFill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643467" y="677788"/>
            <a:ext cx="10905066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>
            <a:off x="643467" y="6307633"/>
            <a:ext cx="10905066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3"/>
          <p:cNvSpPr txBox="1"/>
          <p:nvPr/>
        </p:nvSpPr>
        <p:spPr>
          <a:xfrm>
            <a:off x="6004503" y="548304"/>
            <a:ext cx="5432808" cy="21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Solución: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DataHome ofrece predicciones precisas de precios, análisis de mercado y estadísticas actualizadas, facilitando la planificación y evaluación informada en el mercado inmobiliario.</a:t>
            </a:r>
            <a:endParaRPr/>
          </a:p>
          <a:p>
            <a:pPr marL="0" marR="0" lvl="0" indent="69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1" name="Google Shape;111;p3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t="23856" r="3" b="8679"/>
          <a:stretch/>
        </p:blipFill>
        <p:spPr>
          <a:xfrm>
            <a:off x="647700" y="3428979"/>
            <a:ext cx="5356251" cy="2628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 descr="Interfaz de usuario gráfica, Aplicación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 t="22182" r="-2" b="-2"/>
          <a:stretch/>
        </p:blipFill>
        <p:spPr>
          <a:xfrm>
            <a:off x="6164818" y="3429000"/>
            <a:ext cx="5383715" cy="2628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3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/>
          <p:nvPr/>
        </p:nvSpPr>
        <p:spPr>
          <a:xfrm>
            <a:off x="754689" y="953089"/>
            <a:ext cx="5142271" cy="26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Problemática:</a:t>
            </a:r>
            <a:endParaRPr/>
          </a:p>
          <a:p>
            <a:pPr marL="285750" marR="0" lvl="0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alta variabilidad de precios en el sector oriente de Santiago complica la toma de decisiones para compradores y corredores, debido a la falta de datos precisos y accesibles para evaluar correctamente el valor de las propiedades.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1" name="Google Shape;121;p4" descr="Lupa resalta un rendimiento económico decreciente"/>
          <p:cNvPicPr preferRelativeResize="0"/>
          <p:nvPr/>
        </p:nvPicPr>
        <p:blipFill rotWithShape="1">
          <a:blip r:embed="rId3">
            <a:alphaModFix amt="50000"/>
          </a:blip>
          <a:srcRect t="1220" b="14510"/>
          <a:stretch/>
        </p:blipFill>
        <p:spPr>
          <a:xfrm>
            <a:off x="-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548640" y="952500"/>
            <a:ext cx="4804105" cy="182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Objetivo General: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647700" y="677785"/>
            <a:ext cx="10905066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450315" y="1630285"/>
            <a:ext cx="6776393" cy="213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120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83333"/>
              <a:buNone/>
            </a:pPr>
            <a:br>
              <a:rPr lang="en-US" b="1">
                <a:solidFill>
                  <a:srgbClr val="FFFFFF"/>
                </a:solidFill>
              </a:rPr>
            </a:br>
            <a:r>
              <a:rPr lang="en-US" sz="2400" b="1">
                <a:solidFill>
                  <a:schemeClr val="lt1"/>
                </a:solidFill>
              </a:rPr>
              <a:t>Proporcionar un sistema de análisis de precios inmobiliarios para el sector oriente de Santiago, que facilite decisiones informadas mediante datos precisos y accesibles en un mercado de alta variabilidad.</a:t>
            </a:r>
            <a:endParaRPr sz="2400" b="1">
              <a:solidFill>
                <a:schemeClr val="lt1"/>
              </a:solidFill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643467" y="6307633"/>
            <a:ext cx="10905066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/>
              <a:t>Objetivos específicos</a:t>
            </a:r>
            <a:endParaRPr/>
          </a:p>
        </p:txBody>
      </p:sp>
      <p:cxnSp>
        <p:nvCxnSpPr>
          <p:cNvPr id="132" name="Google Shape;132;p5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5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5"/>
          <p:cNvGrpSpPr/>
          <p:nvPr/>
        </p:nvGrpSpPr>
        <p:grpSpPr>
          <a:xfrm>
            <a:off x="966000" y="2826907"/>
            <a:ext cx="10260000" cy="2379841"/>
            <a:chOff x="318300" y="635250"/>
            <a:chExt cx="10260000" cy="2379841"/>
          </a:xfrm>
        </p:grpSpPr>
        <p:sp>
          <p:nvSpPr>
            <p:cNvPr id="135" name="Google Shape;135;p5"/>
            <p:cNvSpPr/>
            <p:nvPr/>
          </p:nvSpPr>
          <p:spPr>
            <a:xfrm>
              <a:off x="813300" y="635250"/>
              <a:ext cx="810000" cy="81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18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318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 Light"/>
                <a:buNone/>
              </a:pPr>
              <a:r>
                <a:rPr lang="en-US" sz="11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Recolectar datos de propiedades desde Portal Inmobiliario y realizar un proceso de limpieza para asegurar la calidad y consistencia del dataset.</a:t>
              </a:r>
              <a:endParaRPr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928300" y="635250"/>
              <a:ext cx="810000" cy="81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433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2433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 Light"/>
                <a:buNone/>
              </a:pPr>
              <a:r>
                <a:rPr lang="en-US" sz="11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Desarrollar un modelo predictivo que estime el precio de departamentos en el sector oriente a partir de características clave como comuna, superficie, dormitorios y baños.</a:t>
              </a:r>
              <a:endParaRPr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043300" y="635250"/>
              <a:ext cx="810000" cy="81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548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4548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 Light"/>
                <a:buNone/>
              </a:pPr>
              <a:r>
                <a:rPr lang="en-US" sz="11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Implementar una API de consulta de precios que permita a inmobiliarias y clientes acceder de manera sencilla a predicciones y distribuciones de precios.</a:t>
              </a:r>
              <a:endParaRPr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158300" y="635250"/>
              <a:ext cx="810000" cy="81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663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6663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 Light"/>
                <a:buNone/>
              </a:pPr>
              <a:r>
                <a:rPr lang="en-US" sz="11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Analizar la variabilidad de precios entre comunas del sector oriente para identificar patrones de comportamiento en el mercado inmobiliario.</a:t>
              </a:r>
              <a:endParaRPr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273300" y="635250"/>
              <a:ext cx="810000" cy="810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778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8778300" y="1802684"/>
              <a:ext cx="1800000" cy="121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 Light"/>
                <a:buNone/>
              </a:pPr>
              <a:r>
                <a:rPr lang="en-US" sz="11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Integrar el análisis de precios con el dataset generado, facilitando la extracción de insights y la evaluación de tendencias en los valores de las propiedades.</a:t>
              </a:r>
              <a:endParaRPr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50" name="Google Shape;15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15832" y="2817585"/>
            <a:ext cx="960336" cy="89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/>
              <a:t>Alcances del proyecto</a:t>
            </a:r>
            <a:endParaRPr/>
          </a:p>
        </p:txBody>
      </p:sp>
      <p:cxnSp>
        <p:nvCxnSpPr>
          <p:cNvPr id="157" name="Google Shape;157;p6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6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6"/>
          <p:cNvGrpSpPr/>
          <p:nvPr/>
        </p:nvGrpSpPr>
        <p:grpSpPr>
          <a:xfrm>
            <a:off x="1609665" y="2194254"/>
            <a:ext cx="8972669" cy="3645146"/>
            <a:chOff x="961965" y="2597"/>
            <a:chExt cx="8972669" cy="3645146"/>
          </a:xfrm>
        </p:grpSpPr>
        <p:sp>
          <p:nvSpPr>
            <p:cNvPr id="160" name="Google Shape;160;p6"/>
            <p:cNvSpPr/>
            <p:nvPr/>
          </p:nvSpPr>
          <p:spPr>
            <a:xfrm>
              <a:off x="961965" y="2597"/>
              <a:ext cx="2803959" cy="1682375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961965" y="2597"/>
              <a:ext cx="2803959" cy="1682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 Light"/>
                <a:buNone/>
              </a:pPr>
              <a:r>
                <a:rPr lang="en-US" sz="1500" b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Predicción de Precios de Propiedades:</a:t>
              </a:r>
              <a:r>
                <a:rPr lang="en-US" sz="15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Permitir consultas de precios predictivos y características específicas de las propiedades.</a:t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4046320" y="2597"/>
              <a:ext cx="2803959" cy="1682375"/>
            </a:xfrm>
            <a:prstGeom prst="rect">
              <a:avLst/>
            </a:prstGeom>
            <a:solidFill>
              <a:srgbClr val="F2611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4046320" y="2597"/>
              <a:ext cx="2803959" cy="1682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 Light"/>
                <a:buNone/>
              </a:pPr>
              <a:r>
                <a:rPr lang="en-US" sz="1500" b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Visualización de Distribución de Precios:</a:t>
              </a:r>
              <a:r>
                <a:rPr lang="en-US" sz="15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Proveer gráficos de distribución de precios y estadísticas clave por comuna y zona.</a:t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7130675" y="2597"/>
              <a:ext cx="2803959" cy="1682375"/>
            </a:xfrm>
            <a:prstGeom prst="rect">
              <a:avLst/>
            </a:prstGeom>
            <a:solidFill>
              <a:srgbClr val="F07F0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7130675" y="2597"/>
              <a:ext cx="2803959" cy="1682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 Light"/>
                <a:buNone/>
              </a:pPr>
              <a:r>
                <a:rPr lang="en-US" sz="1500" b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Consulta Distribución de Precios por Comuna:</a:t>
              </a:r>
              <a:r>
                <a:rPr lang="en-US" sz="15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Facilitar acceso a distribuciones de precios para analizar tendencias en el sector oriente de la Región Metropolitana.</a:t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046320" y="1965368"/>
              <a:ext cx="2803959" cy="1682375"/>
            </a:xfrm>
            <a:prstGeom prst="rect">
              <a:avLst/>
            </a:prstGeom>
            <a:solidFill>
              <a:srgbClr val="3BA7B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4046320" y="1965368"/>
              <a:ext cx="2803959" cy="1682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 Light"/>
                <a:buNone/>
              </a:pPr>
              <a:r>
                <a:rPr lang="en-US" sz="1500" b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Acceso mediante API:</a:t>
              </a:r>
              <a:r>
                <a:rPr lang="en-US" sz="15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Proveer una API para que usuarios consulten predicciones, distribuciones de precios, y datos específicos por comuna.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61527" y="121774"/>
            <a:ext cx="5555815" cy="169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Roadmap</a:t>
            </a:r>
            <a:endParaRPr/>
          </a:p>
        </p:txBody>
      </p:sp>
      <p:cxnSp>
        <p:nvCxnSpPr>
          <p:cNvPr id="174" name="Google Shape;174;p7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6732780" y="952499"/>
            <a:ext cx="4811520" cy="17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cxnSp>
        <p:nvCxnSpPr>
          <p:cNvPr id="176" name="Google Shape;176;p7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19" y="952499"/>
            <a:ext cx="11818376" cy="580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Tecnologías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2493224" y="2094597"/>
            <a:ext cx="1660486" cy="1594817"/>
          </a:xfrm>
          <a:custGeom>
            <a:avLst/>
            <a:gdLst/>
            <a:ahLst/>
            <a:cxnLst/>
            <a:rect l="l" t="t" r="r" b="b"/>
            <a:pathLst>
              <a:path w="3752510" h="2501674" extrusionOk="0">
                <a:moveTo>
                  <a:pt x="0" y="0"/>
                </a:moveTo>
                <a:lnTo>
                  <a:pt x="3752510" y="0"/>
                </a:lnTo>
                <a:lnTo>
                  <a:pt x="3752510" y="2501674"/>
                </a:lnTo>
                <a:lnTo>
                  <a:pt x="0" y="2501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049682" y="1951863"/>
            <a:ext cx="1621530" cy="1593082"/>
          </a:xfrm>
          <a:custGeom>
            <a:avLst/>
            <a:gdLst/>
            <a:ahLst/>
            <a:cxnLst/>
            <a:rect l="l" t="t" r="r" b="b"/>
            <a:pathLst>
              <a:path w="2275831" h="2275831" extrusionOk="0">
                <a:moveTo>
                  <a:pt x="0" y="0"/>
                </a:moveTo>
                <a:lnTo>
                  <a:pt x="2275831" y="0"/>
                </a:lnTo>
                <a:lnTo>
                  <a:pt x="2275831" y="2275831"/>
                </a:lnTo>
                <a:lnTo>
                  <a:pt x="0" y="2275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7474277" y="2233212"/>
            <a:ext cx="1725985" cy="1030390"/>
          </a:xfrm>
          <a:custGeom>
            <a:avLst/>
            <a:gdLst/>
            <a:ahLst/>
            <a:cxnLst/>
            <a:rect l="l" t="t" r="r" b="b"/>
            <a:pathLst>
              <a:path w="3652879" h="1873437" extrusionOk="0">
                <a:moveTo>
                  <a:pt x="0" y="0"/>
                </a:moveTo>
                <a:lnTo>
                  <a:pt x="3652878" y="0"/>
                </a:lnTo>
                <a:lnTo>
                  <a:pt x="3652878" y="1873438"/>
                </a:lnTo>
                <a:lnTo>
                  <a:pt x="0" y="18734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86" name="Google Shape;186;p8" descr="Anaconda (Python distribution)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979" y="4172823"/>
            <a:ext cx="1829101" cy="91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 descr="Google Cloud gratis: qué es, límites y ventajas - Blog Ausum Clou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9950" y="3970875"/>
            <a:ext cx="2340300" cy="131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2751970" y="3320099"/>
            <a:ext cx="114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 3.12.5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5474941" y="3320100"/>
            <a:ext cx="114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 5.1.1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4238016" y="5179750"/>
            <a:ext cx="114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 2.4.0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Arquitectura</a:t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00" y="1782850"/>
            <a:ext cx="6071875" cy="38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ibuneVTI">
  <a:themeElements>
    <a:clrScheme name="amasis">
      <a:dk1>
        <a:srgbClr val="000000"/>
      </a:dk1>
      <a:lt1>
        <a:srgbClr val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471</Words>
  <Application>Microsoft Office PowerPoint</Application>
  <PresentationFormat>Panorámica</PresentationFormat>
  <Paragraphs>48</Paragraphs>
  <Slides>16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Open Sans Light</vt:lpstr>
      <vt:lpstr>ui-sans-serif</vt:lpstr>
      <vt:lpstr>Arial</vt:lpstr>
      <vt:lpstr>TribuneVTI</vt:lpstr>
      <vt:lpstr>DataHome: Inteligencia Predictiva para Decisiones en el Mercado Inmobiliario del Sector Oriente</vt:lpstr>
      <vt:lpstr>Equipo  Product Owner: Alex Baeza Hidalgo Scrum Master: Constanza Vilaza Cáceres  Desarrollador Full-Stack: Marco Puga Avila  </vt:lpstr>
      <vt:lpstr>Presentación de PowerPoint</vt:lpstr>
      <vt:lpstr>Objetivo General:</vt:lpstr>
      <vt:lpstr>Objetivos específicos</vt:lpstr>
      <vt:lpstr>Alcances del proyecto</vt:lpstr>
      <vt:lpstr>Roadmap</vt:lpstr>
      <vt:lpstr>Tecnologías</vt:lpstr>
      <vt:lpstr>Arquitectura</vt:lpstr>
      <vt:lpstr>Evidencia</vt:lpstr>
      <vt:lpstr>Evidencia</vt:lpstr>
      <vt:lpstr>Evidencia</vt:lpstr>
      <vt:lpstr>Evidencia</vt:lpstr>
      <vt:lpstr>Evidencia</vt:lpstr>
      <vt:lpstr>Obstáculos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 baeza</dc:creator>
  <cp:lastModifiedBy>alex b</cp:lastModifiedBy>
  <cp:revision>4</cp:revision>
  <dcterms:created xsi:type="dcterms:W3CDTF">2024-10-29T00:34:09Z</dcterms:created>
  <dcterms:modified xsi:type="dcterms:W3CDTF">2024-10-30T03:55:10Z</dcterms:modified>
</cp:coreProperties>
</file>