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embeddedFontLst>
    <p:embeddedFont>
      <p:font typeface="Play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8" roundtripDataSignature="AMtx7mgkNcfg0knnTM6EoaZDDU3iW57h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lay-bold.fntdata"/><Relationship Id="rId16" Type="http://schemas.openxmlformats.org/officeDocument/2006/relationships/font" Target="fonts/Pl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7" name="Google Shape;23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fd512714d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3" name="Google Shape;93;g2fd512714d1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" name="Google Shape;148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7" name="Google Shape;167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Acá van los gráficos?</a:t>
            </a:r>
            <a:endParaRPr/>
          </a:p>
        </p:txBody>
      </p:sp>
      <p:sp>
        <p:nvSpPr>
          <p:cNvPr id="186" name="Google Shape;186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EL modelo??</a:t>
            </a:r>
            <a:endParaRPr/>
          </a:p>
        </p:txBody>
      </p:sp>
      <p:sp>
        <p:nvSpPr>
          <p:cNvPr id="208" name="Google Shape;20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8" name="Google Shape;21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lay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1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lay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57575"/>
              </a:buClr>
              <a:buSzPts val="1500"/>
              <a:buNone/>
              <a:defRPr sz="15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57575"/>
              </a:buClr>
              <a:buSzPts val="1350"/>
              <a:buNone/>
              <a:defRPr sz="135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1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9" name="Google Shape;39;p17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1" name="Google Shape;41;p17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  <a:defRPr b="0" i="0" sz="33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Relationship Id="rId6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descr="Área de construcción" id="85" name="Google Shape;85;p1"/>
          <p:cNvPicPr preferRelativeResize="0"/>
          <p:nvPr/>
        </p:nvPicPr>
        <p:blipFill rotWithShape="1">
          <a:blip r:embed="rId3">
            <a:alphaModFix/>
          </a:blip>
          <a:srcRect b="0" l="7468" r="3886" t="0"/>
          <a:stretch/>
        </p:blipFill>
        <p:spPr>
          <a:xfrm>
            <a:off x="1143" y="10"/>
            <a:ext cx="9141714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/>
          <p:nvPr/>
        </p:nvSpPr>
        <p:spPr>
          <a:xfrm flipH="1">
            <a:off x="3618518" y="0"/>
            <a:ext cx="5524338" cy="6858000"/>
          </a:xfrm>
          <a:custGeom>
            <a:rect b="b" l="l" r="r" t="t"/>
            <a:pathLst>
              <a:path extrusionOk="0" h="6858000" w="7365784">
                <a:moveTo>
                  <a:pt x="5742761" y="0"/>
                </a:moveTo>
                <a:lnTo>
                  <a:pt x="3076369" y="0"/>
                </a:lnTo>
                <a:lnTo>
                  <a:pt x="1949196" y="0"/>
                </a:lnTo>
                <a:lnTo>
                  <a:pt x="1583228" y="0"/>
                </a:lnTo>
                <a:lnTo>
                  <a:pt x="1457787" y="0"/>
                </a:lnTo>
                <a:lnTo>
                  <a:pt x="1445578" y="0"/>
                </a:lnTo>
                <a:lnTo>
                  <a:pt x="571708" y="0"/>
                </a:lnTo>
                <a:lnTo>
                  <a:pt x="237757" y="0"/>
                </a:lnTo>
                <a:lnTo>
                  <a:pt x="205161" y="0"/>
                </a:lnTo>
                <a:lnTo>
                  <a:pt x="0" y="0"/>
                </a:lnTo>
                <a:lnTo>
                  <a:pt x="0" y="6858000"/>
                </a:lnTo>
                <a:lnTo>
                  <a:pt x="205161" y="6858000"/>
                </a:lnTo>
                <a:lnTo>
                  <a:pt x="237757" y="6858000"/>
                </a:lnTo>
                <a:lnTo>
                  <a:pt x="571708" y="6858000"/>
                </a:lnTo>
                <a:lnTo>
                  <a:pt x="1274834" y="6858000"/>
                </a:lnTo>
                <a:lnTo>
                  <a:pt x="1445578" y="6858000"/>
                </a:lnTo>
                <a:lnTo>
                  <a:pt x="1457787" y="6858000"/>
                </a:lnTo>
                <a:lnTo>
                  <a:pt x="1949196" y="6858000"/>
                </a:lnTo>
                <a:lnTo>
                  <a:pt x="3076369" y="6858000"/>
                </a:lnTo>
                <a:lnTo>
                  <a:pt x="4863030" y="6858000"/>
                </a:lnTo>
                <a:lnTo>
                  <a:pt x="4974786" y="6780599"/>
                </a:lnTo>
                <a:cubicBezTo>
                  <a:pt x="5148604" y="6653108"/>
                  <a:pt x="5319231" y="6515397"/>
                  <a:pt x="5491434" y="6374814"/>
                </a:cubicBezTo>
                <a:cubicBezTo>
                  <a:pt x="6437059" y="5602839"/>
                  <a:pt x="7365784" y="4969131"/>
                  <a:pt x="7365784" y="3621656"/>
                </a:cubicBezTo>
                <a:cubicBezTo>
                  <a:pt x="7365784" y="2093192"/>
                  <a:pt x="6792048" y="754641"/>
                  <a:pt x="5764885" y="14997"/>
                </a:cubicBezTo>
                <a:close/>
              </a:path>
            </a:pathLst>
          </a:custGeom>
          <a:solidFill>
            <a:srgbClr val="FFFFFF">
              <a:alpha val="4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/>
          <p:nvPr/>
        </p:nvSpPr>
        <p:spPr>
          <a:xfrm flipH="1">
            <a:off x="3737753" y="0"/>
            <a:ext cx="5406247" cy="6858000"/>
          </a:xfrm>
          <a:custGeom>
            <a:rect b="b" l="l" r="r" t="t"/>
            <a:pathLst>
              <a:path extrusionOk="0" h="6858000" w="7208329">
                <a:moveTo>
                  <a:pt x="5585306" y="0"/>
                </a:moveTo>
                <a:lnTo>
                  <a:pt x="2918914" y="0"/>
                </a:lnTo>
                <a:lnTo>
                  <a:pt x="1592911" y="0"/>
                </a:lnTo>
                <a:lnTo>
                  <a:pt x="1425773" y="0"/>
                </a:lnTo>
                <a:lnTo>
                  <a:pt x="1300332" y="0"/>
                </a:lnTo>
                <a:lnTo>
                  <a:pt x="1288123" y="0"/>
                </a:lnTo>
                <a:lnTo>
                  <a:pt x="414253" y="0"/>
                </a:lnTo>
                <a:lnTo>
                  <a:pt x="80302" y="0"/>
                </a:lnTo>
                <a:lnTo>
                  <a:pt x="47706" y="0"/>
                </a:lnTo>
                <a:lnTo>
                  <a:pt x="0" y="0"/>
                </a:lnTo>
                <a:lnTo>
                  <a:pt x="0" y="6858000"/>
                </a:lnTo>
                <a:lnTo>
                  <a:pt x="47706" y="6858000"/>
                </a:lnTo>
                <a:lnTo>
                  <a:pt x="80302" y="6858000"/>
                </a:lnTo>
                <a:lnTo>
                  <a:pt x="414253" y="6858000"/>
                </a:lnTo>
                <a:lnTo>
                  <a:pt x="1117379" y="6858000"/>
                </a:lnTo>
                <a:lnTo>
                  <a:pt x="1288123" y="6858000"/>
                </a:lnTo>
                <a:lnTo>
                  <a:pt x="1300332" y="6858000"/>
                </a:lnTo>
                <a:lnTo>
                  <a:pt x="1592911" y="6858000"/>
                </a:lnTo>
                <a:lnTo>
                  <a:pt x="2918914" y="6858000"/>
                </a:lnTo>
                <a:lnTo>
                  <a:pt x="4705575" y="6858000"/>
                </a:lnTo>
                <a:lnTo>
                  <a:pt x="4817331" y="6780599"/>
                </a:lnTo>
                <a:cubicBezTo>
                  <a:pt x="4991149" y="6653108"/>
                  <a:pt x="5161776" y="6515397"/>
                  <a:pt x="5333979" y="6374814"/>
                </a:cubicBezTo>
                <a:cubicBezTo>
                  <a:pt x="6279604" y="5602839"/>
                  <a:pt x="7208329" y="4969131"/>
                  <a:pt x="7208329" y="3621656"/>
                </a:cubicBezTo>
                <a:cubicBezTo>
                  <a:pt x="7208329" y="2093192"/>
                  <a:pt x="6634593" y="754641"/>
                  <a:pt x="5607430" y="14997"/>
                </a:cubicBezTo>
                <a:close/>
              </a:path>
            </a:pathLst>
          </a:custGeom>
          <a:solidFill>
            <a:schemeClr val="lt1">
              <a:alpha val="6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/>
          <p:nvPr/>
        </p:nvSpPr>
        <p:spPr>
          <a:xfrm flipH="1">
            <a:off x="3458547" y="0"/>
            <a:ext cx="1897292" cy="6858000"/>
          </a:xfrm>
          <a:custGeom>
            <a:rect b="b" l="l" r="r" t="t"/>
            <a:pathLst>
              <a:path extrusionOk="0" h="6858000" w="2529723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6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89" name="Google Shape;89;p1"/>
          <p:cNvSpPr txBox="1"/>
          <p:nvPr>
            <p:ph type="ctrTitle"/>
          </p:nvPr>
        </p:nvSpPr>
        <p:spPr>
          <a:xfrm>
            <a:off x="4478172" y="1346268"/>
            <a:ext cx="4176214" cy="2809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r>
              <a:rPr lang="en-US" sz="3800"/>
              <a:t>Proyecto Inmobiliario con inteligencia artificial en la Región Metropolitana</a:t>
            </a:r>
            <a:endParaRPr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4477005" y="4251279"/>
            <a:ext cx="4177286" cy="10372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9792"/>
              <a:buNone/>
            </a:pPr>
            <a:r>
              <a:rPr lang="en-US" sz="2579"/>
              <a:t>Alex Baeza</a:t>
            </a:r>
            <a:endParaRPr sz="2579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9792"/>
              <a:buNone/>
            </a:pPr>
            <a:r>
              <a:rPr lang="en-US" sz="2579"/>
              <a:t>Marco Puga</a:t>
            </a:r>
            <a:endParaRPr sz="2579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9792"/>
              <a:buNone/>
            </a:pPr>
            <a:r>
              <a:rPr lang="en-US" sz="2579"/>
              <a:t>Constanza Vilaza</a:t>
            </a:r>
            <a:endParaRPr sz="2579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Septiembre 2024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1"/>
          <p:cNvSpPr txBox="1"/>
          <p:nvPr>
            <p:ph type="title"/>
          </p:nvPr>
        </p:nvSpPr>
        <p:spPr>
          <a:xfrm>
            <a:off x="360759" y="3752849"/>
            <a:ext cx="2468166" cy="2452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Play"/>
              <a:buNone/>
            </a:pPr>
            <a:r>
              <a:rPr lang="en-US" sz="3100"/>
              <a:t>Conclusión</a:t>
            </a:r>
            <a:endParaRPr/>
          </a:p>
        </p:txBody>
      </p:sp>
      <p:pic>
        <p:nvPicPr>
          <p:cNvPr descr="Una de cada tres familias en Chile no cuenta con una vivienda adecuada | La  Cuarta Constructor" id="240" name="Google Shape;240;p11"/>
          <p:cNvPicPr preferRelativeResize="0"/>
          <p:nvPr/>
        </p:nvPicPr>
        <p:blipFill rotWithShape="1">
          <a:blip r:embed="rId3">
            <a:alphaModFix/>
          </a:blip>
          <a:srcRect b="5250" l="0" r="0" t="33957"/>
          <a:stretch/>
        </p:blipFill>
        <p:spPr>
          <a:xfrm>
            <a:off x="20" y="10"/>
            <a:ext cx="9143980" cy="3710603"/>
          </a:xfrm>
          <a:custGeom>
            <a:rect b="b" l="l" r="r" t="t"/>
            <a:pathLst>
              <a:path extrusionOk="0" h="3692092" w="12192000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41" name="Google Shape;241;p11"/>
          <p:cNvSpPr txBox="1"/>
          <p:nvPr>
            <p:ph idx="1" type="body"/>
          </p:nvPr>
        </p:nvSpPr>
        <p:spPr>
          <a:xfrm>
            <a:off x="3167986" y="3752850"/>
            <a:ext cx="5614060" cy="2452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Solución innovadora para el mercado de inmobiliario en la Región Metropolitana.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Plataforma digital que optimiza procesos de búsqueda y compra.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Impacto positivo para usuarios del sector inmobiliario.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fd512714d1_0_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2fd512714d1_0_2"/>
          <p:cNvSpPr/>
          <p:nvPr/>
        </p:nvSpPr>
        <p:spPr>
          <a:xfrm flipH="1">
            <a:off x="0" y="0"/>
            <a:ext cx="9144000" cy="1575900"/>
          </a:xfrm>
          <a:prstGeom prst="rect">
            <a:avLst/>
          </a:prstGeom>
          <a:gradFill>
            <a:gsLst>
              <a:gs pos="0">
                <a:srgbClr val="000000">
                  <a:alpha val="95294"/>
                </a:srgbClr>
              </a:gs>
              <a:gs pos="100000">
                <a:srgbClr val="0F4861"/>
              </a:gs>
            </a:gsLst>
            <a:lin ang="840013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g2fd512714d1_0_2"/>
          <p:cNvSpPr/>
          <p:nvPr/>
        </p:nvSpPr>
        <p:spPr>
          <a:xfrm flipH="1" rot="10800000">
            <a:off x="6096642" y="-88"/>
            <a:ext cx="3047400" cy="1576500"/>
          </a:xfrm>
          <a:prstGeom prst="rect">
            <a:avLst/>
          </a:prstGeom>
          <a:gradFill>
            <a:gsLst>
              <a:gs pos="0">
                <a:srgbClr val="0A3041">
                  <a:alpha val="67450"/>
                </a:srgbClr>
              </a:gs>
              <a:gs pos="19000">
                <a:srgbClr val="0A3041">
                  <a:alpha val="67450"/>
                </a:srgbClr>
              </a:gs>
              <a:gs pos="100000">
                <a:srgbClr val="156082">
                  <a:alpha val="78431"/>
                </a:srgbClr>
              </a:gs>
            </a:gsLst>
            <a:lin ang="1920016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2fd512714d1_0_2"/>
          <p:cNvSpPr/>
          <p:nvPr/>
        </p:nvSpPr>
        <p:spPr>
          <a:xfrm rot="5400000">
            <a:off x="3783751" y="-3783750"/>
            <a:ext cx="1576500" cy="9144000"/>
          </a:xfrm>
          <a:prstGeom prst="rect">
            <a:avLst/>
          </a:prstGeom>
          <a:gradFill>
            <a:gsLst>
              <a:gs pos="0">
                <a:srgbClr val="156082">
                  <a:alpha val="0"/>
                </a:srgbClr>
              </a:gs>
              <a:gs pos="23000">
                <a:srgbClr val="156082">
                  <a:alpha val="0"/>
                </a:srgbClr>
              </a:gs>
              <a:gs pos="99000">
                <a:srgbClr val="000000">
                  <a:alpha val="73333"/>
                </a:srgbClr>
              </a:gs>
              <a:gs pos="100000">
                <a:srgbClr val="000000">
                  <a:alpha val="73333"/>
                </a:srgbClr>
              </a:gs>
            </a:gsLst>
            <a:lin ang="2039993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2fd512714d1_0_2"/>
          <p:cNvSpPr txBox="1"/>
          <p:nvPr>
            <p:ph type="title"/>
          </p:nvPr>
        </p:nvSpPr>
        <p:spPr>
          <a:xfrm>
            <a:off x="1028697" y="348865"/>
            <a:ext cx="75330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Play"/>
              <a:buNone/>
            </a:pPr>
            <a:r>
              <a:rPr lang="en-US" sz="3500">
                <a:solidFill>
                  <a:srgbClr val="FFFFFF"/>
                </a:solidFill>
              </a:rPr>
              <a:t>Introducción</a:t>
            </a:r>
            <a:endParaRPr/>
          </a:p>
        </p:txBody>
      </p:sp>
      <p:sp>
        <p:nvSpPr>
          <p:cNvPr id="100" name="Google Shape;100;g2fd512714d1_0_2"/>
          <p:cNvSpPr txBox="1"/>
          <p:nvPr/>
        </p:nvSpPr>
        <p:spPr>
          <a:xfrm>
            <a:off x="628650" y="2155375"/>
            <a:ext cx="7423200" cy="27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El proyecto inmobiliario se enfoca en abordar la problemática de la disminución de la demanda de compra de tipos de viviendas (casas y departamentos) en la Región Metropolitana y el aumento en el mercado de arriendo de este tipo de vivienda. </a:t>
            </a:r>
            <a:endParaRPr sz="1900"/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900"/>
              <a:t>Para poder enfrentar esta situación, se hace necesario contar con una presencia digital adecuada, lo que implica la creación de programas informáticos que permitan agilizar y optimizar diferentes tareas en un solo sitio</a:t>
            </a:r>
            <a:r>
              <a:rPr i="1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4"/>
          <p:cNvSpPr/>
          <p:nvPr/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5294"/>
                </a:srgbClr>
              </a:gs>
              <a:gs pos="100000">
                <a:srgbClr val="0F4861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"/>
          <p:cNvSpPr/>
          <p:nvPr/>
        </p:nvSpPr>
        <p:spPr>
          <a:xfrm flipH="1" rot="10800000">
            <a:off x="6096642" y="0"/>
            <a:ext cx="3047358" cy="1576412"/>
          </a:xfrm>
          <a:prstGeom prst="rect">
            <a:avLst/>
          </a:prstGeom>
          <a:gradFill>
            <a:gsLst>
              <a:gs pos="0">
                <a:srgbClr val="0A3041">
                  <a:alpha val="67450"/>
                </a:srgbClr>
              </a:gs>
              <a:gs pos="19000">
                <a:srgbClr val="0A3041">
                  <a:alpha val="67450"/>
                </a:srgbClr>
              </a:gs>
              <a:gs pos="100000">
                <a:srgbClr val="156082">
                  <a:alpha val="78431"/>
                </a:srgbClr>
              </a:gs>
            </a:gsLst>
            <a:lin ang="191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4"/>
          <p:cNvSpPr/>
          <p:nvPr/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0">
                <a:srgbClr val="156082">
                  <a:alpha val="0"/>
                </a:srgbClr>
              </a:gs>
              <a:gs pos="23000">
                <a:srgbClr val="156082">
                  <a:alpha val="0"/>
                </a:srgbClr>
              </a:gs>
              <a:gs pos="99000">
                <a:srgbClr val="000000">
                  <a:alpha val="73333"/>
                </a:srgbClr>
              </a:gs>
              <a:gs pos="100000">
                <a:srgbClr val="000000">
                  <a:alpha val="73333"/>
                </a:srgbClr>
              </a:gs>
            </a:gsLst>
            <a:lin ang="203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4"/>
          <p:cNvSpPr txBox="1"/>
          <p:nvPr>
            <p:ph type="title"/>
          </p:nvPr>
        </p:nvSpPr>
        <p:spPr>
          <a:xfrm>
            <a:off x="1028697" y="348865"/>
            <a:ext cx="7533018" cy="877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Play"/>
              <a:buNone/>
            </a:pPr>
            <a:r>
              <a:rPr lang="en-US" sz="3500">
                <a:solidFill>
                  <a:srgbClr val="FFFFFF"/>
                </a:solidFill>
              </a:rPr>
              <a:t>Descripción del Proyecto</a:t>
            </a:r>
            <a:endParaRPr/>
          </a:p>
        </p:txBody>
      </p:sp>
      <p:grpSp>
        <p:nvGrpSpPr>
          <p:cNvPr id="110" name="Google Shape;110;p4"/>
          <p:cNvGrpSpPr/>
          <p:nvPr/>
        </p:nvGrpSpPr>
        <p:grpSpPr>
          <a:xfrm>
            <a:off x="529571" y="2881481"/>
            <a:ext cx="8102812" cy="2655000"/>
            <a:chOff x="46529" y="768902"/>
            <a:chExt cx="8102812" cy="2655000"/>
          </a:xfrm>
        </p:grpSpPr>
        <p:sp>
          <p:nvSpPr>
            <p:cNvPr id="111" name="Google Shape;111;p4"/>
            <p:cNvSpPr/>
            <p:nvPr/>
          </p:nvSpPr>
          <p:spPr>
            <a:xfrm>
              <a:off x="518185" y="768902"/>
              <a:ext cx="1475437" cy="1475437"/>
            </a:xfrm>
            <a:prstGeom prst="ellipse">
              <a:avLst/>
            </a:prstGeom>
            <a:solidFill>
              <a:srgbClr val="E971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832623" y="1083340"/>
              <a:ext cx="846562" cy="84656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6529" y="2703902"/>
              <a:ext cx="24187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4"/>
            <p:cNvSpPr txBox="1"/>
            <p:nvPr/>
          </p:nvSpPr>
          <p:spPr>
            <a:xfrm>
              <a:off x="46529" y="2703902"/>
              <a:ext cx="24187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None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• Desarr</a:t>
              </a:r>
              <a:r>
                <a:rPr lang="en-US" sz="1300">
                  <a:solidFill>
                    <a:schemeClr val="dk1"/>
                  </a:solidFill>
                </a:rPr>
                <a:t>ollo de plataforma web para compra y arriendo de propiedades</a:t>
              </a:r>
              <a:r>
                <a:rPr b="0" i="0" lang="en-US" sz="13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3360216" y="768902"/>
              <a:ext cx="1475437" cy="1475437"/>
            </a:xfrm>
            <a:prstGeom prst="ellipse">
              <a:avLst/>
            </a:prstGeom>
            <a:solidFill>
              <a:srgbClr val="176B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3674654" y="1083340"/>
              <a:ext cx="846562" cy="84656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2888560" y="2703902"/>
              <a:ext cx="24187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4"/>
            <p:cNvSpPr txBox="1"/>
            <p:nvPr/>
          </p:nvSpPr>
          <p:spPr>
            <a:xfrm>
              <a:off x="2888560" y="2703902"/>
              <a:ext cx="24187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None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•Enfoque en comunas del s</a:t>
              </a:r>
              <a:r>
                <a:rPr lang="en-US" sz="1300">
                  <a:solidFill>
                    <a:schemeClr val="dk1"/>
                  </a:solidFill>
                </a:rPr>
                <a:t>ector oriente de Santiago.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6202248" y="768902"/>
              <a:ext cx="1475437" cy="1475437"/>
            </a:xfrm>
            <a:prstGeom prst="ellipse">
              <a:avLst/>
            </a:prstGeom>
            <a:solidFill>
              <a:srgbClr val="0C9E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6516685" y="1083340"/>
              <a:ext cx="846562" cy="846562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730591" y="2703902"/>
              <a:ext cx="24187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4"/>
            <p:cNvSpPr txBox="1"/>
            <p:nvPr/>
          </p:nvSpPr>
          <p:spPr>
            <a:xfrm>
              <a:off x="5730591" y="2703902"/>
              <a:ext cx="24187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None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• Optimiza</a:t>
              </a:r>
              <a:r>
                <a:rPr lang="en-US" sz="1300">
                  <a:solidFill>
                    <a:schemeClr val="dk1"/>
                  </a:solidFill>
                </a:rPr>
                <a:t>ción de la visibilidad del negocio inmobiliario.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/>
          <p:nvPr/>
        </p:nvSpPr>
        <p:spPr>
          <a:xfrm>
            <a:off x="39195" y="3036099"/>
            <a:ext cx="681159" cy="3649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7"/>
          <p:cNvSpPr/>
          <p:nvPr/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5294"/>
                </a:srgbClr>
              </a:gs>
              <a:gs pos="100000">
                <a:srgbClr val="0F4861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7"/>
          <p:cNvSpPr/>
          <p:nvPr/>
        </p:nvSpPr>
        <p:spPr>
          <a:xfrm flipH="1" rot="10800000">
            <a:off x="6096642" y="0"/>
            <a:ext cx="3047358" cy="1576412"/>
          </a:xfrm>
          <a:prstGeom prst="rect">
            <a:avLst/>
          </a:prstGeom>
          <a:gradFill>
            <a:gsLst>
              <a:gs pos="0">
                <a:srgbClr val="0A3041">
                  <a:alpha val="67450"/>
                </a:srgbClr>
              </a:gs>
              <a:gs pos="19000">
                <a:srgbClr val="0A3041">
                  <a:alpha val="67450"/>
                </a:srgbClr>
              </a:gs>
              <a:gs pos="100000">
                <a:srgbClr val="156082">
                  <a:alpha val="78431"/>
                </a:srgbClr>
              </a:gs>
            </a:gsLst>
            <a:lin ang="191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7"/>
          <p:cNvSpPr/>
          <p:nvPr/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0">
                <a:srgbClr val="156082">
                  <a:alpha val="0"/>
                </a:srgbClr>
              </a:gs>
              <a:gs pos="23000">
                <a:srgbClr val="156082">
                  <a:alpha val="0"/>
                </a:srgbClr>
              </a:gs>
              <a:gs pos="99000">
                <a:srgbClr val="000000">
                  <a:alpha val="73333"/>
                </a:srgbClr>
              </a:gs>
              <a:gs pos="100000">
                <a:srgbClr val="000000">
                  <a:alpha val="73333"/>
                </a:srgbClr>
              </a:gs>
            </a:gsLst>
            <a:lin ang="203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7"/>
          <p:cNvSpPr txBox="1"/>
          <p:nvPr>
            <p:ph type="title"/>
          </p:nvPr>
        </p:nvSpPr>
        <p:spPr>
          <a:xfrm>
            <a:off x="1028697" y="348865"/>
            <a:ext cx="7533018" cy="877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Play"/>
              <a:buNone/>
            </a:pPr>
            <a:r>
              <a:rPr lang="en-US" sz="3500">
                <a:solidFill>
                  <a:srgbClr val="FFFFFF"/>
                </a:solidFill>
              </a:rPr>
              <a:t>Fundamentos</a:t>
            </a:r>
            <a:endParaRPr/>
          </a:p>
        </p:txBody>
      </p:sp>
      <p:grpSp>
        <p:nvGrpSpPr>
          <p:cNvPr id="132" name="Google Shape;132;p7"/>
          <p:cNvGrpSpPr/>
          <p:nvPr/>
        </p:nvGrpSpPr>
        <p:grpSpPr>
          <a:xfrm>
            <a:off x="628650" y="1826156"/>
            <a:ext cx="7886700" cy="4350274"/>
            <a:chOff x="0" y="531"/>
            <a:chExt cx="7886700" cy="4350274"/>
          </a:xfrm>
        </p:grpSpPr>
        <p:sp>
          <p:nvSpPr>
            <p:cNvPr id="133" name="Google Shape;133;p7"/>
            <p:cNvSpPr/>
            <p:nvPr/>
          </p:nvSpPr>
          <p:spPr>
            <a:xfrm>
              <a:off x="0" y="531"/>
              <a:ext cx="7886700" cy="1242935"/>
            </a:xfrm>
            <a:prstGeom prst="roundRect">
              <a:avLst>
                <a:gd fmla="val 10000" name="adj"/>
              </a:avLst>
            </a:prstGeom>
            <a:solidFill>
              <a:srgbClr val="CAD1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375988" y="280191"/>
              <a:ext cx="683614" cy="683614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1435590" y="531"/>
              <a:ext cx="6451109" cy="12429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7"/>
            <p:cNvSpPr txBox="1"/>
            <p:nvPr/>
          </p:nvSpPr>
          <p:spPr>
            <a:xfrm>
              <a:off x="1435590" y="531"/>
              <a:ext cx="6451109" cy="12429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1525" lIns="131525" spcFirstLastPara="1" rIns="131525" wrap="square" tIns="131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Arial"/>
                <a:buNone/>
              </a:pPr>
              <a:r>
                <a:rPr b="0" i="0" lang="en-US" sz="25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• Necesidad de transformación digital en el sector inmobiliario.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0" y="1554201"/>
              <a:ext cx="7886700" cy="1242935"/>
            </a:xfrm>
            <a:prstGeom prst="roundRect">
              <a:avLst>
                <a:gd fmla="val 10000" name="adj"/>
              </a:avLst>
            </a:prstGeom>
            <a:solidFill>
              <a:srgbClr val="CAD1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1435590" y="1554201"/>
              <a:ext cx="6451109" cy="12429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7"/>
            <p:cNvSpPr txBox="1"/>
            <p:nvPr/>
          </p:nvSpPr>
          <p:spPr>
            <a:xfrm>
              <a:off x="1435590" y="1554201"/>
              <a:ext cx="6451109" cy="12429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1525" lIns="131525" spcFirstLastPara="1" rIns="131525" wrap="square" tIns="131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Arial"/>
                <a:buNone/>
              </a:pPr>
              <a:r>
                <a:rPr b="0" i="0" lang="en-US" sz="25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• Uso de tecnologías como Python Django y PostgreSQL.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0" y="3107870"/>
              <a:ext cx="7886700" cy="1242935"/>
            </a:xfrm>
            <a:prstGeom prst="roundRect">
              <a:avLst>
                <a:gd fmla="val 10000" name="adj"/>
              </a:avLst>
            </a:prstGeom>
            <a:solidFill>
              <a:srgbClr val="CAD1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1435590" y="3107870"/>
              <a:ext cx="6451109" cy="12429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7"/>
            <p:cNvSpPr txBox="1"/>
            <p:nvPr/>
          </p:nvSpPr>
          <p:spPr>
            <a:xfrm>
              <a:off x="1435590" y="3107870"/>
              <a:ext cx="6451109" cy="12429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1525" lIns="131525" spcFirstLastPara="1" rIns="131525" wrap="square" tIns="131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Arial"/>
                <a:buNone/>
              </a:pPr>
              <a:r>
                <a:rPr b="0" i="0" lang="en-US" sz="25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• Implementación de un modelo predictivo para estimaciones de precios.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3" name="Google Shape;14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8246" y="3660508"/>
            <a:ext cx="660902" cy="681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76433" y="3697089"/>
            <a:ext cx="587806" cy="6449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delos predictivos - Iconos gratis de computadora" id="145" name="Google Shape;145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41254" y="5149771"/>
            <a:ext cx="810381" cy="810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/>
          <p:nvPr/>
        </p:nvSpPr>
        <p:spPr>
          <a:xfrm>
            <a:off x="8976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4"/>
          <p:cNvSpPr/>
          <p:nvPr/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5294"/>
                </a:srgbClr>
              </a:gs>
              <a:gs pos="100000">
                <a:srgbClr val="0F4861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4"/>
          <p:cNvSpPr/>
          <p:nvPr/>
        </p:nvSpPr>
        <p:spPr>
          <a:xfrm flipH="1" rot="10800000">
            <a:off x="6096642" y="0"/>
            <a:ext cx="3047358" cy="1576412"/>
          </a:xfrm>
          <a:prstGeom prst="rect">
            <a:avLst/>
          </a:prstGeom>
          <a:gradFill>
            <a:gsLst>
              <a:gs pos="0">
                <a:srgbClr val="0A3041">
                  <a:alpha val="67450"/>
                </a:srgbClr>
              </a:gs>
              <a:gs pos="19000">
                <a:srgbClr val="0A3041">
                  <a:alpha val="67450"/>
                </a:srgbClr>
              </a:gs>
              <a:gs pos="100000">
                <a:srgbClr val="156082">
                  <a:alpha val="78431"/>
                </a:srgbClr>
              </a:gs>
            </a:gsLst>
            <a:lin ang="191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4"/>
          <p:cNvSpPr/>
          <p:nvPr/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0">
                <a:srgbClr val="156082">
                  <a:alpha val="0"/>
                </a:srgbClr>
              </a:gs>
              <a:gs pos="23000">
                <a:srgbClr val="156082">
                  <a:alpha val="0"/>
                </a:srgbClr>
              </a:gs>
              <a:gs pos="99000">
                <a:srgbClr val="000000">
                  <a:alpha val="73333"/>
                </a:srgbClr>
              </a:gs>
              <a:gs pos="100000">
                <a:srgbClr val="000000">
                  <a:alpha val="73333"/>
                </a:srgbClr>
              </a:gs>
            </a:gsLst>
            <a:lin ang="203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4"/>
          <p:cNvSpPr txBox="1"/>
          <p:nvPr>
            <p:ph type="title"/>
          </p:nvPr>
        </p:nvSpPr>
        <p:spPr>
          <a:xfrm>
            <a:off x="1028697" y="348865"/>
            <a:ext cx="7533018" cy="877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Play"/>
              <a:buNone/>
            </a:pPr>
            <a:r>
              <a:rPr lang="en-US" sz="3500">
                <a:solidFill>
                  <a:srgbClr val="FFFFFF"/>
                </a:solidFill>
              </a:rPr>
              <a:t>Objetivos</a:t>
            </a:r>
            <a:endParaRPr/>
          </a:p>
        </p:txBody>
      </p:sp>
      <p:grpSp>
        <p:nvGrpSpPr>
          <p:cNvPr id="155" name="Google Shape;155;p24"/>
          <p:cNvGrpSpPr/>
          <p:nvPr/>
        </p:nvGrpSpPr>
        <p:grpSpPr>
          <a:xfrm>
            <a:off x="628650" y="3179968"/>
            <a:ext cx="7886699" cy="1642651"/>
            <a:chOff x="0" y="1354343"/>
            <a:chExt cx="7886699" cy="1642651"/>
          </a:xfrm>
        </p:grpSpPr>
        <p:sp>
          <p:nvSpPr>
            <p:cNvPr id="156" name="Google Shape;156;p24"/>
            <p:cNvSpPr/>
            <p:nvPr/>
          </p:nvSpPr>
          <p:spPr>
            <a:xfrm>
              <a:off x="0" y="1354343"/>
              <a:ext cx="2218134" cy="1408515"/>
            </a:xfrm>
            <a:prstGeom prst="roundRect">
              <a:avLst>
                <a:gd fmla="val 10000" name="adj"/>
              </a:avLst>
            </a:prstGeom>
            <a:solidFill>
              <a:srgbClr val="12608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4"/>
            <p:cNvSpPr/>
            <p:nvPr/>
          </p:nvSpPr>
          <p:spPr>
            <a:xfrm>
              <a:off x="246459" y="1588479"/>
              <a:ext cx="2218134" cy="1408515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1260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4"/>
            <p:cNvSpPr txBox="1"/>
            <p:nvPr/>
          </p:nvSpPr>
          <p:spPr>
            <a:xfrm>
              <a:off x="287713" y="1629733"/>
              <a:ext cx="2135626" cy="13260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0" i="0" lang="en-US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Facilitar la búsqueda y reserva de propiedades.</a:t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4"/>
            <p:cNvSpPr/>
            <p:nvPr/>
          </p:nvSpPr>
          <p:spPr>
            <a:xfrm>
              <a:off x="2711053" y="1354343"/>
              <a:ext cx="2218134" cy="1408515"/>
            </a:xfrm>
            <a:prstGeom prst="roundRect">
              <a:avLst>
                <a:gd fmla="val 10000" name="adj"/>
              </a:avLst>
            </a:prstGeom>
            <a:solidFill>
              <a:srgbClr val="12608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4"/>
            <p:cNvSpPr/>
            <p:nvPr/>
          </p:nvSpPr>
          <p:spPr>
            <a:xfrm>
              <a:off x="2957512" y="1588479"/>
              <a:ext cx="2218134" cy="1408515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1260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4"/>
            <p:cNvSpPr txBox="1"/>
            <p:nvPr/>
          </p:nvSpPr>
          <p:spPr>
            <a:xfrm>
              <a:off x="2998766" y="1629733"/>
              <a:ext cx="2135626" cy="13260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0" i="0" lang="en-US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Aumentar la visibilidad del negocio en línea.</a:t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4"/>
            <p:cNvSpPr/>
            <p:nvPr/>
          </p:nvSpPr>
          <p:spPr>
            <a:xfrm>
              <a:off x="5422106" y="1354343"/>
              <a:ext cx="2218134" cy="1408515"/>
            </a:xfrm>
            <a:prstGeom prst="roundRect">
              <a:avLst>
                <a:gd fmla="val 10000" name="adj"/>
              </a:avLst>
            </a:prstGeom>
            <a:solidFill>
              <a:srgbClr val="12608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4"/>
            <p:cNvSpPr/>
            <p:nvPr/>
          </p:nvSpPr>
          <p:spPr>
            <a:xfrm>
              <a:off x="5668565" y="1588479"/>
              <a:ext cx="2218134" cy="1408515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1260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4"/>
            <p:cNvSpPr txBox="1"/>
            <p:nvPr/>
          </p:nvSpPr>
          <p:spPr>
            <a:xfrm>
              <a:off x="5709819" y="1629733"/>
              <a:ext cx="2135626" cy="13260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0" i="0" lang="en-US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Ofrecer un sistema integrado a inteligencia artificial</a:t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5"/>
          <p:cNvSpPr/>
          <p:nvPr/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5294"/>
                </a:srgbClr>
              </a:gs>
              <a:gs pos="100000">
                <a:srgbClr val="0F4861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5"/>
          <p:cNvSpPr/>
          <p:nvPr/>
        </p:nvSpPr>
        <p:spPr>
          <a:xfrm flipH="1" rot="10800000">
            <a:off x="6096642" y="0"/>
            <a:ext cx="3047358" cy="1576412"/>
          </a:xfrm>
          <a:prstGeom prst="rect">
            <a:avLst/>
          </a:prstGeom>
          <a:gradFill>
            <a:gsLst>
              <a:gs pos="0">
                <a:srgbClr val="0A3041">
                  <a:alpha val="67450"/>
                </a:srgbClr>
              </a:gs>
              <a:gs pos="19000">
                <a:srgbClr val="0A3041">
                  <a:alpha val="67450"/>
                </a:srgbClr>
              </a:gs>
              <a:gs pos="100000">
                <a:srgbClr val="156082">
                  <a:alpha val="78431"/>
                </a:srgbClr>
              </a:gs>
            </a:gsLst>
            <a:lin ang="191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5"/>
          <p:cNvSpPr/>
          <p:nvPr/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0">
                <a:srgbClr val="156082">
                  <a:alpha val="0"/>
                </a:srgbClr>
              </a:gs>
              <a:gs pos="23000">
                <a:srgbClr val="156082">
                  <a:alpha val="0"/>
                </a:srgbClr>
              </a:gs>
              <a:gs pos="99000">
                <a:srgbClr val="000000">
                  <a:alpha val="73333"/>
                </a:srgbClr>
              </a:gs>
              <a:gs pos="100000">
                <a:srgbClr val="000000">
                  <a:alpha val="73333"/>
                </a:srgbClr>
              </a:gs>
            </a:gsLst>
            <a:lin ang="203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5"/>
          <p:cNvSpPr txBox="1"/>
          <p:nvPr>
            <p:ph type="title"/>
          </p:nvPr>
        </p:nvSpPr>
        <p:spPr>
          <a:xfrm>
            <a:off x="1028697" y="348865"/>
            <a:ext cx="7533018" cy="877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Play"/>
              <a:buNone/>
            </a:pPr>
            <a:r>
              <a:rPr lang="en-US" sz="3500">
                <a:solidFill>
                  <a:srgbClr val="FFFFFF"/>
                </a:solidFill>
              </a:rPr>
              <a:t>Metodología</a:t>
            </a:r>
            <a:endParaRPr/>
          </a:p>
        </p:txBody>
      </p:sp>
      <p:grpSp>
        <p:nvGrpSpPr>
          <p:cNvPr id="174" name="Google Shape;174;p25"/>
          <p:cNvGrpSpPr/>
          <p:nvPr/>
        </p:nvGrpSpPr>
        <p:grpSpPr>
          <a:xfrm>
            <a:off x="561625" y="3150241"/>
            <a:ext cx="8038703" cy="2117480"/>
            <a:chOff x="78583" y="1037662"/>
            <a:chExt cx="8038703" cy="2117480"/>
          </a:xfrm>
        </p:grpSpPr>
        <p:sp>
          <p:nvSpPr>
            <p:cNvPr id="175" name="Google Shape;175;p25"/>
            <p:cNvSpPr/>
            <p:nvPr/>
          </p:nvSpPr>
          <p:spPr>
            <a:xfrm>
              <a:off x="738477" y="1037662"/>
              <a:ext cx="1079825" cy="107982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5"/>
            <p:cNvSpPr/>
            <p:nvPr/>
          </p:nvSpPr>
          <p:spPr>
            <a:xfrm>
              <a:off x="78583" y="2435142"/>
              <a:ext cx="2399612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5"/>
            <p:cNvSpPr txBox="1"/>
            <p:nvPr/>
          </p:nvSpPr>
          <p:spPr>
            <a:xfrm>
              <a:off x="78583" y="2435142"/>
              <a:ext cx="2399612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• Metodología ágil Scrum con sprints de 2 semanas.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5"/>
            <p:cNvSpPr/>
            <p:nvPr/>
          </p:nvSpPr>
          <p:spPr>
            <a:xfrm>
              <a:off x="3558022" y="1037662"/>
              <a:ext cx="1079825" cy="1079825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5"/>
            <p:cNvSpPr/>
            <p:nvPr/>
          </p:nvSpPr>
          <p:spPr>
            <a:xfrm>
              <a:off x="2898129" y="2435142"/>
              <a:ext cx="2399612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5"/>
            <p:cNvSpPr txBox="1"/>
            <p:nvPr/>
          </p:nvSpPr>
          <p:spPr>
            <a:xfrm>
              <a:off x="2898129" y="2435142"/>
              <a:ext cx="2399612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• Reuniones diarias (dailys) para coordinar avances.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5"/>
            <p:cNvSpPr/>
            <p:nvPr/>
          </p:nvSpPr>
          <p:spPr>
            <a:xfrm>
              <a:off x="6377567" y="1037662"/>
              <a:ext cx="1079825" cy="107982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5"/>
            <p:cNvSpPr/>
            <p:nvPr/>
          </p:nvSpPr>
          <p:spPr>
            <a:xfrm>
              <a:off x="5717674" y="2435142"/>
              <a:ext cx="2399612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5"/>
            <p:cNvSpPr txBox="1"/>
            <p:nvPr/>
          </p:nvSpPr>
          <p:spPr>
            <a:xfrm>
              <a:off x="5717674" y="2435142"/>
              <a:ext cx="2399612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• Roles definidos: Product Owner, Scrum Master, equipo de desarrollo.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6"/>
          <p:cNvSpPr/>
          <p:nvPr/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5294"/>
                </a:srgbClr>
              </a:gs>
              <a:gs pos="100000">
                <a:srgbClr val="0F4861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6"/>
          <p:cNvSpPr/>
          <p:nvPr/>
        </p:nvSpPr>
        <p:spPr>
          <a:xfrm flipH="1" rot="10800000">
            <a:off x="6096642" y="0"/>
            <a:ext cx="3047358" cy="1576412"/>
          </a:xfrm>
          <a:prstGeom prst="rect">
            <a:avLst/>
          </a:prstGeom>
          <a:gradFill>
            <a:gsLst>
              <a:gs pos="0">
                <a:srgbClr val="0A3041">
                  <a:alpha val="67450"/>
                </a:srgbClr>
              </a:gs>
              <a:gs pos="19000">
                <a:srgbClr val="0A3041">
                  <a:alpha val="67450"/>
                </a:srgbClr>
              </a:gs>
              <a:gs pos="100000">
                <a:srgbClr val="156082">
                  <a:alpha val="78431"/>
                </a:srgbClr>
              </a:gs>
            </a:gsLst>
            <a:lin ang="191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6"/>
          <p:cNvSpPr/>
          <p:nvPr/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0">
                <a:srgbClr val="156082">
                  <a:alpha val="0"/>
                </a:srgbClr>
              </a:gs>
              <a:gs pos="23000">
                <a:srgbClr val="156082">
                  <a:alpha val="0"/>
                </a:srgbClr>
              </a:gs>
              <a:gs pos="99000">
                <a:srgbClr val="000000">
                  <a:alpha val="73333"/>
                </a:srgbClr>
              </a:gs>
              <a:gs pos="100000">
                <a:srgbClr val="000000">
                  <a:alpha val="73333"/>
                </a:srgbClr>
              </a:gs>
            </a:gsLst>
            <a:lin ang="203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6"/>
          <p:cNvSpPr txBox="1"/>
          <p:nvPr>
            <p:ph type="title"/>
          </p:nvPr>
        </p:nvSpPr>
        <p:spPr>
          <a:xfrm>
            <a:off x="1028697" y="348865"/>
            <a:ext cx="7533018" cy="877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Play"/>
              <a:buNone/>
            </a:pPr>
            <a:r>
              <a:rPr lang="en-US" sz="3500">
                <a:solidFill>
                  <a:srgbClr val="FFFFFF"/>
                </a:solidFill>
              </a:rPr>
              <a:t>Plan de trabajo</a:t>
            </a:r>
            <a:endParaRPr/>
          </a:p>
        </p:txBody>
      </p:sp>
      <p:grpSp>
        <p:nvGrpSpPr>
          <p:cNvPr id="193" name="Google Shape;193;p26"/>
          <p:cNvGrpSpPr/>
          <p:nvPr/>
        </p:nvGrpSpPr>
        <p:grpSpPr>
          <a:xfrm>
            <a:off x="705602" y="2722571"/>
            <a:ext cx="7725937" cy="2565001"/>
            <a:chOff x="76952" y="985211"/>
            <a:chExt cx="7725937" cy="2565001"/>
          </a:xfrm>
        </p:grpSpPr>
        <p:sp>
          <p:nvSpPr>
            <p:cNvPr id="194" name="Google Shape;194;p26"/>
            <p:cNvSpPr/>
            <p:nvPr/>
          </p:nvSpPr>
          <p:spPr>
            <a:xfrm>
              <a:off x="526670" y="985211"/>
              <a:ext cx="1406812" cy="1406812"/>
            </a:xfrm>
            <a:prstGeom prst="round2DiagRect">
              <a:avLst>
                <a:gd fmla="val 29727" name="adj1"/>
                <a:gd fmla="val 0" name="adj2"/>
              </a:avLst>
            </a:prstGeom>
            <a:solidFill>
              <a:srgbClr val="E971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6"/>
            <p:cNvSpPr/>
            <p:nvPr/>
          </p:nvSpPr>
          <p:spPr>
            <a:xfrm>
              <a:off x="826483" y="1285024"/>
              <a:ext cx="807187" cy="80718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6"/>
            <p:cNvSpPr/>
            <p:nvPr/>
          </p:nvSpPr>
          <p:spPr>
            <a:xfrm>
              <a:off x="76952" y="2830212"/>
              <a:ext cx="2306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6"/>
            <p:cNvSpPr txBox="1"/>
            <p:nvPr/>
          </p:nvSpPr>
          <p:spPr>
            <a:xfrm>
              <a:off x="76952" y="2830212"/>
              <a:ext cx="2306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0" i="0" lang="en-US" sz="15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Investigación de zonas y propiedades disponibles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3236514" y="985211"/>
              <a:ext cx="1406812" cy="1406812"/>
            </a:xfrm>
            <a:prstGeom prst="round2DiagRect">
              <a:avLst>
                <a:gd fmla="val 29727" name="adj1"/>
                <a:gd fmla="val 0" name="adj2"/>
              </a:avLst>
            </a:prstGeom>
            <a:solidFill>
              <a:srgbClr val="176B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3536327" y="1285024"/>
              <a:ext cx="807187" cy="807187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2786796" y="2830212"/>
              <a:ext cx="2306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6"/>
            <p:cNvSpPr txBox="1"/>
            <p:nvPr/>
          </p:nvSpPr>
          <p:spPr>
            <a:xfrm>
              <a:off x="2786796" y="2830212"/>
              <a:ext cx="2306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0" i="0" lang="en-US" sz="15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Desarrollar una Plataforma web con Python y PostgreSQL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5946358" y="985211"/>
              <a:ext cx="1406812" cy="1406812"/>
            </a:xfrm>
            <a:prstGeom prst="round2DiagRect">
              <a:avLst>
                <a:gd fmla="val 29727" name="adj1"/>
                <a:gd fmla="val 0" name="adj2"/>
              </a:avLst>
            </a:prstGeom>
            <a:solidFill>
              <a:srgbClr val="0C9E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6246171" y="1285024"/>
              <a:ext cx="807187" cy="807187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5496639" y="2830212"/>
              <a:ext cx="2306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6"/>
            <p:cNvSpPr txBox="1"/>
            <p:nvPr/>
          </p:nvSpPr>
          <p:spPr>
            <a:xfrm>
              <a:off x="5496639" y="2830212"/>
              <a:ext cx="2306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0" i="0" lang="en-US" sz="15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Pruebas de Calidad de software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"/>
          <p:cNvSpPr txBox="1"/>
          <p:nvPr>
            <p:ph type="title"/>
          </p:nvPr>
        </p:nvSpPr>
        <p:spPr>
          <a:xfrm>
            <a:off x="6059983" y="741391"/>
            <a:ext cx="2526926" cy="16162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"/>
              <a:buNone/>
            </a:pPr>
            <a:r>
              <a:rPr lang="en-US" sz="2800"/>
              <a:t>Evidencia y Resultados</a:t>
            </a:r>
            <a:endParaRPr/>
          </a:p>
        </p:txBody>
      </p:sp>
      <p:pic>
        <p:nvPicPr>
          <p:cNvPr descr="Casas en un área" id="211" name="Google Shape;211;p9"/>
          <p:cNvPicPr preferRelativeResize="0"/>
          <p:nvPr/>
        </p:nvPicPr>
        <p:blipFill rotWithShape="1">
          <a:blip r:embed="rId3">
            <a:alphaModFix/>
          </a:blip>
          <a:srcRect b="-1" l="18270" r="27778" t="0"/>
          <a:stretch/>
        </p:blipFill>
        <p:spPr>
          <a:xfrm>
            <a:off x="20" y="10"/>
            <a:ext cx="5542677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9"/>
          <p:cNvSpPr/>
          <p:nvPr/>
        </p:nvSpPr>
        <p:spPr>
          <a:xfrm rot="5400000">
            <a:off x="1955894" y="3271199"/>
            <a:ext cx="1630908" cy="5542697"/>
          </a:xfrm>
          <a:prstGeom prst="rect">
            <a:avLst/>
          </a:prstGeom>
          <a:gradFill>
            <a:gsLst>
              <a:gs pos="0">
                <a:schemeClr val="accent5"/>
              </a:gs>
              <a:gs pos="47000">
                <a:srgbClr val="E97132">
                  <a:alpha val="0"/>
                </a:srgbClr>
              </a:gs>
              <a:gs pos="100000">
                <a:srgbClr val="E97132">
                  <a:alpha val="0"/>
                </a:srgbClr>
              </a:gs>
            </a:gsLst>
            <a:lin ang="11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9"/>
          <p:cNvSpPr/>
          <p:nvPr/>
        </p:nvSpPr>
        <p:spPr>
          <a:xfrm rot="-5400000">
            <a:off x="-2296081" y="2296080"/>
            <a:ext cx="6854280" cy="2262119"/>
          </a:xfrm>
          <a:prstGeom prst="rect">
            <a:avLst/>
          </a:prstGeom>
          <a:gradFill>
            <a:gsLst>
              <a:gs pos="0">
                <a:schemeClr val="accent5"/>
              </a:gs>
              <a:gs pos="47000">
                <a:srgbClr val="E97132">
                  <a:alpha val="0"/>
                </a:srgbClr>
              </a:gs>
              <a:gs pos="100000">
                <a:srgbClr val="E97132">
                  <a:alpha val="0"/>
                </a:srgbClr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9"/>
          <p:cNvSpPr/>
          <p:nvPr/>
        </p:nvSpPr>
        <p:spPr>
          <a:xfrm rot="10800000">
            <a:off x="3346242" y="4425055"/>
            <a:ext cx="2196454" cy="2432945"/>
          </a:xfrm>
          <a:prstGeom prst="rect">
            <a:avLst/>
          </a:prstGeom>
          <a:gradFill>
            <a:gsLst>
              <a:gs pos="0">
                <a:schemeClr val="accent2"/>
              </a:gs>
              <a:gs pos="51000">
                <a:srgbClr val="D86CCC">
                  <a:alpha val="0"/>
                </a:srgbClr>
              </a:gs>
              <a:gs pos="100000">
                <a:srgbClr val="D86CCC">
                  <a:alpha val="0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9"/>
          <p:cNvSpPr txBox="1"/>
          <p:nvPr>
            <p:ph idx="1" type="body"/>
          </p:nvPr>
        </p:nvSpPr>
        <p:spPr>
          <a:xfrm>
            <a:off x="6059983" y="2533476"/>
            <a:ext cx="2526926" cy="3447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• Plataforma funcional para gestión de propiedades.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700"/>
              <a:t>• Aumento en la visibilidad del negocio.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700"/>
              <a:t>• Reducción en tiempos de búsqueda y reserva de propiedades.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0"/>
          <p:cNvSpPr/>
          <p:nvPr/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5294"/>
                </a:srgbClr>
              </a:gs>
              <a:gs pos="100000">
                <a:srgbClr val="0F4861"/>
              </a:gs>
            </a:gsLst>
            <a:lin ang="197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0"/>
          <p:cNvSpPr/>
          <p:nvPr/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0">
                <a:srgbClr val="0A3041">
                  <a:alpha val="67450"/>
                </a:srgbClr>
              </a:gs>
              <a:gs pos="19000">
                <a:srgbClr val="0A3041">
                  <a:alpha val="67450"/>
                </a:srgbClr>
              </a:gs>
              <a:gs pos="100000">
                <a:srgbClr val="156082">
                  <a:alpha val="47450"/>
                </a:srgbClr>
              </a:gs>
            </a:gsLst>
            <a:lin ang="191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0"/>
          <p:cNvSpPr/>
          <p:nvPr/>
        </p:nvSpPr>
        <p:spPr>
          <a:xfrm flipH="1" rot="-5400000">
            <a:off x="3486646" y="-3486043"/>
            <a:ext cx="2170709" cy="9144000"/>
          </a:xfrm>
          <a:prstGeom prst="rect">
            <a:avLst/>
          </a:prstGeom>
          <a:gradFill>
            <a:gsLst>
              <a:gs pos="0">
                <a:srgbClr val="0F4861">
                  <a:alpha val="15294"/>
                </a:srgbClr>
              </a:gs>
              <a:gs pos="23000">
                <a:srgbClr val="0F4861">
                  <a:alpha val="15294"/>
                </a:srgbClr>
              </a:gs>
              <a:gs pos="99000">
                <a:srgbClr val="000000">
                  <a:alpha val="44313"/>
                </a:srgbClr>
              </a:gs>
              <a:gs pos="100000">
                <a:srgbClr val="000000">
                  <a:alpha val="44313"/>
                </a:srgbClr>
              </a:gs>
            </a:gsLst>
            <a:lin ang="2100000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0"/>
          <p:cNvSpPr txBox="1"/>
          <p:nvPr>
            <p:ph type="title"/>
          </p:nvPr>
        </p:nvSpPr>
        <p:spPr>
          <a:xfrm>
            <a:off x="1037673" y="348865"/>
            <a:ext cx="7288583" cy="15764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Play"/>
              <a:buNone/>
            </a:pPr>
            <a:r>
              <a:rPr lang="en-US" sz="3500">
                <a:solidFill>
                  <a:srgbClr val="FFFFFF"/>
                </a:solidFill>
              </a:rPr>
              <a:t>Factibilidad del Proyecto</a:t>
            </a:r>
            <a:endParaRPr/>
          </a:p>
        </p:txBody>
      </p:sp>
      <p:grpSp>
        <p:nvGrpSpPr>
          <p:cNvPr id="225" name="Google Shape;225;p10"/>
          <p:cNvGrpSpPr/>
          <p:nvPr/>
        </p:nvGrpSpPr>
        <p:grpSpPr>
          <a:xfrm>
            <a:off x="483042" y="3607158"/>
            <a:ext cx="8195870" cy="1707046"/>
            <a:chOff x="0" y="991179"/>
            <a:chExt cx="8195870" cy="1707046"/>
          </a:xfrm>
        </p:grpSpPr>
        <p:sp>
          <p:nvSpPr>
            <p:cNvPr id="226" name="Google Shape;226;p10"/>
            <p:cNvSpPr/>
            <p:nvPr/>
          </p:nvSpPr>
          <p:spPr>
            <a:xfrm>
              <a:off x="0" y="991179"/>
              <a:ext cx="2305088" cy="1463731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0"/>
            <p:cNvSpPr/>
            <p:nvPr/>
          </p:nvSpPr>
          <p:spPr>
            <a:xfrm>
              <a:off x="256120" y="1234494"/>
              <a:ext cx="2305088" cy="1463731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411"/>
              </a:schemeClr>
            </a:solidFill>
            <a:ln cap="flat" cmpd="sng" w="19050">
              <a:solidFill>
                <a:srgbClr val="176B2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0"/>
            <p:cNvSpPr txBox="1"/>
            <p:nvPr/>
          </p:nvSpPr>
          <p:spPr>
            <a:xfrm>
              <a:off x="298991" y="1277365"/>
              <a:ext cx="2219346" cy="1377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• Equipo con habilidades técnicas necesarias (Python, PostgreSQL).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0"/>
            <p:cNvSpPr/>
            <p:nvPr/>
          </p:nvSpPr>
          <p:spPr>
            <a:xfrm>
              <a:off x="2817330" y="991179"/>
              <a:ext cx="2305088" cy="1463731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0"/>
            <p:cNvSpPr/>
            <p:nvPr/>
          </p:nvSpPr>
          <p:spPr>
            <a:xfrm>
              <a:off x="3073451" y="1234494"/>
              <a:ext cx="2305088" cy="1463731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411"/>
              </a:schemeClr>
            </a:solidFill>
            <a:ln cap="flat" cmpd="sng" w="19050">
              <a:solidFill>
                <a:srgbClr val="176B2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0"/>
            <p:cNvSpPr txBox="1"/>
            <p:nvPr/>
          </p:nvSpPr>
          <p:spPr>
            <a:xfrm>
              <a:off x="3116322" y="1277365"/>
              <a:ext cx="2219346" cy="1377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• Tecnologías accesibles y viables.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0"/>
            <p:cNvSpPr/>
            <p:nvPr/>
          </p:nvSpPr>
          <p:spPr>
            <a:xfrm>
              <a:off x="5634661" y="991179"/>
              <a:ext cx="2305088" cy="1463731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0"/>
            <p:cNvSpPr/>
            <p:nvPr/>
          </p:nvSpPr>
          <p:spPr>
            <a:xfrm>
              <a:off x="5890782" y="1234494"/>
              <a:ext cx="2305088" cy="1463731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411"/>
              </a:schemeClr>
            </a:solidFill>
            <a:ln cap="flat" cmpd="sng" w="19050">
              <a:solidFill>
                <a:srgbClr val="176B2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0"/>
            <p:cNvSpPr txBox="1"/>
            <p:nvPr/>
          </p:nvSpPr>
          <p:spPr>
            <a:xfrm>
              <a:off x="5933653" y="1277365"/>
              <a:ext cx="2219346" cy="1377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• Riesgos mitigados con reuniones regulares y planificación continua.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