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hXwf7+TwU2k91tdfaawwNHaIG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b07c38a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1b07c38ae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sprint de 2 semanas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dailys en la noche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escogimos metodología agil para iterar y tener los menores errores posibles, además es scrum por que tenemos una fecha determinada de entrega. por que estamos certificados por el profe pato &lt;3</a:t>
            </a:r>
            <a:endParaRPr/>
          </a:p>
        </p:txBody>
      </p:sp>
      <p:sp>
        <p:nvSpPr>
          <p:cNvPr id="303" name="Google Shape;3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6"/>
          <p:cNvSpPr/>
          <p:nvPr/>
        </p:nvSpPr>
        <p:spPr>
          <a:xfrm rot="10800000">
            <a:off x="692844" y="-3086"/>
            <a:ext cx="1326111" cy="59760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6"/>
          <p:cNvSpPr/>
          <p:nvPr/>
        </p:nvSpPr>
        <p:spPr>
          <a:xfrm>
            <a:off x="10439256" y="6172200"/>
            <a:ext cx="1482102" cy="67936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6"/>
          <p:cNvSpPr/>
          <p:nvPr/>
        </p:nvSpPr>
        <p:spPr>
          <a:xfrm>
            <a:off x="7977352" y="5197178"/>
            <a:ext cx="4211600" cy="1660822"/>
          </a:xfrm>
          <a:custGeom>
            <a:rect b="b" l="l" r="r" t="t"/>
            <a:pathLst>
              <a:path extrusionOk="0" h="1660822" w="421160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6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11" name="Google Shape;11;p16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6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</p:grpSpPr>
        <p:sp>
          <p:nvSpPr>
            <p:cNvPr id="19" name="Google Shape;19;p16"/>
            <p:cNvSpPr/>
            <p:nvPr/>
          </p:nvSpPr>
          <p:spPr>
            <a:xfrm>
              <a:off x="4114800" y="1423987"/>
              <a:ext cx="3946874" cy="3989641"/>
            </a:xfrm>
            <a:custGeom>
              <a:rect b="b" l="l" r="r" t="t"/>
              <a:pathLst>
                <a:path extrusionOk="0" h="3989641" w="3946874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4395978" y="2441733"/>
              <a:ext cx="3665410" cy="2985611"/>
            </a:xfrm>
            <a:custGeom>
              <a:rect b="b" l="l" r="r" t="t"/>
              <a:pathLst>
                <a:path extrusionOk="0" h="2985611" w="366541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7790402" y="5229700"/>
              <a:ext cx="285940" cy="199072"/>
            </a:xfrm>
            <a:custGeom>
              <a:rect b="b" l="l" r="r" t="t"/>
              <a:pathLst>
                <a:path extrusionOk="0" h="199072" w="28594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7393114" y="5049773"/>
              <a:ext cx="655796" cy="381190"/>
            </a:xfrm>
            <a:custGeom>
              <a:rect b="b" l="l" r="r" t="t"/>
              <a:pathLst>
                <a:path extrusionOk="0" h="381190" w="655796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5154072" y="3867816"/>
              <a:ext cx="2907315" cy="1544764"/>
            </a:xfrm>
            <a:custGeom>
              <a:rect b="b" l="l" r="r" t="t"/>
              <a:pathLst>
                <a:path extrusionOk="0" h="1544764" w="2907315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4907946" y="3479100"/>
              <a:ext cx="3168300" cy="1952434"/>
            </a:xfrm>
            <a:custGeom>
              <a:rect b="b" l="l" r="r" t="t"/>
              <a:pathLst>
                <a:path extrusionOk="0" h="1952434" w="316830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4704778" y="2976752"/>
              <a:ext cx="3356800" cy="2452020"/>
            </a:xfrm>
            <a:custGeom>
              <a:rect b="b" l="l" r="r" t="t"/>
              <a:pathLst>
                <a:path extrusionOk="0" h="2452020" w="335680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6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26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22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6" name="Google Shape;106;p1"/>
          <p:cNvGrpSpPr/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7" name="Google Shape;107;p1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"/>
          <p:cNvSpPr txBox="1"/>
          <p:nvPr>
            <p:ph type="ctrTitle"/>
          </p:nvPr>
        </p:nvSpPr>
        <p:spPr>
          <a:xfrm>
            <a:off x="1012779" y="1851309"/>
            <a:ext cx="51324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5000"/>
              <a:buFont typeface="Arial"/>
              <a:buNone/>
            </a:pPr>
            <a:r>
              <a:rPr lang="es-MX" sz="4000"/>
              <a:t>DataHome: Inteligencia predictiva para decisiones en el mercado inmobiliario del sector oriente en la región Metropolitana</a:t>
            </a:r>
            <a:endParaRPr sz="4000"/>
          </a:p>
        </p:txBody>
      </p:sp>
      <p:pic>
        <p:nvPicPr>
          <p:cNvPr descr="Logotipo, nombre de la empresa&#10;&#10;Descripción generada automáticamente" id="116" name="Google Shape;1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49" y="862806"/>
            <a:ext cx="5132388" cy="5132388"/>
          </a:xfrm>
          <a:custGeom>
            <a:rect b="b" l="l" r="r" t="t"/>
            <a:pathLst>
              <a:path extrusionOk="0" h="5132388" w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17" name="Google Shape;117;p1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8" name="Google Shape;118;p1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19" name="Google Shape;119;p1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20" name="Google Shape;120;p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1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"/>
          <p:cNvGrpSpPr/>
          <p:nvPr/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29" name="Google Shape;129;p1"/>
            <p:cNvCxnSpPr/>
            <p:nvPr/>
          </p:nvCxnSpPr>
          <p:spPr>
            <a:xfrm>
              <a:off x="1234783" y="3733800"/>
              <a:ext cx="0" cy="118872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/>
            <p:nvPr/>
          </p:nvCxnSpPr>
          <p:spPr>
            <a:xfrm>
              <a:off x="1175347" y="3793236"/>
              <a:ext cx="118872" cy="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descr="Duoc UC Puente Alto" id="131" name="Google Shape;1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Arquitectura</a:t>
            </a:r>
            <a:endParaRPr/>
          </a:p>
        </p:txBody>
      </p:sp>
      <p:pic>
        <p:nvPicPr>
          <p:cNvPr descr="Duoc UC Puente Alto" id="362" name="Google Shape;3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025" y="1277350"/>
            <a:ext cx="7948401" cy="51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Modelo de datos</a:t>
            </a:r>
            <a:endParaRPr/>
          </a:p>
        </p:txBody>
      </p:sp>
      <p:pic>
        <p:nvPicPr>
          <p:cNvPr descr="Diagrama&#10;&#10;Descripción generada automáticamente" id="369" name="Google Shape;36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142" y="1471532"/>
            <a:ext cx="10215716" cy="49348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oc UC Puente Alto" id="370" name="Google Shape;3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Demostración</a:t>
            </a:r>
            <a:endParaRPr/>
          </a:p>
        </p:txBody>
      </p:sp>
      <p:pic>
        <p:nvPicPr>
          <p:cNvPr descr="Maestro" id="376" name="Google Shape;3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001" y="939731"/>
            <a:ext cx="5716862" cy="571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Resultado de Pruebas</a:t>
            </a:r>
            <a:endParaRPr/>
          </a:p>
        </p:txBody>
      </p:sp>
      <p:sp>
        <p:nvSpPr>
          <p:cNvPr id="382" name="Google Shape;3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lang="es-MX"/>
              <a:t>Se realizaron casos de prueba para certificar los endpoints.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b="1" lang="es-MX"/>
              <a:t>Las pruebas se ejecutaron exitosamente en un 100%. 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sz="1800"/>
              <a:t>Se utilizaron los siguientes términos: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s-MX" sz="1800"/>
              <a:t>Se aprueba proyecto con un 100% de las pruebas ejecutadas.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s-MX" sz="1800"/>
              <a:t>Nivel de aceptación hasta un 95%.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s-MX" sz="1800"/>
              <a:t>El 5% restante pueden existir errores medio o bajos.</a:t>
            </a:r>
            <a:endParaRPr sz="1800"/>
          </a:p>
        </p:txBody>
      </p:sp>
      <p:pic>
        <p:nvPicPr>
          <p:cNvPr descr="Duoc UC Puente Alto" id="383" name="Google Shape;3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Obstáculos</a:t>
            </a:r>
            <a:endParaRPr/>
          </a:p>
        </p:txBody>
      </p:sp>
      <p:grpSp>
        <p:nvGrpSpPr>
          <p:cNvPr id="389" name="Google Shape;389;p14"/>
          <p:cNvGrpSpPr/>
          <p:nvPr/>
        </p:nvGrpSpPr>
        <p:grpSpPr>
          <a:xfrm>
            <a:off x="913968" y="2403793"/>
            <a:ext cx="10364063" cy="3195001"/>
            <a:chOff x="75768" y="578168"/>
            <a:chExt cx="10364063" cy="3195001"/>
          </a:xfrm>
        </p:grpSpPr>
        <p:sp>
          <p:nvSpPr>
            <p:cNvPr id="390" name="Google Shape;390;p14"/>
            <p:cNvSpPr/>
            <p:nvPr/>
          </p:nvSpPr>
          <p:spPr>
            <a:xfrm>
              <a:off x="679050" y="578168"/>
              <a:ext cx="1887187" cy="1887187"/>
            </a:xfrm>
            <a:prstGeom prst="ellipse">
              <a:avLst/>
            </a:prstGeom>
            <a:solidFill>
              <a:srgbClr val="CEC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081237" y="980356"/>
              <a:ext cx="1082812" cy="1082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 txBox="1"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MX" sz="16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LIMITACIÓN DE DATA ACTUALIZADA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14206" y="578168"/>
              <a:ext cx="1887187" cy="1887187"/>
            </a:xfrm>
            <a:prstGeom prst="ellipse">
              <a:avLst/>
            </a:prstGeom>
            <a:solidFill>
              <a:srgbClr val="CEC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716393" y="980356"/>
              <a:ext cx="1082812" cy="10828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 txBox="1"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MX" sz="16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USO DE GEOLOCALIZACIÓN 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7949362" y="578168"/>
              <a:ext cx="1887187" cy="1887187"/>
            </a:xfrm>
            <a:prstGeom prst="ellipse">
              <a:avLst/>
            </a:prstGeom>
            <a:solidFill>
              <a:srgbClr val="CEC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8351550" y="980356"/>
              <a:ext cx="1082812" cy="10828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 txBox="1"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MX" sz="16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COSTOS DE INFRAESTRUCTURA EN LA NUBE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uoc UC Puente Alto" id="402" name="Google Shape;40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b07c38ae7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Mejoras a futuro</a:t>
            </a:r>
            <a:endParaRPr/>
          </a:p>
        </p:txBody>
      </p:sp>
      <p:pic>
        <p:nvPicPr>
          <p:cNvPr descr="Duoc UC Puente Alto" id="408" name="Google Shape;408;g31b07c38ae7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5" cy="77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31b07c38ae7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3225"/>
            <a:ext cx="11747332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5" name="Google Shape;415;p15"/>
          <p:cNvSpPr/>
          <p:nvPr/>
        </p:nvSpPr>
        <p:spPr>
          <a:xfrm rot="10800000">
            <a:off x="692844" y="-3086"/>
            <a:ext cx="1326111" cy="59760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10439256" y="6172200"/>
            <a:ext cx="1482102" cy="67936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7977352" y="5197178"/>
            <a:ext cx="4211600" cy="1660822"/>
          </a:xfrm>
          <a:custGeom>
            <a:rect b="b" l="l" r="r" t="t"/>
            <a:pathLst>
              <a:path extrusionOk="0" h="1660822" w="421160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15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419" name="Google Shape;419;p15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15"/>
          <p:cNvGrpSpPr/>
          <p:nvPr/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</p:grpSpPr>
        <p:sp>
          <p:nvSpPr>
            <p:cNvPr id="427" name="Google Shape;427;p15"/>
            <p:cNvSpPr/>
            <p:nvPr/>
          </p:nvSpPr>
          <p:spPr>
            <a:xfrm>
              <a:off x="4114800" y="1423987"/>
              <a:ext cx="3946874" cy="3989641"/>
            </a:xfrm>
            <a:custGeom>
              <a:rect b="b" l="l" r="r" t="t"/>
              <a:pathLst>
                <a:path extrusionOk="0" h="3989641" w="3946874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95978" y="2441733"/>
              <a:ext cx="3665410" cy="2985611"/>
            </a:xfrm>
            <a:custGeom>
              <a:rect b="b" l="l" r="r" t="t"/>
              <a:pathLst>
                <a:path extrusionOk="0" h="2985611" w="366541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7790402" y="5229700"/>
              <a:ext cx="285940" cy="199072"/>
            </a:xfrm>
            <a:custGeom>
              <a:rect b="b" l="l" r="r" t="t"/>
              <a:pathLst>
                <a:path extrusionOk="0" h="199072" w="28594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7393114" y="5049773"/>
              <a:ext cx="655796" cy="381190"/>
            </a:xfrm>
            <a:custGeom>
              <a:rect b="b" l="l" r="r" t="t"/>
              <a:pathLst>
                <a:path extrusionOk="0" h="381190" w="655796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5154072" y="3867816"/>
              <a:ext cx="2907315" cy="1544764"/>
            </a:xfrm>
            <a:custGeom>
              <a:rect b="b" l="l" r="r" t="t"/>
              <a:pathLst>
                <a:path extrusionOk="0" h="1544764" w="2907315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4907946" y="3479100"/>
              <a:ext cx="3168300" cy="1952434"/>
            </a:xfrm>
            <a:custGeom>
              <a:rect b="b" l="l" r="r" t="t"/>
              <a:pathLst>
                <a:path extrusionOk="0" h="1952434" w="316830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4704778" y="2976752"/>
              <a:ext cx="3356800" cy="2452020"/>
            </a:xfrm>
            <a:custGeom>
              <a:rect b="b" l="l" r="r" t="t"/>
              <a:pathLst>
                <a:path extrusionOk="0" h="2452020" w="335680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5" name="Google Shape;435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Pequeño personaje pensando bajo signos de interrogación Dudas y preguntas conceptos Resolución de problemas Vector" id="436" name="Google Shape;43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1405" l="0" r="-1" t="12341"/>
          <a:stretch/>
        </p:blipFill>
        <p:spPr>
          <a:xfrm>
            <a:off x="20" y="10"/>
            <a:ext cx="12189000" cy="6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5"/>
          <p:cNvSpPr/>
          <p:nvPr/>
        </p:nvSpPr>
        <p:spPr>
          <a:xfrm>
            <a:off x="-2307" y="0"/>
            <a:ext cx="12189000" cy="3732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5"/>
          <p:cNvSpPr txBox="1"/>
          <p:nvPr>
            <p:ph type="title"/>
          </p:nvPr>
        </p:nvSpPr>
        <p:spPr>
          <a:xfrm>
            <a:off x="996275" y="156477"/>
            <a:ext cx="10190071" cy="15150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s-MX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Preguntas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15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440" name="Google Shape;440;p15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l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15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48" name="Google Shape;448;p15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449" name="Google Shape;449;p1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l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6" name="Google Shape;456;p15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8" name="Google Shape;138;p2"/>
          <p:cNvGrpSpPr/>
          <p:nvPr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39" name="Google Shape;139;p2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"/>
          <p:cNvSpPr txBox="1"/>
          <p:nvPr>
            <p:ph type="title"/>
          </p:nvPr>
        </p:nvSpPr>
        <p:spPr>
          <a:xfrm>
            <a:off x="1198181" y="168425"/>
            <a:ext cx="9988166" cy="149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Equipo </a:t>
            </a:r>
            <a:endParaRPr/>
          </a:p>
        </p:txBody>
      </p:sp>
      <p:grpSp>
        <p:nvGrpSpPr>
          <p:cNvPr id="148" name="Google Shape;148;p2"/>
          <p:cNvGrpSpPr/>
          <p:nvPr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9" name="Google Shape;149;p2"/>
            <p:cNvGrpSpPr/>
            <p:nvPr/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</p:grpSpPr>
          <p:sp>
            <p:nvSpPr>
              <p:cNvPr id="150" name="Google Shape;150;p2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" name="Google Shape;157;p2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"/>
          <p:cNvGrpSpPr/>
          <p:nvPr/>
        </p:nvGrpSpPr>
        <p:grpSpPr>
          <a:xfrm>
            <a:off x="600306" y="1894178"/>
            <a:ext cx="10982090" cy="4181760"/>
            <a:chOff x="0" y="47147"/>
            <a:chExt cx="10982090" cy="4181760"/>
          </a:xfrm>
        </p:grpSpPr>
        <p:sp>
          <p:nvSpPr>
            <p:cNvPr id="159" name="Google Shape;159;p2"/>
            <p:cNvSpPr/>
            <p:nvPr/>
          </p:nvSpPr>
          <p:spPr>
            <a:xfrm>
              <a:off x="0" y="519467"/>
              <a:ext cx="10982090" cy="806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A4C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49104" y="47147"/>
              <a:ext cx="7687463" cy="944640"/>
            </a:xfrm>
            <a:prstGeom prst="roundRect">
              <a:avLst>
                <a:gd fmla="val 16667" name="adj"/>
              </a:avLst>
            </a:prstGeom>
            <a:solidFill>
              <a:srgbClr val="4A4CE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595218" y="93261"/>
              <a:ext cx="7595235" cy="85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0550" spcFirstLastPara="1" rIns="290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s-MX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 Owner: Alex Baeza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0" y="1970987"/>
              <a:ext cx="10982090" cy="806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54B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49104" y="1498667"/>
              <a:ext cx="7687463" cy="944640"/>
            </a:xfrm>
            <a:prstGeom prst="roundRect">
              <a:avLst>
                <a:gd fmla="val 16667" name="adj"/>
              </a:avLst>
            </a:prstGeom>
            <a:solidFill>
              <a:srgbClr val="454B7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595218" y="1544781"/>
              <a:ext cx="7595235" cy="85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0550" spcFirstLastPara="1" rIns="290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s-MX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Scrum Master: Constanza Vilaza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0" y="3422507"/>
              <a:ext cx="10982090" cy="806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49104" y="2950187"/>
              <a:ext cx="7687463" cy="94464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595218" y="2996301"/>
              <a:ext cx="7595235" cy="85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0550" spcFirstLastPara="1" rIns="290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s-MX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Desarrollador Fullstack: Marco Puga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uoc UC Puente Alto" id="168" name="Google Shape;1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Contexto </a:t>
            </a:r>
            <a:endParaRPr/>
          </a:p>
        </p:txBody>
      </p:sp>
      <p:pic>
        <p:nvPicPr>
          <p:cNvPr descr="Duoc UC Puente Alto"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/>
          <p:nvPr/>
        </p:nvSpPr>
        <p:spPr>
          <a:xfrm>
            <a:off x="621741" y="1582533"/>
            <a:ext cx="5376706" cy="4486275"/>
          </a:xfrm>
          <a:prstGeom prst="roundRect">
            <a:avLst>
              <a:gd fmla="val 16667" name="adj"/>
            </a:avLst>
          </a:prstGeom>
          <a:solidFill>
            <a:srgbClr val="2D1B69"/>
          </a:solidFill>
          <a:ln cap="flat" cmpd="sng" w="12700">
            <a:solidFill>
              <a:srgbClr val="6022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b="1" lang="es-MX">
                <a:solidFill>
                  <a:schemeClr val="lt1"/>
                </a:solidFill>
              </a:rPr>
              <a:t>Problemática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MX" sz="2400">
                <a:solidFill>
                  <a:schemeClr val="lt1"/>
                </a:solidFill>
              </a:rPr>
              <a:t>La alta variabilidad de precios en el sector oriente de Santiago complica la toma de decisiones para compradores y corredores, debido a la falta de datos precisos y accesibles para evaluar correctamente el valor de las propiedades.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6593449" y="1582533"/>
            <a:ext cx="5376706" cy="4486275"/>
          </a:xfrm>
          <a:prstGeom prst="roundRect">
            <a:avLst>
              <a:gd fmla="val 16667" name="adj"/>
            </a:avLst>
          </a:prstGeom>
          <a:solidFill>
            <a:srgbClr val="2D1B69"/>
          </a:solidFill>
          <a:ln cap="flat" cmpd="sng" w="12700">
            <a:solidFill>
              <a:srgbClr val="6022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 txBox="1"/>
          <p:nvPr>
            <p:ph idx="2" type="body"/>
          </p:nvPr>
        </p:nvSpPr>
        <p:spPr>
          <a:xfrm>
            <a:off x="66910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b="1" lang="es-MX">
                <a:solidFill>
                  <a:schemeClr val="lt1"/>
                </a:solidFill>
              </a:rPr>
              <a:t>Solución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MX" sz="2400">
                <a:solidFill>
                  <a:schemeClr val="lt1"/>
                </a:solidFill>
              </a:rPr>
              <a:t>DataHome (API) ofrece predicciones precisas de precios, análisis de mercado y estadísticas actualizadas, facilitando la planificación y evaluación informada en el mercado inmobiliario.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5" name="Google Shape;185;p4"/>
          <p:cNvGrpSpPr/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6" name="Google Shape;186;p4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4"/>
          <p:cNvSpPr txBox="1"/>
          <p:nvPr>
            <p:ph type="title"/>
          </p:nvPr>
        </p:nvSpPr>
        <p:spPr>
          <a:xfrm>
            <a:off x="1198182" y="559813"/>
            <a:ext cx="10246090" cy="1471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Objetivo general</a:t>
            </a:r>
            <a:endParaRPr/>
          </a:p>
        </p:txBody>
      </p:sp>
      <p:sp>
        <p:nvSpPr>
          <p:cNvPr id="195" name="Google Shape;195;p4"/>
          <p:cNvSpPr txBox="1"/>
          <p:nvPr>
            <p:ph idx="1" type="body"/>
          </p:nvPr>
        </p:nvSpPr>
        <p:spPr>
          <a:xfrm>
            <a:off x="1185756" y="2384474"/>
            <a:ext cx="4810872" cy="37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+"/>
            </a:pPr>
            <a:r>
              <a:rPr i="0" lang="es-MX" sz="2000" u="none" strike="noStrike"/>
              <a:t>Proporcionar un sistema de análisis de precios inmobiliarios para el sector oriente de Santiago, que facilite decisiones informadas mediante datos precisos y accesibles en un mercado de alta variabilidad proporcionados por una API integrando un modelo predictivo.</a:t>
            </a:r>
            <a:endParaRPr sz="2000"/>
          </a:p>
        </p:txBody>
      </p:sp>
      <p:grpSp>
        <p:nvGrpSpPr>
          <p:cNvPr id="196" name="Google Shape;196;p4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97" name="Google Shape;197;p4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8" name="Google Shape;198;p4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99" name="Google Shape;199;p4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" name="Google Shape;206;p4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oma de decisiones - Iconos gratis de personas" id="207" name="Google Shape;2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4114" y="1771998"/>
            <a:ext cx="3516193" cy="3516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oc UC Puente Alto" id="208" name="Google Shape;2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16" name="Google Shape;216;p5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5"/>
          <p:cNvSpPr txBox="1"/>
          <p:nvPr>
            <p:ph type="title"/>
          </p:nvPr>
        </p:nvSpPr>
        <p:spPr>
          <a:xfrm>
            <a:off x="1198181" y="168425"/>
            <a:ext cx="9988166" cy="149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Objetivos específicos</a:t>
            </a:r>
            <a:endParaRPr/>
          </a:p>
        </p:txBody>
      </p:sp>
      <p:grpSp>
        <p:nvGrpSpPr>
          <p:cNvPr id="225" name="Google Shape;225;p5"/>
          <p:cNvGrpSpPr/>
          <p:nvPr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26" name="Google Shape;226;p5"/>
            <p:cNvGrpSpPr/>
            <p:nvPr/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" name="Google Shape;234;p5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5"/>
          <p:cNvGrpSpPr/>
          <p:nvPr/>
        </p:nvGrpSpPr>
        <p:grpSpPr>
          <a:xfrm>
            <a:off x="490685" y="2186518"/>
            <a:ext cx="11435563" cy="3830603"/>
            <a:chOff x="221685" y="860989"/>
            <a:chExt cx="10538718" cy="2554076"/>
          </a:xfrm>
        </p:grpSpPr>
        <p:sp>
          <p:nvSpPr>
            <p:cNvPr id="236" name="Google Shape;236;p5"/>
            <p:cNvSpPr/>
            <p:nvPr/>
          </p:nvSpPr>
          <p:spPr>
            <a:xfrm>
              <a:off x="221685" y="860989"/>
              <a:ext cx="913573" cy="913573"/>
            </a:xfrm>
            <a:prstGeom prst="ellipse">
              <a:avLst/>
            </a:prstGeom>
            <a:solidFill>
              <a:srgbClr val="4A4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13535" y="1052840"/>
              <a:ext cx="529872" cy="5298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331024" y="860989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1331019" y="860994"/>
              <a:ext cx="2323500" cy="11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Recolectar datos de propiedades desde Portal Inmobiliario y realizar un proceso de limpieza para asegurar la calidad y consistencia del dataset.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859664" y="860989"/>
              <a:ext cx="913573" cy="913573"/>
            </a:xfrm>
            <a:prstGeom prst="ellipse">
              <a:avLst/>
            </a:prstGeom>
            <a:solidFill>
              <a:srgbClr val="454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051514" y="1052840"/>
              <a:ext cx="529872" cy="5298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969003" y="860989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4969000" y="860994"/>
              <a:ext cx="2174100" cy="11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Desarrollar un modelo predictivo que estime el precio de departamentos en el sector oriente a partir de características clave como comuna, superficie, dormitorios y baños.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7497643" y="860989"/>
              <a:ext cx="913573" cy="9135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7689493" y="1052840"/>
              <a:ext cx="529872" cy="52987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8606981" y="860989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7" name="Google Shape;247;p5"/>
            <p:cNvSpPr txBox="1"/>
            <p:nvPr/>
          </p:nvSpPr>
          <p:spPr>
            <a:xfrm>
              <a:off x="8606981" y="860989"/>
              <a:ext cx="2153400" cy="9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Implementar una API de consulta de precios que permita a inmobiliarias y clientes acceder de manera sencilla a predicciones y distribuciones de precios.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21685" y="2501492"/>
              <a:ext cx="913573" cy="913573"/>
            </a:xfrm>
            <a:prstGeom prst="ellipse">
              <a:avLst/>
            </a:prstGeom>
            <a:solidFill>
              <a:srgbClr val="7060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13535" y="2693342"/>
              <a:ext cx="529872" cy="5298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331024" y="2501492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1" name="Google Shape;251;p5"/>
            <p:cNvSpPr txBox="1"/>
            <p:nvPr/>
          </p:nvSpPr>
          <p:spPr>
            <a:xfrm>
              <a:off x="1331024" y="2501492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Analizar la variabilidad de precios entre comunas del sector oriente e integrar este análisis con el dataset, para identificar patrones de comportamiento y facilitar la evaluación de tendencias en los valores de las propiedades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859664" y="2501492"/>
              <a:ext cx="913573" cy="913573"/>
            </a:xfrm>
            <a:prstGeom prst="ellipse">
              <a:avLst/>
            </a:prstGeom>
            <a:solidFill>
              <a:srgbClr val="1BBE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051514" y="2693342"/>
              <a:ext cx="529872" cy="52987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969003" y="2501492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5" name="Google Shape;255;p5"/>
            <p:cNvSpPr txBox="1"/>
            <p:nvPr/>
          </p:nvSpPr>
          <p:spPr>
            <a:xfrm>
              <a:off x="4969003" y="2501492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Fijar planes de suscripción con diferentes niveles de acceso a la API, con precios ajustados según el número de solicitudes permitidas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uoc UC Puente Alto" id="256" name="Google Shape;25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3" name="Google Shape;263;p6"/>
          <p:cNvGrpSpPr/>
          <p:nvPr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64" name="Google Shape;264;p6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6"/>
          <p:cNvSpPr txBox="1"/>
          <p:nvPr>
            <p:ph type="title"/>
          </p:nvPr>
        </p:nvSpPr>
        <p:spPr>
          <a:xfrm>
            <a:off x="1198181" y="167973"/>
            <a:ext cx="9988165" cy="1501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Alcance del proyecto</a:t>
            </a:r>
            <a:endParaRPr/>
          </a:p>
        </p:txBody>
      </p:sp>
      <p:grpSp>
        <p:nvGrpSpPr>
          <p:cNvPr id="273" name="Google Shape;273;p6"/>
          <p:cNvGrpSpPr/>
          <p:nvPr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74" name="Google Shape;274;p6"/>
            <p:cNvGrpSpPr/>
            <p:nvPr/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</p:grpSpPr>
          <p:sp>
            <p:nvSpPr>
              <p:cNvPr id="275" name="Google Shape;275;p6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" name="Google Shape;282;p6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6"/>
          <p:cNvGrpSpPr/>
          <p:nvPr/>
        </p:nvGrpSpPr>
        <p:grpSpPr>
          <a:xfrm>
            <a:off x="1050535" y="2387091"/>
            <a:ext cx="10090929" cy="3384946"/>
            <a:chOff x="212335" y="404924"/>
            <a:chExt cx="10090929" cy="3384946"/>
          </a:xfrm>
        </p:grpSpPr>
        <p:sp>
          <p:nvSpPr>
            <p:cNvPr id="284" name="Google Shape;284;p6"/>
            <p:cNvSpPr/>
            <p:nvPr/>
          </p:nvSpPr>
          <p:spPr>
            <a:xfrm>
              <a:off x="212335" y="404924"/>
              <a:ext cx="1335915" cy="133591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492877" y="685467"/>
              <a:ext cx="774830" cy="774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834517" y="404924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 txBox="1"/>
            <p:nvPr/>
          </p:nvSpPr>
          <p:spPr>
            <a:xfrm>
              <a:off x="1834517" y="404924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Predicción de Precios de Propiedades:</a:t>
              </a:r>
              <a:r>
                <a:rPr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Permitir consultas de precios predictivos y características específicas de las propiedades.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5532139" y="404924"/>
              <a:ext cx="1335915" cy="133591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5812681" y="685467"/>
              <a:ext cx="774830" cy="774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7154322" y="404924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 txBox="1"/>
            <p:nvPr/>
          </p:nvSpPr>
          <p:spPr>
            <a:xfrm>
              <a:off x="7154322" y="404924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Visualización de Distribución de Precios: </a:t>
              </a:r>
              <a:r>
                <a:rPr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Proveer gráficos de distribución de precios y estadísticas clave por comuna y zona.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212335" y="2453955"/>
              <a:ext cx="1335915" cy="133591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492877" y="2734497"/>
              <a:ext cx="774830" cy="774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834517" y="2453955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 txBox="1"/>
            <p:nvPr/>
          </p:nvSpPr>
          <p:spPr>
            <a:xfrm>
              <a:off x="1834517" y="2453955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Consulta Distribución de Precios por Comuna:</a:t>
              </a:r>
              <a:r>
                <a:rPr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Facilitar acceso a distribuciones de precios para analizar tendencias en el sector oriente de la Región Metropolitana.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532139" y="2453955"/>
              <a:ext cx="1335915" cy="133591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812681" y="2734497"/>
              <a:ext cx="774830" cy="774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7154322" y="2453955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 txBox="1"/>
            <p:nvPr/>
          </p:nvSpPr>
          <p:spPr>
            <a:xfrm>
              <a:off x="7154322" y="2453955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Acceso mediante API: </a:t>
              </a:r>
              <a:r>
                <a:rPr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Proveer una API para que usuarios consulten predicciones, distribuciones de precios, y datos específicos por comuna.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uoc UC Puente Alto" id="300" name="Google Shape;30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Metodología</a:t>
            </a:r>
            <a:endParaRPr/>
          </a:p>
        </p:txBody>
      </p:sp>
      <p:sp>
        <p:nvSpPr>
          <p:cNvPr id="306" name="Google Shape;30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lang="es-MX"/>
              <a:t> </a:t>
            </a:r>
            <a:endParaRPr/>
          </a:p>
        </p:txBody>
      </p:sp>
      <p:pic>
        <p:nvPicPr>
          <p:cNvPr id="307" name="Google Shape;3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9231" y="2091265"/>
            <a:ext cx="7973538" cy="3820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oc UC Puente Alto" id="308" name="Google Shape;3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Roadmap</a:t>
            </a:r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840709" y="2004383"/>
            <a:ext cx="7356884" cy="894356"/>
            <a:chOff x="2509" y="178757"/>
            <a:chExt cx="7356884" cy="894356"/>
          </a:xfrm>
        </p:grpSpPr>
        <p:sp>
          <p:nvSpPr>
            <p:cNvPr id="315" name="Google Shape;315;p8"/>
            <p:cNvSpPr/>
            <p:nvPr/>
          </p:nvSpPr>
          <p:spPr>
            <a:xfrm>
              <a:off x="2509" y="178757"/>
              <a:ext cx="1179834" cy="894356"/>
            </a:xfrm>
            <a:prstGeom prst="homePlate">
              <a:avLst>
                <a:gd fmla="val 50000" name="adj"/>
              </a:avLst>
            </a:prstGeom>
            <a:solidFill>
              <a:srgbClr val="32365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16" name="Google Shape;316;p8"/>
            <p:cNvSpPr txBox="1"/>
            <p:nvPr/>
          </p:nvSpPr>
          <p:spPr>
            <a:xfrm>
              <a:off x="2509" y="178757"/>
              <a:ext cx="956245" cy="8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Fase 1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35165" y="178757"/>
              <a:ext cx="2235890" cy="894356"/>
            </a:xfrm>
            <a:prstGeom prst="chevron">
              <a:avLst>
                <a:gd fmla="val 50000" name="adj"/>
              </a:avLst>
            </a:prstGeom>
            <a:solidFill>
              <a:srgbClr val="6B6F9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18" name="Google Shape;318;p8"/>
            <p:cNvSpPr txBox="1"/>
            <p:nvPr/>
          </p:nvSpPr>
          <p:spPr>
            <a:xfrm>
              <a:off x="1182343" y="178757"/>
              <a:ext cx="1341534" cy="8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Definición de roles de equipo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523878" y="178757"/>
              <a:ext cx="2235890" cy="894356"/>
            </a:xfrm>
            <a:prstGeom prst="chevron">
              <a:avLst>
                <a:gd fmla="val 50000" name="adj"/>
              </a:avLst>
            </a:prstGeom>
            <a:solidFill>
              <a:srgbClr val="BABA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20" name="Google Shape;320;p8"/>
            <p:cNvSpPr txBox="1"/>
            <p:nvPr/>
          </p:nvSpPr>
          <p:spPr>
            <a:xfrm>
              <a:off x="2971056" y="178757"/>
              <a:ext cx="1341534" cy="8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Creación de github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4312590" y="178757"/>
              <a:ext cx="3046803" cy="894356"/>
            </a:xfrm>
            <a:prstGeom prst="chevron">
              <a:avLst>
                <a:gd fmla="val 50000" name="adj"/>
              </a:avLst>
            </a:prstGeom>
            <a:solidFill>
              <a:srgbClr val="6B6F9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22" name="Google Shape;322;p8"/>
            <p:cNvSpPr txBox="1"/>
            <p:nvPr/>
          </p:nvSpPr>
          <p:spPr>
            <a:xfrm>
              <a:off x="4759768" y="178757"/>
              <a:ext cx="2152447" cy="8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Generación de script para scrapping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8"/>
          <p:cNvGrpSpPr/>
          <p:nvPr/>
        </p:nvGrpSpPr>
        <p:grpSpPr>
          <a:xfrm>
            <a:off x="842202" y="3470469"/>
            <a:ext cx="10893511" cy="1168932"/>
            <a:chOff x="4002" y="41469"/>
            <a:chExt cx="10893511" cy="1168932"/>
          </a:xfrm>
        </p:grpSpPr>
        <p:sp>
          <p:nvSpPr>
            <p:cNvPr id="324" name="Google Shape;324;p8"/>
            <p:cNvSpPr/>
            <p:nvPr/>
          </p:nvSpPr>
          <p:spPr>
            <a:xfrm>
              <a:off x="4002" y="41469"/>
              <a:ext cx="1542055" cy="1168932"/>
            </a:xfrm>
            <a:prstGeom prst="homePlate">
              <a:avLst>
                <a:gd fmla="val 50000" name="adj"/>
              </a:avLst>
            </a:prstGeom>
            <a:solidFill>
              <a:srgbClr val="32365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 txBox="1"/>
            <p:nvPr/>
          </p:nvSpPr>
          <p:spPr>
            <a:xfrm>
              <a:off x="4002" y="41469"/>
              <a:ext cx="1249822" cy="1168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26650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Fase 2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961591" y="41469"/>
              <a:ext cx="2922330" cy="1168932"/>
            </a:xfrm>
            <a:prstGeom prst="chevron">
              <a:avLst>
                <a:gd fmla="val 50000" name="adj"/>
              </a:avLst>
            </a:prstGeom>
            <a:solidFill>
              <a:srgbClr val="5E628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 txBox="1"/>
            <p:nvPr/>
          </p:nvSpPr>
          <p:spPr>
            <a:xfrm>
              <a:off x="1546057" y="41469"/>
              <a:ext cx="1753398" cy="1168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80000" spcFirstLastPara="1" rIns="26650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Scrapping para generación de Dataset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3299455" y="41469"/>
              <a:ext cx="2922330" cy="1168932"/>
            </a:xfrm>
            <a:prstGeom prst="chevron">
              <a:avLst>
                <a:gd fmla="val 50000" name="adj"/>
              </a:avLst>
            </a:prstGeom>
            <a:solidFill>
              <a:srgbClr val="9C9DB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 txBox="1"/>
            <p:nvPr/>
          </p:nvSpPr>
          <p:spPr>
            <a:xfrm>
              <a:off x="3883921" y="41469"/>
              <a:ext cx="1753398" cy="1168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80000" spcFirstLastPara="1" rIns="26650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Generación de modelo predictivo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637319" y="41469"/>
              <a:ext cx="2922330" cy="1168932"/>
            </a:xfrm>
            <a:prstGeom prst="chevron">
              <a:avLst>
                <a:gd fmla="val 50000" name="adj"/>
              </a:avLst>
            </a:prstGeom>
            <a:solidFill>
              <a:srgbClr val="9C9DB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 txBox="1"/>
            <p:nvPr/>
          </p:nvSpPr>
          <p:spPr>
            <a:xfrm>
              <a:off x="6221785" y="41469"/>
              <a:ext cx="1753398" cy="1168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80000" spcFirstLastPara="1" rIns="26650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Organización equipo por cambio de alcance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975183" y="41469"/>
              <a:ext cx="2922330" cy="1168932"/>
            </a:xfrm>
            <a:prstGeom prst="chevron">
              <a:avLst>
                <a:gd fmla="val 50000" name="adj"/>
              </a:avLst>
            </a:prstGeom>
            <a:solidFill>
              <a:srgbClr val="5E628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 txBox="1"/>
            <p:nvPr/>
          </p:nvSpPr>
          <p:spPr>
            <a:xfrm>
              <a:off x="8559649" y="41469"/>
              <a:ext cx="1753398" cy="1168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80000" spcFirstLastPara="1" rIns="26650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Generación de Base de datos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8"/>
          <p:cNvGrpSpPr/>
          <p:nvPr/>
        </p:nvGrpSpPr>
        <p:grpSpPr>
          <a:xfrm>
            <a:off x="839625" y="5260399"/>
            <a:ext cx="6695665" cy="932469"/>
            <a:chOff x="1419" y="159700"/>
            <a:chExt cx="4960119" cy="932469"/>
          </a:xfrm>
        </p:grpSpPr>
        <p:sp>
          <p:nvSpPr>
            <p:cNvPr id="335" name="Google Shape;335;p8"/>
            <p:cNvSpPr/>
            <p:nvPr/>
          </p:nvSpPr>
          <p:spPr>
            <a:xfrm>
              <a:off x="1419" y="159700"/>
              <a:ext cx="1230114" cy="932469"/>
            </a:xfrm>
            <a:prstGeom prst="homePlate">
              <a:avLst>
                <a:gd fmla="val 50000" name="adj"/>
              </a:avLst>
            </a:prstGeom>
            <a:solidFill>
              <a:srgbClr val="32365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36" name="Google Shape;336;p8"/>
            <p:cNvSpPr txBox="1"/>
            <p:nvPr/>
          </p:nvSpPr>
          <p:spPr>
            <a:xfrm>
              <a:off x="1419" y="159700"/>
              <a:ext cx="9969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000" lIns="128000" spcFirstLastPara="1" rIns="32000" wrap="square" tIns="6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Fase 3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765299" y="159700"/>
              <a:ext cx="2331174" cy="932469"/>
            </a:xfrm>
            <a:prstGeom prst="chevron">
              <a:avLst>
                <a:gd fmla="val 50000" name="adj"/>
              </a:avLst>
            </a:prstGeom>
            <a:solidFill>
              <a:srgbClr val="8689A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38" name="Google Shape;338;p8"/>
            <p:cNvSpPr txBox="1"/>
            <p:nvPr/>
          </p:nvSpPr>
          <p:spPr>
            <a:xfrm>
              <a:off x="1231534" y="159700"/>
              <a:ext cx="1398705" cy="932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000" lIns="96000" spcFirstLastPara="1" rIns="32000" wrap="square" tIns="6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 de pruebas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2630238" y="159700"/>
              <a:ext cx="2331300" cy="9324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40" name="Google Shape;340;p8"/>
            <p:cNvSpPr txBox="1"/>
            <p:nvPr/>
          </p:nvSpPr>
          <p:spPr>
            <a:xfrm>
              <a:off x="3096473" y="159700"/>
              <a:ext cx="1398705" cy="932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000" lIns="96000" spcFirstLastPara="1" rIns="32000" wrap="square" tIns="6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s-MX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Cierre de proyecto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Tecnologías</a:t>
            </a:r>
            <a:endParaRPr/>
          </a:p>
        </p:txBody>
      </p:sp>
      <p:pic>
        <p:nvPicPr>
          <p:cNvPr descr="Anaconda (Python distribution) - Wikipedia" id="346" name="Google Shape;3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0128" y="2318319"/>
            <a:ext cx="1780494" cy="88825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9"/>
          <p:cNvSpPr txBox="1"/>
          <p:nvPr/>
        </p:nvSpPr>
        <p:spPr>
          <a:xfrm>
            <a:off x="3050458" y="3251708"/>
            <a:ext cx="610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Cloud gratis: qué es, límites y ventajas - Blog Ausum Cloud" id="348" name="Google Shape;348;p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2957" y="4066449"/>
            <a:ext cx="2916600" cy="16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9"/>
          <p:cNvSpPr/>
          <p:nvPr/>
        </p:nvSpPr>
        <p:spPr>
          <a:xfrm>
            <a:off x="5052383" y="1938777"/>
            <a:ext cx="1780494" cy="1879593"/>
          </a:xfrm>
          <a:custGeom>
            <a:rect b="b" l="l" r="r" t="t"/>
            <a:pathLst>
              <a:path extrusionOk="0" h="2275831" w="2275831">
                <a:moveTo>
                  <a:pt x="0" y="0"/>
                </a:moveTo>
                <a:lnTo>
                  <a:pt x="2275831" y="0"/>
                </a:lnTo>
                <a:lnTo>
                  <a:pt x="2275831" y="2275831"/>
                </a:lnTo>
                <a:lnTo>
                  <a:pt x="0" y="2275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uoc UC Puente Alto" id="350" name="Google Shape;35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95208" y="4157651"/>
            <a:ext cx="1245614" cy="128456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9"/>
          <p:cNvSpPr/>
          <p:nvPr/>
        </p:nvSpPr>
        <p:spPr>
          <a:xfrm>
            <a:off x="2133552" y="2189800"/>
            <a:ext cx="1913780" cy="1325887"/>
          </a:xfrm>
          <a:custGeom>
            <a:rect b="b" l="l" r="r" t="t"/>
            <a:pathLst>
              <a:path extrusionOk="0" h="2501674" w="3752510">
                <a:moveTo>
                  <a:pt x="0" y="0"/>
                </a:moveTo>
                <a:lnTo>
                  <a:pt x="3752510" y="0"/>
                </a:lnTo>
                <a:lnTo>
                  <a:pt x="3752510" y="2501674"/>
                </a:lnTo>
                <a:lnTo>
                  <a:pt x="0" y="25016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9"/>
          <p:cNvSpPr txBox="1"/>
          <p:nvPr/>
        </p:nvSpPr>
        <p:spPr>
          <a:xfrm>
            <a:off x="2101124" y="3337858"/>
            <a:ext cx="1483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None/>
            </a:pPr>
            <a:r>
              <a:rPr b="0" i="0" lang="es-MX" sz="14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V 3.12.</a:t>
            </a:r>
            <a:r>
              <a:rPr lang="es-MX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9"/>
          <p:cNvSpPr txBox="1"/>
          <p:nvPr/>
        </p:nvSpPr>
        <p:spPr>
          <a:xfrm>
            <a:off x="5036777" y="3401342"/>
            <a:ext cx="1483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None/>
            </a:pPr>
            <a:r>
              <a:rPr b="0" i="0" lang="es-MX" sz="14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V </a:t>
            </a:r>
            <a:r>
              <a:rPr lang="es-MX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4.2.16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9"/>
          <p:cNvSpPr txBox="1"/>
          <p:nvPr/>
        </p:nvSpPr>
        <p:spPr>
          <a:xfrm>
            <a:off x="8823949" y="3351144"/>
            <a:ext cx="1483433" cy="3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None/>
            </a:pPr>
            <a:r>
              <a:rPr b="0" i="0" lang="es-MX" sz="14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V 2.4.0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9"/>
          <p:cNvSpPr txBox="1"/>
          <p:nvPr/>
        </p:nvSpPr>
        <p:spPr>
          <a:xfrm>
            <a:off x="2895198" y="5442219"/>
            <a:ext cx="1483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None/>
            </a:pPr>
            <a:r>
              <a:rPr b="0" i="0" lang="es-MX" sz="14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POSTGRES 16.2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2024-11-24T21:44:21Z</dcterms:created>
  <dc:creator>CONSTANZA JAVIERA VILAZA CACERES</dc:creator>
</cp:coreProperties>
</file>