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72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65" r:id="rId15"/>
    <p:sldId id="263" r:id="rId16"/>
    <p:sldId id="267" r:id="rId17"/>
    <p:sldId id="269" r:id="rId18"/>
    <p:sldId id="271" r:id="rId19"/>
    <p:sldId id="258" r:id="rId20"/>
    <p:sldId id="260" r:id="rId21"/>
    <p:sldId id="2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5182-10D3-42B9-AB86-F66C0557F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84ABD-19AF-470E-95A5-A4E4D4420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51B2A-390C-40B8-B524-CDB4B6AC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D5D-DCE0-4BB5-82AD-00931578B25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98711-01B3-4779-9804-125D52CB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04A9F-7243-482A-AB93-4BE13814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366-712A-49A0-B7BE-6D357BBB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7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E76C-2C36-49AE-B615-2FC62E6C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68068-898A-4A31-A418-85B6659F1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999D6-BC40-4E0C-BD06-7674050E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D5D-DCE0-4BB5-82AD-00931578B25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A4977-096F-4AE5-9E18-298C4F97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5265C-EFC9-47B3-B7B6-90FD7800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366-712A-49A0-B7BE-6D357BBB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6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01312-EA4B-4EC1-8873-ADFD5941A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A4452-D604-436B-96FE-4D9F44A6E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5495E-0195-4004-9E43-1516B386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D5D-DCE0-4BB5-82AD-00931578B25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7BE85-885C-4FA1-9094-0DBBB0ED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FFBAB-471F-4875-B7A6-3D25B9BB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366-712A-49A0-B7BE-6D357BBB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0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60F9-B500-45D6-A2C5-04471A46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329A1-C8CE-4FA2-9BEB-53965B75A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AAB24-DB48-4EB6-A8F0-06329AB0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D5D-DCE0-4BB5-82AD-00931578B25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07867-061E-4740-B0FA-72910B51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932CD-EBA2-4D9A-B05C-00288192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366-712A-49A0-B7BE-6D357BBB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6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AE1C-7AA6-4F62-9F12-27A07242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978C9-A7D0-4C27-B436-F383E836A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010E3-0BF4-445D-A585-2EC5BC02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D5D-DCE0-4BB5-82AD-00931578B25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C73D3-7B5D-4DC8-A866-D330D5F6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BAD4D-131C-4AA0-B728-2AFA731F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366-712A-49A0-B7BE-6D357BBB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4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5C6E-3DDB-4968-9112-F3B8C9B6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76C4A-D93F-4DB7-B721-948A4A6AE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30A21-6C05-4E16-9A19-1410CD565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014AC-08DE-4DCA-B66E-C6147104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D5D-DCE0-4BB5-82AD-00931578B25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02ED7-E132-47B8-A70A-3E8FDF6E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10D3C-7FA2-4BA2-9F8C-A41FDCC7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366-712A-49A0-B7BE-6D357BBB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1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0AA1-8C00-491D-9463-BCB7F19A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43FCA-7659-4240-99DE-EC8556D54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F6BE6-4846-4D2F-BE1F-E8E10E3A9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E2B3-FF49-492A-BF8B-59B066D01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CFA2B-DA0A-4F83-AC07-171CA5D8E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50FF17-0669-4B90-9C9E-45DA1775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D5D-DCE0-4BB5-82AD-00931578B25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6C3BB-4AF3-463A-85A8-DCCF8A95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FCC57F-0CD8-4095-9EC0-92C9876F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366-712A-49A0-B7BE-6D357BBB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2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318D-2249-48FD-9455-9322996E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7ED3C8-CFB1-41E8-9F07-2F456409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D5D-DCE0-4BB5-82AD-00931578B25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E0E40-CA88-48AF-957B-00D41C67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88433-342B-4E3D-85EE-941CFD95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366-712A-49A0-B7BE-6D357BBB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1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F92C21-C84C-4700-A373-08984996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D5D-DCE0-4BB5-82AD-00931578B25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1DD16-D1E5-4606-9917-66397A5B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B9D3C-9728-4630-9F0B-37FC109F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366-712A-49A0-B7BE-6D357BBB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7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6E95-0B64-473D-9D0E-C53AC2C0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E1BFD-29B4-4660-A1FB-331EACC49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E2895-9108-4C16-8512-5965C1785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0C6C0-5677-4940-BEAF-947EB3D8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D5D-DCE0-4BB5-82AD-00931578B25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7286E-D1B5-4FCC-ADC3-7F88D553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89062-9461-41B0-AAFC-131865CA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366-712A-49A0-B7BE-6D357BBB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8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992F-5093-40D7-9F0E-9A57F10A5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242BB-0EF6-47F6-9E45-ED2BA54C9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C125B-1D91-4A1F-A68E-B955F0BAC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06739-F239-4E93-AD31-8F4FAC90F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D5D-DCE0-4BB5-82AD-00931578B25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1F0EF-F3E9-4C7D-A44E-DA81CEA2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2CE35-6FAF-4D11-A895-075EAEDD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366-712A-49A0-B7BE-6D357BBB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7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E4AA0-6118-40F2-A8BF-3FED9D39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9915-9470-4BA7-A8CF-C3EBA2509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D2ECD-9B7A-4FB0-8C2B-5E2C6E813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94D5D-DCE0-4BB5-82AD-00931578B25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91FBE-5657-4BD7-93B7-1F9B6A923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1AF26-93C7-4862-A849-900DDC7B9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7366-712A-49A0-B7BE-6D357BBB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1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E16C-C1B9-487A-80D7-4ABDB2C23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학생자치 </a:t>
            </a:r>
            <a:r>
              <a:rPr lang="ko-KR" altLang="en-US" sz="4000" dirty="0"/>
              <a:t>구조와 원리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F8072-063C-4B24-8378-AA43E14EA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@2019.01.31 Leadership</a:t>
            </a:r>
            <a:r>
              <a:rPr lang="ko-KR" altLang="en-US" dirty="0"/>
              <a:t> </a:t>
            </a:r>
            <a:r>
              <a:rPr lang="en-US" altLang="ko-KR" dirty="0"/>
              <a:t>Training</a:t>
            </a:r>
            <a:endParaRPr lang="en-US" dirty="0"/>
          </a:p>
          <a:p>
            <a:r>
              <a:rPr lang="ko-KR" altLang="en-US" dirty="0"/>
              <a:t>김영훈</a:t>
            </a:r>
            <a:r>
              <a:rPr lang="en-US" altLang="ko-KR" dirty="0"/>
              <a:t>(</a:t>
            </a:r>
            <a:r>
              <a:rPr lang="ko-KR" altLang="en-US" dirty="0"/>
              <a:t>총신대학교 </a:t>
            </a:r>
            <a:r>
              <a:rPr lang="en-US" altLang="ko-KR" dirty="0"/>
              <a:t># 2017111011)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4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1E09-0E36-4126-B54E-E6089DBB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6</a:t>
            </a:r>
            <a:r>
              <a:rPr lang="ko-KR" altLang="en-US" dirty="0"/>
              <a:t>장 운영위원회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1131A-DF82-41DD-B014-822AD55E2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35</a:t>
            </a:r>
            <a:r>
              <a:rPr lang="ko-KR" altLang="en-US" dirty="0"/>
              <a:t>조 제</a:t>
            </a:r>
            <a:r>
              <a:rPr lang="en-US" altLang="ko-KR" dirty="0"/>
              <a:t>1</a:t>
            </a:r>
            <a:r>
              <a:rPr lang="ko-KR" altLang="en-US" dirty="0"/>
              <a:t>항</a:t>
            </a:r>
            <a:r>
              <a:rPr lang="en-US" altLang="ko-KR" dirty="0"/>
              <a:t>: </a:t>
            </a:r>
            <a:r>
              <a:rPr lang="ko-KR" altLang="en-US" dirty="0"/>
              <a:t>총학생회비는 학생경비를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</a:t>
            </a:r>
            <a:r>
              <a:rPr lang="en-US" altLang="ko-KR" dirty="0"/>
              <a:t>35</a:t>
            </a:r>
            <a:r>
              <a:rPr lang="ko-KR" altLang="en-US" dirty="0"/>
              <a:t>조 제</a:t>
            </a:r>
            <a:r>
              <a:rPr lang="en-US" altLang="ko-KR" dirty="0"/>
              <a:t>3</a:t>
            </a:r>
            <a:r>
              <a:rPr lang="ko-KR" altLang="en-US" dirty="0"/>
              <a:t>항</a:t>
            </a:r>
            <a:r>
              <a:rPr lang="en-US" altLang="ko-KR" dirty="0"/>
              <a:t>: </a:t>
            </a:r>
            <a:r>
              <a:rPr lang="ko-KR" altLang="en-US" dirty="0"/>
              <a:t>각 학과와 기구 별로 학생경비를 어느정도 비율로 가져갈 것인지 상의하셔야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</a:t>
            </a:r>
            <a:r>
              <a:rPr lang="en-US" altLang="ko-KR" dirty="0"/>
              <a:t>35</a:t>
            </a:r>
            <a:r>
              <a:rPr lang="ko-KR" altLang="en-US" dirty="0"/>
              <a:t>조 제</a:t>
            </a:r>
            <a:r>
              <a:rPr lang="en-US" altLang="ko-KR" dirty="0"/>
              <a:t>4</a:t>
            </a:r>
            <a:r>
              <a:rPr lang="ko-KR" altLang="en-US" dirty="0"/>
              <a:t>항</a:t>
            </a:r>
            <a:r>
              <a:rPr lang="en-US" altLang="ko-KR" dirty="0"/>
              <a:t>: </a:t>
            </a:r>
            <a:r>
              <a:rPr lang="ko-KR" altLang="en-US" dirty="0"/>
              <a:t>결산보고서를 검토해 주신 후 대의원총회에 제출해 주셔야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</a:t>
            </a:r>
            <a:r>
              <a:rPr lang="en-US" altLang="ko-KR" dirty="0"/>
              <a:t>35</a:t>
            </a:r>
            <a:r>
              <a:rPr lang="ko-KR" altLang="en-US" dirty="0"/>
              <a:t>조 제</a:t>
            </a:r>
            <a:r>
              <a:rPr lang="en-US" altLang="ko-KR" dirty="0"/>
              <a:t>5</a:t>
            </a:r>
            <a:r>
              <a:rPr lang="ko-KR" altLang="en-US" dirty="0"/>
              <a:t>항</a:t>
            </a:r>
            <a:r>
              <a:rPr lang="en-US" altLang="ko-KR" dirty="0"/>
              <a:t>: </a:t>
            </a:r>
            <a:r>
              <a:rPr lang="ko-KR" altLang="en-US" dirty="0"/>
              <a:t>대의원총회 의장단의 불신임을 요구할 수 있습니다</a:t>
            </a:r>
            <a:r>
              <a:rPr lang="en-US" altLang="ko-KR" dirty="0"/>
              <a:t>. </a:t>
            </a:r>
            <a:r>
              <a:rPr lang="ko-KR" altLang="en-US" dirty="0"/>
              <a:t>회칙에는 명시되어 있지 않지만</a:t>
            </a:r>
            <a:r>
              <a:rPr lang="en-US" altLang="ko-KR" dirty="0"/>
              <a:t>, </a:t>
            </a:r>
            <a:r>
              <a:rPr lang="ko-KR" altLang="en-US" dirty="0"/>
              <a:t>이를 거부하려면 대의원총회는 명분과 설명을 해야 합니다</a:t>
            </a:r>
            <a:r>
              <a:rPr lang="en-US" altLang="ko-KR" dirty="0"/>
              <a:t>. </a:t>
            </a:r>
            <a:r>
              <a:rPr lang="ko-KR" altLang="en-US" dirty="0"/>
              <a:t>이 조항 뿐만이 아니라 학생자치회칙의 모든 조항은 이런 식의 정치적 맥락을 암시합니다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5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8ED16-5736-456A-85CB-58C2969B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6</a:t>
            </a:r>
            <a:r>
              <a:rPr lang="ko-KR" altLang="en-US" dirty="0"/>
              <a:t>장 운영위원회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98672-1717-44ED-B3B7-BE83ED1C8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35</a:t>
            </a:r>
            <a:r>
              <a:rPr lang="ko-KR" altLang="en-US" dirty="0"/>
              <a:t>조의 다른 업무 및 권한들 역시 꼭</a:t>
            </a:r>
            <a:r>
              <a:rPr lang="en-US" altLang="ko-KR" dirty="0"/>
              <a:t> </a:t>
            </a:r>
            <a:r>
              <a:rPr lang="ko-KR" altLang="en-US" dirty="0"/>
              <a:t>반드시 숙지해두셔야 하는 내용입니다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</a:t>
            </a:r>
            <a:r>
              <a:rPr lang="en-US" altLang="ko-KR" dirty="0"/>
              <a:t>35</a:t>
            </a:r>
            <a:r>
              <a:rPr lang="ko-KR" altLang="en-US" dirty="0"/>
              <a:t>조 제</a:t>
            </a:r>
            <a:r>
              <a:rPr lang="en-US" altLang="ko-KR" dirty="0"/>
              <a:t>15</a:t>
            </a:r>
            <a:r>
              <a:rPr lang="ko-KR" altLang="en-US" dirty="0"/>
              <a:t>항</a:t>
            </a:r>
            <a:r>
              <a:rPr lang="en-US" altLang="ko-KR" dirty="0"/>
              <a:t>: </a:t>
            </a:r>
            <a:r>
              <a:rPr lang="ko-KR" altLang="en-US" dirty="0"/>
              <a:t>최근에는 책걸상 교체와 전자출결 두 가지 사례가 있었습니다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990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7949-6D46-4B5A-8C49-248EBA98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7</a:t>
            </a:r>
            <a:r>
              <a:rPr lang="ko-KR" altLang="en-US" dirty="0"/>
              <a:t>장 집행부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4EE5F-2D80-4FD1-B528-0EFA926AA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일반적으로 말하는 </a:t>
            </a:r>
            <a:r>
              <a:rPr lang="en-US" altLang="ko-KR" dirty="0"/>
              <a:t>“</a:t>
            </a:r>
            <a:r>
              <a:rPr lang="ko-KR" altLang="en-US" dirty="0"/>
              <a:t>총학</a:t>
            </a:r>
            <a:r>
              <a:rPr lang="en-US" altLang="ko-KR" dirty="0"/>
              <a:t>”</a:t>
            </a:r>
            <a:r>
              <a:rPr lang="ko-KR" altLang="en-US" dirty="0"/>
              <a:t>은 바로 이 총학생회 집행부를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</a:t>
            </a:r>
            <a:r>
              <a:rPr lang="en-US" altLang="ko-KR" dirty="0"/>
              <a:t>40</a:t>
            </a:r>
            <a:r>
              <a:rPr lang="ko-KR" altLang="en-US" dirty="0"/>
              <a:t>조 제</a:t>
            </a:r>
            <a:r>
              <a:rPr lang="en-US" altLang="ko-KR" dirty="0"/>
              <a:t>6</a:t>
            </a:r>
            <a:r>
              <a:rPr lang="ko-KR" altLang="en-US" dirty="0"/>
              <a:t>항</a:t>
            </a:r>
            <a:r>
              <a:rPr lang="en-US" altLang="ko-KR" dirty="0"/>
              <a:t>: </a:t>
            </a:r>
            <a:r>
              <a:rPr lang="ko-KR" altLang="en-US" dirty="0"/>
              <a:t>총학생회 집행부에서 이러한 서류들을 운영위원회에 보고해야 한다는 것을 기억해 주셔야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8196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5CAF-D747-4624-B5DC-1B64720A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13</a:t>
            </a:r>
            <a:r>
              <a:rPr lang="ko-KR" altLang="en-US" dirty="0"/>
              <a:t>장 제정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75884-C160-4F21-B48D-51C4CB46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68</a:t>
            </a:r>
            <a:r>
              <a:rPr lang="ko-KR" altLang="en-US" dirty="0"/>
              <a:t>조 제</a:t>
            </a:r>
            <a:r>
              <a:rPr lang="en-US" altLang="ko-KR" dirty="0"/>
              <a:t>2</a:t>
            </a:r>
            <a:r>
              <a:rPr lang="ko-KR" altLang="en-US" dirty="0"/>
              <a:t>항</a:t>
            </a:r>
            <a:r>
              <a:rPr lang="en-US" altLang="ko-KR" dirty="0"/>
              <a:t>: </a:t>
            </a:r>
            <a:r>
              <a:rPr lang="ko-KR" altLang="en-US" dirty="0"/>
              <a:t>학생경비를 개인적인 용도로 사용하시면 업무상 횡령에 해당되어 사법적인 처벌을 받으실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</a:t>
            </a:r>
            <a:r>
              <a:rPr lang="en-US" altLang="ko-KR" dirty="0"/>
              <a:t>70</a:t>
            </a:r>
            <a:r>
              <a:rPr lang="ko-KR" altLang="en-US" dirty="0"/>
              <a:t>조 제</a:t>
            </a:r>
            <a:r>
              <a:rPr lang="en-US" altLang="ko-KR" dirty="0"/>
              <a:t>2</a:t>
            </a:r>
            <a:r>
              <a:rPr lang="ko-KR" altLang="en-US" dirty="0"/>
              <a:t>항</a:t>
            </a:r>
            <a:r>
              <a:rPr lang="en-US" altLang="ko-KR" dirty="0"/>
              <a:t>: </a:t>
            </a:r>
            <a:r>
              <a:rPr lang="ko-KR" altLang="en-US" dirty="0"/>
              <a:t>화이팅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제</a:t>
            </a:r>
            <a:r>
              <a:rPr lang="en-US" altLang="ko-KR" dirty="0"/>
              <a:t>70</a:t>
            </a:r>
            <a:r>
              <a:rPr lang="ko-KR" altLang="en-US" dirty="0"/>
              <a:t>조 제</a:t>
            </a:r>
            <a:r>
              <a:rPr lang="en-US" altLang="ko-KR" dirty="0"/>
              <a:t>3</a:t>
            </a:r>
            <a:r>
              <a:rPr lang="ko-KR" altLang="en-US" dirty="0"/>
              <a:t>항</a:t>
            </a:r>
            <a:r>
              <a:rPr lang="en-US" altLang="ko-KR" dirty="0"/>
              <a:t>: </a:t>
            </a:r>
            <a:r>
              <a:rPr lang="ko-KR" altLang="en-US" dirty="0"/>
              <a:t>부득이한 사유는 대개 사업의 추가를 의미합니다</a:t>
            </a:r>
            <a:r>
              <a:rPr lang="en-US" altLang="ko-KR" dirty="0"/>
              <a:t>. </a:t>
            </a:r>
            <a:r>
              <a:rPr lang="ko-KR" altLang="en-US" dirty="0"/>
              <a:t>예를 들어 총티드를 두 번 하는 경우가 해당됩니다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</a:t>
            </a:r>
            <a:r>
              <a:rPr lang="en-US" altLang="ko-KR" dirty="0"/>
              <a:t>70</a:t>
            </a:r>
            <a:r>
              <a:rPr lang="ko-KR" altLang="en-US" dirty="0"/>
              <a:t>조 제</a:t>
            </a:r>
            <a:r>
              <a:rPr lang="en-US" altLang="ko-KR" dirty="0"/>
              <a:t>4</a:t>
            </a:r>
            <a:r>
              <a:rPr lang="ko-KR" altLang="en-US" dirty="0"/>
              <a:t>항</a:t>
            </a:r>
            <a:r>
              <a:rPr lang="en-US" altLang="ko-KR" dirty="0"/>
              <a:t>: 2018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학기 결산안 심의가 완료되지 않은 학과 및 기구는 완료될 때 까지 </a:t>
            </a: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 학생경비 지원을 받으실 수 없습니다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1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BE7B-85AF-4FF9-B387-454D5619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78CA6-B483-4AB0-A42C-CCA3859C3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 총여학생회의 구성 인원은 몇 명일까요</a:t>
            </a:r>
            <a:r>
              <a:rPr lang="en-US" altLang="ko-KR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0</a:t>
            </a:r>
            <a:r>
              <a:rPr lang="ko-KR" altLang="en-US" dirty="0"/>
              <a:t>명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명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명 </a:t>
            </a:r>
            <a:r>
              <a:rPr lang="en-US" altLang="ko-KR" dirty="0"/>
              <a:t>~ 100</a:t>
            </a:r>
            <a:r>
              <a:rPr lang="ko-KR" altLang="en-US" dirty="0"/>
              <a:t>명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101</a:t>
            </a:r>
            <a:r>
              <a:rPr lang="ko-KR" altLang="en-US" dirty="0"/>
              <a:t>명 이상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6374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BE7B-85AF-4FF9-B387-454D5619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78CA6-B483-4AB0-A42C-CCA3859C3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 총학생회의 구성 인원은 몇 명일까요</a:t>
            </a:r>
            <a:r>
              <a:rPr lang="en-US" altLang="ko-KR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20</a:t>
            </a:r>
            <a:r>
              <a:rPr lang="ko-KR" altLang="en-US" dirty="0"/>
              <a:t>명 이하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20</a:t>
            </a:r>
            <a:r>
              <a:rPr lang="ko-KR" altLang="en-US" dirty="0"/>
              <a:t>명 </a:t>
            </a:r>
            <a:r>
              <a:rPr lang="en-US" altLang="ko-KR" dirty="0"/>
              <a:t>~ 60</a:t>
            </a:r>
            <a:r>
              <a:rPr lang="ko-KR" altLang="en-US" dirty="0"/>
              <a:t>명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61</a:t>
            </a:r>
            <a:r>
              <a:rPr lang="ko-KR" altLang="en-US" dirty="0"/>
              <a:t>명 </a:t>
            </a:r>
            <a:r>
              <a:rPr lang="en-US" altLang="ko-KR" dirty="0"/>
              <a:t>~ 150</a:t>
            </a:r>
            <a:r>
              <a:rPr lang="ko-KR" altLang="en-US" dirty="0"/>
              <a:t>명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151</a:t>
            </a:r>
            <a:r>
              <a:rPr lang="ko-KR" altLang="en-US" dirty="0"/>
              <a:t>명 이상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7486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BE7B-85AF-4FF9-B387-454D5619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78CA6-B483-4AB0-A42C-CCA3859C3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 정기총회 도중 회원 몇 명이 나가 정족수가 차지 않으면</a:t>
            </a:r>
            <a:r>
              <a:rPr lang="en-US" altLang="ko-KR" dirty="0"/>
              <a:t> </a:t>
            </a:r>
            <a:r>
              <a:rPr lang="ko-KR" altLang="en-US" dirty="0"/>
              <a:t>어떻게 하면 좋을까요</a:t>
            </a:r>
            <a:r>
              <a:rPr lang="en-US" altLang="ko-KR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학칙에 의거 </a:t>
            </a:r>
            <a:r>
              <a:rPr lang="en-US" altLang="ko-KR" dirty="0"/>
              <a:t>1/6 </a:t>
            </a:r>
            <a:r>
              <a:rPr lang="ko-KR" altLang="en-US" dirty="0"/>
              <a:t>이상의 참석으로 개회하였음으로 계속 진행하여도 괜찮다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계속 진행하는 것은 괜찮지만 의결은 할 수 없다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총회를 즉시 중단하고</a:t>
            </a:r>
            <a:r>
              <a:rPr lang="en-US" altLang="ko-KR" dirty="0"/>
              <a:t>, </a:t>
            </a:r>
            <a:r>
              <a:rPr lang="ko-KR" altLang="en-US" dirty="0"/>
              <a:t>계속해서 정족수가 미달할 시 폐회하여야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9496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BE7B-85AF-4FF9-B387-454D5619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78CA6-B483-4AB0-A42C-CCA3859C3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 총학생회의 예산은 운영위원회가 심의하나요</a:t>
            </a:r>
            <a:r>
              <a:rPr lang="en-US" altLang="ko-KR" dirty="0"/>
              <a:t>?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운영위원회는 총학생회의 사업 전반을 일차적으로 심사하는 기구이다</a:t>
            </a:r>
            <a:r>
              <a:rPr lang="en-US" altLang="ko-K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운영위원회는 사업을 심의할 권한을 가지고 있지 않다</a:t>
            </a:r>
            <a:r>
              <a:rPr lang="en-US" altLang="ko-K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몰래 하면 괜찮다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5575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BE7B-85AF-4FF9-B387-454D5619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78CA6-B483-4AB0-A42C-CCA3859C3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등록금을 내지 못해 졸업을 못 할것 같은 학우에게 공금을 개인차용금으로 지원해줘도 될까요</a:t>
            </a:r>
            <a:r>
              <a:rPr lang="en-US" altLang="ko-KR" dirty="0"/>
              <a:t>?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추후에 돌려받을 것이며</a:t>
            </a:r>
            <a:r>
              <a:rPr lang="en-US" altLang="ko-KR" dirty="0"/>
              <a:t>, </a:t>
            </a:r>
            <a:r>
              <a:rPr lang="ko-KR" altLang="en-US" dirty="0"/>
              <a:t>무엇보다도</a:t>
            </a:r>
            <a:r>
              <a:rPr lang="en-US" altLang="ko-KR" dirty="0"/>
              <a:t> </a:t>
            </a:r>
            <a:r>
              <a:rPr lang="ko-KR" altLang="en-US" dirty="0"/>
              <a:t>도덕적인 일에 쓰는 것이기 때문에 괜찮다</a:t>
            </a:r>
            <a:r>
              <a:rPr lang="en-US" altLang="ko-K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사전에 회원들의 허락을 받아야 한다</a:t>
            </a:r>
            <a:r>
              <a:rPr lang="en-US" altLang="ko-K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회원들의 허락을 사전에 받고</a:t>
            </a:r>
            <a:r>
              <a:rPr lang="en-US" altLang="ko-KR" dirty="0"/>
              <a:t>, </a:t>
            </a:r>
            <a:r>
              <a:rPr lang="ko-KR" altLang="en-US" dirty="0"/>
              <a:t>대의원총회에 추가경정예산 편성 승인을 얻어내어야 한다</a:t>
            </a:r>
            <a:r>
              <a:rPr lang="en-US" altLang="ko-K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어떤 경우에도 지원해주면 안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1520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96452-804F-49E5-A28B-134E82DF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회계 감사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85A710-3F6C-4531-A6BA-98A115AC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감사 일정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0257C8-D41C-4FFB-921D-E834E0DC8CB1}"/>
              </a:ext>
            </a:extLst>
          </p:cNvPr>
          <p:cNvSpPr/>
          <p:nvPr/>
        </p:nvSpPr>
        <p:spPr>
          <a:xfrm>
            <a:off x="1879600" y="2286000"/>
            <a:ext cx="91821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8E79-819A-46F8-BAD7-AEF2B96B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99" y="271295"/>
            <a:ext cx="4414177" cy="802008"/>
          </a:xfrm>
        </p:spPr>
        <p:txBody>
          <a:bodyPr/>
          <a:lstStyle/>
          <a:p>
            <a:r>
              <a:rPr lang="ko-KR" altLang="en-US" dirty="0"/>
              <a:t>총학생회 구성도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8C822BE-1C90-49E5-B129-0ED31EF9AE8B}"/>
              </a:ext>
            </a:extLst>
          </p:cNvPr>
          <p:cNvSpPr/>
          <p:nvPr/>
        </p:nvSpPr>
        <p:spPr>
          <a:xfrm>
            <a:off x="7825993" y="137348"/>
            <a:ext cx="1584284" cy="637880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dirty="0"/>
              <a:t>운영위원회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D4AD478-C481-432C-BC8A-95168508FC94}"/>
              </a:ext>
            </a:extLst>
          </p:cNvPr>
          <p:cNvSpPr/>
          <p:nvPr/>
        </p:nvSpPr>
        <p:spPr>
          <a:xfrm>
            <a:off x="2665896" y="1150013"/>
            <a:ext cx="1584284" cy="536614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dirty="0"/>
              <a:t>대의원총회</a:t>
            </a:r>
            <a:endParaRPr lang="en-US" dirty="0"/>
          </a:p>
        </p:txBody>
      </p:sp>
      <p:sp>
        <p:nvSpPr>
          <p:cNvPr id="25" name="Rectangle: Top Corners One Rounded and One Snipped 24">
            <a:extLst>
              <a:ext uri="{FF2B5EF4-FFF2-40B4-BE49-F238E27FC236}">
                <a16:creationId xmlns:a16="http://schemas.microsoft.com/office/drawing/2014/main" id="{36D10F76-932E-4398-BCB4-64F2470273C0}"/>
              </a:ext>
            </a:extLst>
          </p:cNvPr>
          <p:cNvSpPr/>
          <p:nvPr/>
        </p:nvSpPr>
        <p:spPr>
          <a:xfrm>
            <a:off x="4354071" y="1615966"/>
            <a:ext cx="3255942" cy="278490"/>
          </a:xfrm>
          <a:prstGeom prst="snipRoundRect">
            <a:avLst>
              <a:gd name="adj1" fmla="val 50000"/>
              <a:gd name="adj2" fmla="val 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신학과 학생회</a:t>
            </a:r>
            <a:endParaRPr lang="en-US" dirty="0"/>
          </a:p>
        </p:txBody>
      </p:sp>
      <p:sp>
        <p:nvSpPr>
          <p:cNvPr id="26" name="Rectangle: Top Corners One Rounded and One Snipped 25">
            <a:extLst>
              <a:ext uri="{FF2B5EF4-FFF2-40B4-BE49-F238E27FC236}">
                <a16:creationId xmlns:a16="http://schemas.microsoft.com/office/drawing/2014/main" id="{BE7E8A62-929C-401B-8656-972B64F0CBB9}"/>
              </a:ext>
            </a:extLst>
          </p:cNvPr>
          <p:cNvSpPr/>
          <p:nvPr/>
        </p:nvSpPr>
        <p:spPr>
          <a:xfrm>
            <a:off x="4354071" y="1952468"/>
            <a:ext cx="3255942" cy="278490"/>
          </a:xfrm>
          <a:prstGeom prst="snipRoundRect">
            <a:avLst>
              <a:gd name="adj1" fmla="val 50000"/>
              <a:gd name="adj2" fmla="val 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교회음악과 학생회</a:t>
            </a:r>
            <a:endParaRPr lang="en-US" dirty="0"/>
          </a:p>
        </p:txBody>
      </p:sp>
      <p:sp>
        <p:nvSpPr>
          <p:cNvPr id="27" name="Rectangle: Top Corners One Rounded and One Snipped 26">
            <a:extLst>
              <a:ext uri="{FF2B5EF4-FFF2-40B4-BE49-F238E27FC236}">
                <a16:creationId xmlns:a16="http://schemas.microsoft.com/office/drawing/2014/main" id="{420258FA-B245-41CF-A390-B8CB062CC7CD}"/>
              </a:ext>
            </a:extLst>
          </p:cNvPr>
          <p:cNvSpPr/>
          <p:nvPr/>
        </p:nvSpPr>
        <p:spPr>
          <a:xfrm>
            <a:off x="4354071" y="2282201"/>
            <a:ext cx="3255942" cy="278490"/>
          </a:xfrm>
          <a:prstGeom prst="snipRoundRect">
            <a:avLst>
              <a:gd name="adj1" fmla="val 50000"/>
              <a:gd name="adj2" fmla="val 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기독교교육과 학생회</a:t>
            </a:r>
            <a:endParaRPr lang="en-US" dirty="0"/>
          </a:p>
        </p:txBody>
      </p:sp>
      <p:sp>
        <p:nvSpPr>
          <p:cNvPr id="28" name="Rectangle: Top Corners One Rounded and One Snipped 27">
            <a:extLst>
              <a:ext uri="{FF2B5EF4-FFF2-40B4-BE49-F238E27FC236}">
                <a16:creationId xmlns:a16="http://schemas.microsoft.com/office/drawing/2014/main" id="{E56A0B68-270B-4535-B0D1-3BFDDBF334A8}"/>
              </a:ext>
            </a:extLst>
          </p:cNvPr>
          <p:cNvSpPr/>
          <p:nvPr/>
        </p:nvSpPr>
        <p:spPr>
          <a:xfrm>
            <a:off x="4354071" y="2625053"/>
            <a:ext cx="3255942" cy="278490"/>
          </a:xfrm>
          <a:prstGeom prst="snipRoundRect">
            <a:avLst>
              <a:gd name="adj1" fmla="val 50000"/>
              <a:gd name="adj2" fmla="val 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영어교육과 학생회</a:t>
            </a:r>
            <a:endParaRPr lang="en-US" dirty="0"/>
          </a:p>
        </p:txBody>
      </p:sp>
      <p:sp>
        <p:nvSpPr>
          <p:cNvPr id="29" name="Rectangle: Top Corners One Rounded and One Snipped 28">
            <a:extLst>
              <a:ext uri="{FF2B5EF4-FFF2-40B4-BE49-F238E27FC236}">
                <a16:creationId xmlns:a16="http://schemas.microsoft.com/office/drawing/2014/main" id="{D73A0E14-B029-4DCA-814A-DEA6F9DA82EA}"/>
              </a:ext>
            </a:extLst>
          </p:cNvPr>
          <p:cNvSpPr/>
          <p:nvPr/>
        </p:nvSpPr>
        <p:spPr>
          <a:xfrm>
            <a:off x="4354071" y="2967923"/>
            <a:ext cx="3255942" cy="278490"/>
          </a:xfrm>
          <a:prstGeom prst="snipRoundRect">
            <a:avLst>
              <a:gd name="adj1" fmla="val 50000"/>
              <a:gd name="adj2" fmla="val 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역사교육과 학생회</a:t>
            </a:r>
            <a:endParaRPr lang="en-US" dirty="0"/>
          </a:p>
        </p:txBody>
      </p:sp>
      <p:sp>
        <p:nvSpPr>
          <p:cNvPr id="30" name="Rectangle: Top Corners One Rounded and One Snipped 29">
            <a:extLst>
              <a:ext uri="{FF2B5EF4-FFF2-40B4-BE49-F238E27FC236}">
                <a16:creationId xmlns:a16="http://schemas.microsoft.com/office/drawing/2014/main" id="{95AECBE5-AB46-4ED6-96EF-F02876250958}"/>
              </a:ext>
            </a:extLst>
          </p:cNvPr>
          <p:cNvSpPr/>
          <p:nvPr/>
        </p:nvSpPr>
        <p:spPr>
          <a:xfrm>
            <a:off x="4354071" y="3304425"/>
            <a:ext cx="3255942" cy="278490"/>
          </a:xfrm>
          <a:prstGeom prst="snipRoundRect">
            <a:avLst>
              <a:gd name="adj1" fmla="val 50000"/>
              <a:gd name="adj2" fmla="val 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유아교육과 학생회</a:t>
            </a:r>
            <a:endParaRPr lang="en-US" dirty="0"/>
          </a:p>
        </p:txBody>
      </p:sp>
      <p:sp>
        <p:nvSpPr>
          <p:cNvPr id="31" name="Rectangle: Top Corners One Rounded and One Snipped 30">
            <a:extLst>
              <a:ext uri="{FF2B5EF4-FFF2-40B4-BE49-F238E27FC236}">
                <a16:creationId xmlns:a16="http://schemas.microsoft.com/office/drawing/2014/main" id="{7A468466-FF5D-4FEB-8849-129DF43EF663}"/>
              </a:ext>
            </a:extLst>
          </p:cNvPr>
          <p:cNvSpPr/>
          <p:nvPr/>
        </p:nvSpPr>
        <p:spPr>
          <a:xfrm>
            <a:off x="4354071" y="3634158"/>
            <a:ext cx="3255942" cy="278490"/>
          </a:xfrm>
          <a:prstGeom prst="snipRoundRect">
            <a:avLst>
              <a:gd name="adj1" fmla="val 50000"/>
              <a:gd name="adj2" fmla="val 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아동학과 학생회</a:t>
            </a:r>
            <a:endParaRPr lang="en-US" dirty="0"/>
          </a:p>
        </p:txBody>
      </p:sp>
      <p:sp>
        <p:nvSpPr>
          <p:cNvPr id="32" name="Rectangle: Top Corners One Rounded and One Snipped 31">
            <a:extLst>
              <a:ext uri="{FF2B5EF4-FFF2-40B4-BE49-F238E27FC236}">
                <a16:creationId xmlns:a16="http://schemas.microsoft.com/office/drawing/2014/main" id="{76CF375C-E38E-4A8A-B712-6D0F875A99FC}"/>
              </a:ext>
            </a:extLst>
          </p:cNvPr>
          <p:cNvSpPr/>
          <p:nvPr/>
        </p:nvSpPr>
        <p:spPr>
          <a:xfrm>
            <a:off x="4354071" y="3983360"/>
            <a:ext cx="3255942" cy="278490"/>
          </a:xfrm>
          <a:prstGeom prst="snipRoundRect">
            <a:avLst>
              <a:gd name="adj1" fmla="val 50000"/>
              <a:gd name="adj2" fmla="val 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사회복지학과 학생회</a:t>
            </a:r>
            <a:endParaRPr lang="en-US" dirty="0"/>
          </a:p>
        </p:txBody>
      </p:sp>
      <p:sp>
        <p:nvSpPr>
          <p:cNvPr id="33" name="Rectangle: Top Corners One Rounded and One Snipped 32">
            <a:extLst>
              <a:ext uri="{FF2B5EF4-FFF2-40B4-BE49-F238E27FC236}">
                <a16:creationId xmlns:a16="http://schemas.microsoft.com/office/drawing/2014/main" id="{C41EF4A4-E0CC-4C51-8521-A08F2842E2B6}"/>
              </a:ext>
            </a:extLst>
          </p:cNvPr>
          <p:cNvSpPr/>
          <p:nvPr/>
        </p:nvSpPr>
        <p:spPr>
          <a:xfrm>
            <a:off x="4354071" y="4312362"/>
            <a:ext cx="3255942" cy="278490"/>
          </a:xfrm>
          <a:prstGeom prst="snipRoundRect">
            <a:avLst>
              <a:gd name="adj1" fmla="val 50000"/>
              <a:gd name="adj2" fmla="val 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중독재활상담학과 학생회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129D3C-F778-4DAC-8DE7-00CBDE6B0530}"/>
              </a:ext>
            </a:extLst>
          </p:cNvPr>
          <p:cNvCxnSpPr/>
          <p:nvPr/>
        </p:nvCxnSpPr>
        <p:spPr>
          <a:xfrm>
            <a:off x="7420317" y="1746128"/>
            <a:ext cx="86995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9E807B-7C66-435C-82A2-D4AD63C10122}"/>
              </a:ext>
            </a:extLst>
          </p:cNvPr>
          <p:cNvCxnSpPr/>
          <p:nvPr/>
        </p:nvCxnSpPr>
        <p:spPr>
          <a:xfrm>
            <a:off x="7420317" y="2089822"/>
            <a:ext cx="86995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AD3056-73CA-4A54-8CEA-CD485290D8F4}"/>
              </a:ext>
            </a:extLst>
          </p:cNvPr>
          <p:cNvCxnSpPr/>
          <p:nvPr/>
        </p:nvCxnSpPr>
        <p:spPr>
          <a:xfrm>
            <a:off x="7420317" y="2420816"/>
            <a:ext cx="86995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A3BFABB-BC74-4019-BA03-F4AB6775DFD5}"/>
              </a:ext>
            </a:extLst>
          </p:cNvPr>
          <p:cNvCxnSpPr/>
          <p:nvPr/>
        </p:nvCxnSpPr>
        <p:spPr>
          <a:xfrm>
            <a:off x="7420317" y="2751810"/>
            <a:ext cx="86995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5E94366-845B-492F-8782-3352678765BD}"/>
              </a:ext>
            </a:extLst>
          </p:cNvPr>
          <p:cNvCxnSpPr/>
          <p:nvPr/>
        </p:nvCxnSpPr>
        <p:spPr>
          <a:xfrm>
            <a:off x="7420317" y="3101854"/>
            <a:ext cx="86995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D689DCF-DF5A-42AD-ADD6-544EE27D4823}"/>
              </a:ext>
            </a:extLst>
          </p:cNvPr>
          <p:cNvCxnSpPr/>
          <p:nvPr/>
        </p:nvCxnSpPr>
        <p:spPr>
          <a:xfrm>
            <a:off x="7420317" y="3439198"/>
            <a:ext cx="86995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0EAAC3-2AE0-4F72-8742-6D34F3830CC4}"/>
              </a:ext>
            </a:extLst>
          </p:cNvPr>
          <p:cNvCxnSpPr/>
          <p:nvPr/>
        </p:nvCxnSpPr>
        <p:spPr>
          <a:xfrm>
            <a:off x="7420317" y="3751142"/>
            <a:ext cx="86995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E080BF-0B51-4F08-A4EE-5435ABC00246}"/>
              </a:ext>
            </a:extLst>
          </p:cNvPr>
          <p:cNvCxnSpPr/>
          <p:nvPr/>
        </p:nvCxnSpPr>
        <p:spPr>
          <a:xfrm>
            <a:off x="7420317" y="4107536"/>
            <a:ext cx="86995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DC4C80F-A4CE-41D1-B46F-5D3A65296060}"/>
              </a:ext>
            </a:extLst>
          </p:cNvPr>
          <p:cNvCxnSpPr/>
          <p:nvPr/>
        </p:nvCxnSpPr>
        <p:spPr>
          <a:xfrm>
            <a:off x="7420317" y="4438528"/>
            <a:ext cx="86995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C27683B-423D-4C5E-93E0-8F11402DD1F7}"/>
              </a:ext>
            </a:extLst>
          </p:cNvPr>
          <p:cNvSpPr/>
          <p:nvPr/>
        </p:nvSpPr>
        <p:spPr>
          <a:xfrm>
            <a:off x="9526104" y="137349"/>
            <a:ext cx="2524769" cy="331344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dirty="0"/>
              <a:t>집행부</a:t>
            </a:r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BE7F2-F8CB-42B7-9814-6F3F08BA4377}"/>
              </a:ext>
            </a:extLst>
          </p:cNvPr>
          <p:cNvCxnSpPr>
            <a:cxnSpLocks/>
          </p:cNvCxnSpPr>
          <p:nvPr/>
        </p:nvCxnSpPr>
        <p:spPr>
          <a:xfrm flipV="1">
            <a:off x="8760849" y="669716"/>
            <a:ext cx="1092924" cy="880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B3D3CF7-3330-41F9-9741-4B33D81FAD02}"/>
              </a:ext>
            </a:extLst>
          </p:cNvPr>
          <p:cNvCxnSpPr>
            <a:cxnSpLocks/>
          </p:cNvCxnSpPr>
          <p:nvPr/>
        </p:nvCxnSpPr>
        <p:spPr>
          <a:xfrm flipV="1">
            <a:off x="8760849" y="893187"/>
            <a:ext cx="1092924" cy="2445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35948EB-96B3-4AF7-87BD-B83F6AB0A47D}"/>
              </a:ext>
            </a:extLst>
          </p:cNvPr>
          <p:cNvCxnSpPr/>
          <p:nvPr/>
        </p:nvCxnSpPr>
        <p:spPr>
          <a:xfrm>
            <a:off x="8760849" y="1919484"/>
            <a:ext cx="86995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D342390-BA77-4CF0-9C23-DC08C5C095D3}"/>
              </a:ext>
            </a:extLst>
          </p:cNvPr>
          <p:cNvSpPr/>
          <p:nvPr/>
        </p:nvSpPr>
        <p:spPr>
          <a:xfrm>
            <a:off x="9577947" y="3555365"/>
            <a:ext cx="2524769" cy="43813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dirty="0"/>
              <a:t>총여학생회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E1CD67A-770F-4402-BB70-42523C5BAA26}"/>
              </a:ext>
            </a:extLst>
          </p:cNvPr>
          <p:cNvSpPr/>
          <p:nvPr/>
        </p:nvSpPr>
        <p:spPr>
          <a:xfrm>
            <a:off x="9577947" y="4107113"/>
            <a:ext cx="2524769" cy="43813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dirty="0"/>
              <a:t>동아리연합회</a:t>
            </a: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D5A678E-5023-40D8-B216-0605799BB59B}"/>
              </a:ext>
            </a:extLst>
          </p:cNvPr>
          <p:cNvSpPr/>
          <p:nvPr/>
        </p:nvSpPr>
        <p:spPr>
          <a:xfrm>
            <a:off x="9577947" y="4658861"/>
            <a:ext cx="2524769" cy="43813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dirty="0"/>
              <a:t>학생복지위원회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C708447-3B0B-46B2-8804-194601E5DD0B}"/>
              </a:ext>
            </a:extLst>
          </p:cNvPr>
          <p:cNvSpPr/>
          <p:nvPr/>
        </p:nvSpPr>
        <p:spPr>
          <a:xfrm>
            <a:off x="723900" y="1615965"/>
            <a:ext cx="6882477" cy="2699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600" dirty="0"/>
              <a:t>신학과</a:t>
            </a:r>
            <a:endParaRPr lang="en-US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AE2657-1185-4C9D-98D2-1FA360A07066}"/>
              </a:ext>
            </a:extLst>
          </p:cNvPr>
          <p:cNvSpPr/>
          <p:nvPr/>
        </p:nvSpPr>
        <p:spPr>
          <a:xfrm>
            <a:off x="723899" y="1960901"/>
            <a:ext cx="6882477" cy="2699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600" dirty="0"/>
              <a:t>교회음악과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335AD09-D490-4125-BEAA-DD7139559966}"/>
              </a:ext>
            </a:extLst>
          </p:cNvPr>
          <p:cNvSpPr/>
          <p:nvPr/>
        </p:nvSpPr>
        <p:spPr>
          <a:xfrm>
            <a:off x="720263" y="2288672"/>
            <a:ext cx="6882477" cy="2699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600" dirty="0"/>
              <a:t>기독교교육과</a:t>
            </a:r>
            <a:endParaRPr lang="en-US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ADB060A-D8E7-4834-A4E2-4C5141C0490C}"/>
              </a:ext>
            </a:extLst>
          </p:cNvPr>
          <p:cNvSpPr/>
          <p:nvPr/>
        </p:nvSpPr>
        <p:spPr>
          <a:xfrm>
            <a:off x="720262" y="2633608"/>
            <a:ext cx="6882477" cy="2699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600" dirty="0"/>
              <a:t>영어교육과</a:t>
            </a:r>
            <a:endParaRPr lang="en-US" sz="16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7EC0988-7F2B-46DF-B470-5C84B823EB35}"/>
              </a:ext>
            </a:extLst>
          </p:cNvPr>
          <p:cNvSpPr/>
          <p:nvPr/>
        </p:nvSpPr>
        <p:spPr>
          <a:xfrm>
            <a:off x="720262" y="2968659"/>
            <a:ext cx="6882477" cy="2699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600" dirty="0"/>
              <a:t>역사교육과</a:t>
            </a:r>
            <a:endParaRPr lang="en-US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4497BB7-4E24-48E4-9D86-FB522DAC96DA}"/>
              </a:ext>
            </a:extLst>
          </p:cNvPr>
          <p:cNvSpPr/>
          <p:nvPr/>
        </p:nvSpPr>
        <p:spPr>
          <a:xfrm>
            <a:off x="720261" y="3313595"/>
            <a:ext cx="6882477" cy="2699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600" dirty="0"/>
              <a:t>유아교육과</a:t>
            </a:r>
            <a:endParaRPr lang="en-US" sz="16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300BDD-1E24-4C80-BC4F-FBCC0D692823}"/>
              </a:ext>
            </a:extLst>
          </p:cNvPr>
          <p:cNvSpPr/>
          <p:nvPr/>
        </p:nvSpPr>
        <p:spPr>
          <a:xfrm>
            <a:off x="716625" y="3641366"/>
            <a:ext cx="6882477" cy="2699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600" dirty="0"/>
              <a:t>아동학과</a:t>
            </a:r>
            <a:endParaRPr lang="en-US" sz="16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F319CBD-9FE8-424B-A820-9DECB3D9CD93}"/>
              </a:ext>
            </a:extLst>
          </p:cNvPr>
          <p:cNvSpPr/>
          <p:nvPr/>
        </p:nvSpPr>
        <p:spPr>
          <a:xfrm>
            <a:off x="716624" y="3986302"/>
            <a:ext cx="6882477" cy="2699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600" dirty="0"/>
              <a:t>사회복지학과</a:t>
            </a:r>
            <a:endParaRPr lang="en-US" sz="16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D87BFDF-16CF-4E33-9A76-EC5575D618CC}"/>
              </a:ext>
            </a:extLst>
          </p:cNvPr>
          <p:cNvSpPr/>
          <p:nvPr/>
        </p:nvSpPr>
        <p:spPr>
          <a:xfrm>
            <a:off x="716623" y="4316639"/>
            <a:ext cx="6882477" cy="2699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600" dirty="0"/>
              <a:t>중독재활상담학과</a:t>
            </a:r>
            <a:endParaRPr lang="en-US" sz="16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A5663C0-D9A5-4B93-B8EA-05CEDC3559A4}"/>
              </a:ext>
            </a:extLst>
          </p:cNvPr>
          <p:cNvCxnSpPr/>
          <p:nvPr/>
        </p:nvCxnSpPr>
        <p:spPr>
          <a:xfrm>
            <a:off x="8812692" y="3770030"/>
            <a:ext cx="86995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46E651-E9D7-4BAD-B237-37691F70BA59}"/>
              </a:ext>
            </a:extLst>
          </p:cNvPr>
          <p:cNvCxnSpPr/>
          <p:nvPr/>
        </p:nvCxnSpPr>
        <p:spPr>
          <a:xfrm>
            <a:off x="8812692" y="4341022"/>
            <a:ext cx="86995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115087A-E002-461E-8E2A-380F906E9E1C}"/>
              </a:ext>
            </a:extLst>
          </p:cNvPr>
          <p:cNvCxnSpPr/>
          <p:nvPr/>
        </p:nvCxnSpPr>
        <p:spPr>
          <a:xfrm>
            <a:off x="8812692" y="4880264"/>
            <a:ext cx="86995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0148A911-5426-4E03-8264-28BE3BEB3A41}"/>
              </a:ext>
            </a:extLst>
          </p:cNvPr>
          <p:cNvSpPr/>
          <p:nvPr/>
        </p:nvSpPr>
        <p:spPr>
          <a:xfrm>
            <a:off x="2710724" y="1674092"/>
            <a:ext cx="133350" cy="13335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E16851-D177-487C-9AEA-D1F9BAF3361F}"/>
              </a:ext>
            </a:extLst>
          </p:cNvPr>
          <p:cNvSpPr/>
          <p:nvPr/>
        </p:nvSpPr>
        <p:spPr>
          <a:xfrm>
            <a:off x="3108504" y="1674092"/>
            <a:ext cx="133350" cy="13335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60C8BA6-746B-45A5-B50E-1FA366B98F26}"/>
              </a:ext>
            </a:extLst>
          </p:cNvPr>
          <p:cNvSpPr/>
          <p:nvPr/>
        </p:nvSpPr>
        <p:spPr>
          <a:xfrm>
            <a:off x="3506284" y="1674092"/>
            <a:ext cx="133350" cy="13335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D4C91C7-9DEB-4795-AA54-9591FBDE2B27}"/>
              </a:ext>
            </a:extLst>
          </p:cNvPr>
          <p:cNvSpPr/>
          <p:nvPr/>
        </p:nvSpPr>
        <p:spPr>
          <a:xfrm>
            <a:off x="3942165" y="1677267"/>
            <a:ext cx="133350" cy="13335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63F83B7-CAD8-4C41-9141-5F8BBA30F301}"/>
              </a:ext>
            </a:extLst>
          </p:cNvPr>
          <p:cNvSpPr/>
          <p:nvPr/>
        </p:nvSpPr>
        <p:spPr>
          <a:xfrm>
            <a:off x="2717074" y="2030890"/>
            <a:ext cx="133350" cy="13335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8CBA250-2421-4514-B9D4-563BDEEEA3C4}"/>
              </a:ext>
            </a:extLst>
          </p:cNvPr>
          <p:cNvSpPr/>
          <p:nvPr/>
        </p:nvSpPr>
        <p:spPr>
          <a:xfrm>
            <a:off x="3114854" y="2030890"/>
            <a:ext cx="133350" cy="13335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DCC278A-8B06-4BD9-8254-EA558325406C}"/>
              </a:ext>
            </a:extLst>
          </p:cNvPr>
          <p:cNvSpPr/>
          <p:nvPr/>
        </p:nvSpPr>
        <p:spPr>
          <a:xfrm>
            <a:off x="3512634" y="2030890"/>
            <a:ext cx="133350" cy="13335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FEED547-3A5F-4861-8733-7890392FBCE1}"/>
              </a:ext>
            </a:extLst>
          </p:cNvPr>
          <p:cNvSpPr/>
          <p:nvPr/>
        </p:nvSpPr>
        <p:spPr>
          <a:xfrm>
            <a:off x="3942165" y="2034065"/>
            <a:ext cx="133350" cy="13335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AD988BA-575B-43F8-97E9-C1D0EC9CFA24}"/>
              </a:ext>
            </a:extLst>
          </p:cNvPr>
          <p:cNvSpPr/>
          <p:nvPr/>
        </p:nvSpPr>
        <p:spPr>
          <a:xfrm>
            <a:off x="2786924" y="2354141"/>
            <a:ext cx="133350" cy="13335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42E680B-30BE-4CB2-B08B-F31FA15D45ED}"/>
              </a:ext>
            </a:extLst>
          </p:cNvPr>
          <p:cNvSpPr/>
          <p:nvPr/>
        </p:nvSpPr>
        <p:spPr>
          <a:xfrm>
            <a:off x="3171927" y="2354141"/>
            <a:ext cx="133350" cy="13335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8C7390E-5996-42BD-BD08-47D5A4BC0886}"/>
              </a:ext>
            </a:extLst>
          </p:cNvPr>
          <p:cNvSpPr/>
          <p:nvPr/>
        </p:nvSpPr>
        <p:spPr>
          <a:xfrm>
            <a:off x="3557046" y="2354141"/>
            <a:ext cx="133350" cy="13335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FA8644C-DF19-466D-843E-CA2D24A5EECC}"/>
              </a:ext>
            </a:extLst>
          </p:cNvPr>
          <p:cNvSpPr/>
          <p:nvPr/>
        </p:nvSpPr>
        <p:spPr>
          <a:xfrm>
            <a:off x="3942165" y="2354141"/>
            <a:ext cx="133350" cy="13335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C01406B-06BD-4E4A-962C-890605C39B2E}"/>
              </a:ext>
            </a:extLst>
          </p:cNvPr>
          <p:cNvSpPr/>
          <p:nvPr/>
        </p:nvSpPr>
        <p:spPr>
          <a:xfrm>
            <a:off x="2786924" y="2710939"/>
            <a:ext cx="133350" cy="13335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B20FC03-FD38-4B9F-B263-B90A1C76D471}"/>
              </a:ext>
            </a:extLst>
          </p:cNvPr>
          <p:cNvSpPr/>
          <p:nvPr/>
        </p:nvSpPr>
        <p:spPr>
          <a:xfrm>
            <a:off x="3171927" y="2710939"/>
            <a:ext cx="133350" cy="13335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8EF46-DB26-4D27-A9D4-44CD1D53CEEA}"/>
              </a:ext>
            </a:extLst>
          </p:cNvPr>
          <p:cNvSpPr/>
          <p:nvPr/>
        </p:nvSpPr>
        <p:spPr>
          <a:xfrm>
            <a:off x="3557046" y="2710939"/>
            <a:ext cx="133350" cy="13335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CA09974-8663-4DD2-AD88-B99E9096F9F9}"/>
              </a:ext>
            </a:extLst>
          </p:cNvPr>
          <p:cNvSpPr/>
          <p:nvPr/>
        </p:nvSpPr>
        <p:spPr>
          <a:xfrm>
            <a:off x="3942165" y="2710939"/>
            <a:ext cx="133350" cy="13335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E140ABC-7BA4-4A79-94EA-00474C454166}"/>
              </a:ext>
            </a:extLst>
          </p:cNvPr>
          <p:cNvSpPr/>
          <p:nvPr/>
        </p:nvSpPr>
        <p:spPr>
          <a:xfrm>
            <a:off x="2786924" y="3028058"/>
            <a:ext cx="133350" cy="13335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FBBC54C-DC6B-4C10-8FF2-A5A2A03D6471}"/>
              </a:ext>
            </a:extLst>
          </p:cNvPr>
          <p:cNvSpPr/>
          <p:nvPr/>
        </p:nvSpPr>
        <p:spPr>
          <a:xfrm>
            <a:off x="3172159" y="3028058"/>
            <a:ext cx="133350" cy="13335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8D6582D-7FF9-4F3D-A710-34425CF20274}"/>
              </a:ext>
            </a:extLst>
          </p:cNvPr>
          <p:cNvSpPr/>
          <p:nvPr/>
        </p:nvSpPr>
        <p:spPr>
          <a:xfrm>
            <a:off x="3557278" y="3028058"/>
            <a:ext cx="133350" cy="13335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3486E06-29B7-4120-860A-F7CD4BCC2E5B}"/>
              </a:ext>
            </a:extLst>
          </p:cNvPr>
          <p:cNvSpPr/>
          <p:nvPr/>
        </p:nvSpPr>
        <p:spPr>
          <a:xfrm>
            <a:off x="3942397" y="3028058"/>
            <a:ext cx="133350" cy="13335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05FB71D-E625-448F-9AAC-DB5843BE6EEE}"/>
              </a:ext>
            </a:extLst>
          </p:cNvPr>
          <p:cNvSpPr/>
          <p:nvPr/>
        </p:nvSpPr>
        <p:spPr>
          <a:xfrm>
            <a:off x="2786924" y="3384856"/>
            <a:ext cx="133350" cy="13335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9331786-D719-4D36-885C-E9E36DB582FE}"/>
              </a:ext>
            </a:extLst>
          </p:cNvPr>
          <p:cNvSpPr/>
          <p:nvPr/>
        </p:nvSpPr>
        <p:spPr>
          <a:xfrm>
            <a:off x="3172159" y="3384856"/>
            <a:ext cx="133350" cy="13335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A9E90A2-B50B-433D-B725-0C9EE78C4EB7}"/>
              </a:ext>
            </a:extLst>
          </p:cNvPr>
          <p:cNvSpPr/>
          <p:nvPr/>
        </p:nvSpPr>
        <p:spPr>
          <a:xfrm>
            <a:off x="3557278" y="3384856"/>
            <a:ext cx="133350" cy="13335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B5E5A3C-F107-4C99-85D7-5E89A33FA13B}"/>
              </a:ext>
            </a:extLst>
          </p:cNvPr>
          <p:cNvSpPr/>
          <p:nvPr/>
        </p:nvSpPr>
        <p:spPr>
          <a:xfrm>
            <a:off x="3942397" y="3384856"/>
            <a:ext cx="133350" cy="13335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625BFFB-B9A3-4225-A266-B89B62600011}"/>
              </a:ext>
            </a:extLst>
          </p:cNvPr>
          <p:cNvSpPr/>
          <p:nvPr/>
        </p:nvSpPr>
        <p:spPr>
          <a:xfrm>
            <a:off x="2786924" y="3704932"/>
            <a:ext cx="133350" cy="13335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9D31A39-D600-4BA0-AF68-669FA12D0C3E}"/>
              </a:ext>
            </a:extLst>
          </p:cNvPr>
          <p:cNvSpPr/>
          <p:nvPr/>
        </p:nvSpPr>
        <p:spPr>
          <a:xfrm>
            <a:off x="3172159" y="3704932"/>
            <a:ext cx="133350" cy="13335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3A0EC44-C1F8-4881-AA24-87176D62E0EE}"/>
              </a:ext>
            </a:extLst>
          </p:cNvPr>
          <p:cNvSpPr/>
          <p:nvPr/>
        </p:nvSpPr>
        <p:spPr>
          <a:xfrm>
            <a:off x="3557278" y="3704932"/>
            <a:ext cx="133350" cy="13335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B567FD2-21D4-4E4D-865C-923E95426A65}"/>
              </a:ext>
            </a:extLst>
          </p:cNvPr>
          <p:cNvSpPr/>
          <p:nvPr/>
        </p:nvSpPr>
        <p:spPr>
          <a:xfrm>
            <a:off x="3942397" y="3704932"/>
            <a:ext cx="133350" cy="13335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D471418-30D9-409F-9C42-ABE2E255F5AF}"/>
              </a:ext>
            </a:extLst>
          </p:cNvPr>
          <p:cNvSpPr/>
          <p:nvPr/>
        </p:nvSpPr>
        <p:spPr>
          <a:xfrm>
            <a:off x="2786924" y="4061730"/>
            <a:ext cx="133350" cy="13335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50D657B-D18E-4AF7-9EB3-554F1B4F2CEA}"/>
              </a:ext>
            </a:extLst>
          </p:cNvPr>
          <p:cNvSpPr/>
          <p:nvPr/>
        </p:nvSpPr>
        <p:spPr>
          <a:xfrm>
            <a:off x="3172159" y="4061730"/>
            <a:ext cx="133350" cy="13335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F46B0B8-DE9E-45D0-B11D-18942CA26881}"/>
              </a:ext>
            </a:extLst>
          </p:cNvPr>
          <p:cNvSpPr/>
          <p:nvPr/>
        </p:nvSpPr>
        <p:spPr>
          <a:xfrm>
            <a:off x="3557278" y="4061730"/>
            <a:ext cx="133350" cy="13335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DDEB3CE-AC2D-45CD-8C2E-23F17BF77543}"/>
              </a:ext>
            </a:extLst>
          </p:cNvPr>
          <p:cNvSpPr/>
          <p:nvPr/>
        </p:nvSpPr>
        <p:spPr>
          <a:xfrm>
            <a:off x="3942397" y="4061730"/>
            <a:ext cx="133350" cy="13335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7C73395-E8E4-43A8-BC22-42E7BE202B1F}"/>
              </a:ext>
            </a:extLst>
          </p:cNvPr>
          <p:cNvSpPr/>
          <p:nvPr/>
        </p:nvSpPr>
        <p:spPr>
          <a:xfrm>
            <a:off x="2786924" y="4401589"/>
            <a:ext cx="133350" cy="13335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2722F90-5AC7-4C03-A31D-DC7792205D14}"/>
              </a:ext>
            </a:extLst>
          </p:cNvPr>
          <p:cNvSpPr/>
          <p:nvPr/>
        </p:nvSpPr>
        <p:spPr>
          <a:xfrm>
            <a:off x="3171927" y="4401589"/>
            <a:ext cx="133350" cy="13335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3CD0A30-003F-4D53-A4A2-3C1733E0E084}"/>
              </a:ext>
            </a:extLst>
          </p:cNvPr>
          <p:cNvSpPr/>
          <p:nvPr/>
        </p:nvSpPr>
        <p:spPr>
          <a:xfrm>
            <a:off x="3557046" y="4401589"/>
            <a:ext cx="133350" cy="13335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686F462-089F-46E9-8CCE-55AD856A2EE1}"/>
              </a:ext>
            </a:extLst>
          </p:cNvPr>
          <p:cNvSpPr/>
          <p:nvPr/>
        </p:nvSpPr>
        <p:spPr>
          <a:xfrm>
            <a:off x="3942165" y="4401589"/>
            <a:ext cx="133350" cy="13335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ACC62288-178A-4F01-86C2-F6864DCDC9A3}"/>
              </a:ext>
            </a:extLst>
          </p:cNvPr>
          <p:cNvSpPr/>
          <p:nvPr/>
        </p:nvSpPr>
        <p:spPr>
          <a:xfrm>
            <a:off x="3834435" y="1289050"/>
            <a:ext cx="341934" cy="478155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dirty="0"/>
              <a:t>상임위원회</a:t>
            </a:r>
            <a:endParaRPr lang="en-US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2696EB9-9BDC-4FE5-86D0-1B0317DECFF9}"/>
              </a:ext>
            </a:extLst>
          </p:cNvPr>
          <p:cNvSpPr/>
          <p:nvPr/>
        </p:nvSpPr>
        <p:spPr>
          <a:xfrm>
            <a:off x="9792504" y="1132433"/>
            <a:ext cx="918705" cy="37235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dirty="0"/>
              <a:t>사무국</a:t>
            </a:r>
            <a:endParaRPr lang="en-US" dirty="0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00FF3852-9009-4F05-ACC2-A3CB279C2D9C}"/>
              </a:ext>
            </a:extLst>
          </p:cNvPr>
          <p:cNvSpPr/>
          <p:nvPr/>
        </p:nvSpPr>
        <p:spPr>
          <a:xfrm>
            <a:off x="10853234" y="1129976"/>
            <a:ext cx="918705" cy="37235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dirty="0"/>
              <a:t>정책국</a:t>
            </a:r>
            <a:endParaRPr lang="en-US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1F0C2A8-EA01-499E-B521-493550D70F06}"/>
              </a:ext>
            </a:extLst>
          </p:cNvPr>
          <p:cNvSpPr/>
          <p:nvPr/>
        </p:nvSpPr>
        <p:spPr>
          <a:xfrm>
            <a:off x="9792504" y="1570306"/>
            <a:ext cx="918705" cy="37235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dirty="0"/>
              <a:t>홍보국</a:t>
            </a:r>
            <a:endParaRPr lang="en-US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81F8F472-237A-4E9B-8AF5-2B96D920A914}"/>
              </a:ext>
            </a:extLst>
          </p:cNvPr>
          <p:cNvSpPr/>
          <p:nvPr/>
        </p:nvSpPr>
        <p:spPr>
          <a:xfrm>
            <a:off x="10853234" y="1567849"/>
            <a:ext cx="918705" cy="37235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dirty="0"/>
              <a:t>재정국</a:t>
            </a:r>
            <a:endParaRPr lang="en-US" dirty="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347C286A-DF5F-4495-B577-5FD663D69142}"/>
              </a:ext>
            </a:extLst>
          </p:cNvPr>
          <p:cNvSpPr/>
          <p:nvPr/>
        </p:nvSpPr>
        <p:spPr>
          <a:xfrm>
            <a:off x="9792504" y="1989731"/>
            <a:ext cx="918705" cy="37235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dirty="0"/>
              <a:t>영성국</a:t>
            </a:r>
            <a:endParaRPr lang="en-US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E6A14AC1-A2F7-4A71-A473-02B5C978692C}"/>
              </a:ext>
            </a:extLst>
          </p:cNvPr>
          <p:cNvSpPr/>
          <p:nvPr/>
        </p:nvSpPr>
        <p:spPr>
          <a:xfrm>
            <a:off x="9792503" y="2434224"/>
            <a:ext cx="1979436" cy="37235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/>
              <a:t>졸업준비위원회</a:t>
            </a:r>
            <a:endParaRPr lang="en-US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F857F1A9-DFEE-4FF8-964D-49CEC0D20752}"/>
              </a:ext>
            </a:extLst>
          </p:cNvPr>
          <p:cNvSpPr/>
          <p:nvPr/>
        </p:nvSpPr>
        <p:spPr>
          <a:xfrm>
            <a:off x="9773639" y="385837"/>
            <a:ext cx="1998300" cy="668653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정∙부총학생회장</a:t>
            </a:r>
            <a:endParaRPr lang="en-US" dirty="0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3A6EB82B-E52F-40C1-BFDB-56FAFF162C4D}"/>
              </a:ext>
            </a:extLst>
          </p:cNvPr>
          <p:cNvSpPr/>
          <p:nvPr/>
        </p:nvSpPr>
        <p:spPr>
          <a:xfrm>
            <a:off x="9570050" y="5182439"/>
            <a:ext cx="2524769" cy="43813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dirty="0"/>
              <a:t>축제준비위원회</a:t>
            </a:r>
            <a:endParaRPr lang="en-US" dirty="0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1C2B5AC6-F49F-418A-B901-D4858A71E0CC}"/>
              </a:ext>
            </a:extLst>
          </p:cNvPr>
          <p:cNvSpPr/>
          <p:nvPr/>
        </p:nvSpPr>
        <p:spPr>
          <a:xfrm>
            <a:off x="9561127" y="5673180"/>
            <a:ext cx="2524769" cy="43813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dirty="0"/>
              <a:t>새터준비위원회</a:t>
            </a:r>
            <a:endParaRPr lang="en-US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C13B0CC-DFCB-4916-AB01-449E2B8F724C}"/>
              </a:ext>
            </a:extLst>
          </p:cNvPr>
          <p:cNvSpPr/>
          <p:nvPr/>
        </p:nvSpPr>
        <p:spPr>
          <a:xfrm>
            <a:off x="2909614" y="1674092"/>
            <a:ext cx="133350" cy="13335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C2CCA522-C58F-43E8-B7A3-D1C0876B301A}"/>
              </a:ext>
            </a:extLst>
          </p:cNvPr>
          <p:cNvSpPr/>
          <p:nvPr/>
        </p:nvSpPr>
        <p:spPr>
          <a:xfrm>
            <a:off x="3307394" y="1674092"/>
            <a:ext cx="133350" cy="13335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60E6A46-7A80-452A-80A4-43DA32FCFB77}"/>
              </a:ext>
            </a:extLst>
          </p:cNvPr>
          <p:cNvSpPr/>
          <p:nvPr/>
        </p:nvSpPr>
        <p:spPr>
          <a:xfrm>
            <a:off x="3705174" y="1674092"/>
            <a:ext cx="133350" cy="13335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B8555AA-5BC4-4689-BDCC-BB20543E0958}"/>
              </a:ext>
            </a:extLst>
          </p:cNvPr>
          <p:cNvSpPr/>
          <p:nvPr/>
        </p:nvSpPr>
        <p:spPr>
          <a:xfrm>
            <a:off x="2915964" y="2030890"/>
            <a:ext cx="133350" cy="13335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CE2FA5F3-D7A6-4ADA-87E7-713F7604F63A}"/>
              </a:ext>
            </a:extLst>
          </p:cNvPr>
          <p:cNvSpPr/>
          <p:nvPr/>
        </p:nvSpPr>
        <p:spPr>
          <a:xfrm>
            <a:off x="3313744" y="2030890"/>
            <a:ext cx="133350" cy="13335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0204D5F-1DDA-44D6-87D2-E2653D6F774B}"/>
              </a:ext>
            </a:extLst>
          </p:cNvPr>
          <p:cNvSpPr/>
          <p:nvPr/>
        </p:nvSpPr>
        <p:spPr>
          <a:xfrm>
            <a:off x="3711524" y="2030890"/>
            <a:ext cx="133350" cy="13335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31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4FDE-16C2-4E2B-8E18-1AB575E6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자주 발생하는 실수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CAE6F-487E-42C0-AF01-ED5F27A9E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인준된 통장을 사용해야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영수증을 위조하면 안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학교 지원금을 나눠 가지면 안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학생회비가 쓰이지 않았더라도 학회 사업은 감사 대상입니다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회계 책임자는 회계 뿐만이 아니라 학생회장도 포함됩니다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직전 학기 결산 미인준 시 해당 학기 예산을 심사하지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예결산감사 때에는 운영위원 전원이 참석해 주셔야 합니다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36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566F-20D0-4AF0-8628-31821F02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B6357-46CE-464F-BC75-5FF5E9EB2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영수증을 잘 챙기고</a:t>
            </a:r>
            <a:endParaRPr lang="en-US" altLang="ko-KR" dirty="0"/>
          </a:p>
          <a:p>
            <a:r>
              <a:rPr lang="ko-KR" altLang="en-US" dirty="0"/>
              <a:t>감사 일정에 맞춰 구비된 서류를 제출해 주시기만 하면</a:t>
            </a:r>
            <a:endParaRPr lang="en-US" altLang="ko-KR" dirty="0"/>
          </a:p>
          <a:p>
            <a:r>
              <a:rPr lang="ko-KR" altLang="en-US" dirty="0"/>
              <a:t>완벽합니다</a:t>
            </a:r>
            <a:r>
              <a:rPr lang="en-US" altLang="ko-KR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8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89CDA-E616-43C7-8BC2-E35B5F61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학생자치회칙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A2725-2BAD-49B1-97B9-16F648798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회칙 해석법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일단 자세히 읽어야 합니다</a:t>
            </a:r>
            <a:r>
              <a:rPr lang="en-US" altLang="ko-KR" dirty="0"/>
              <a:t>! 		~</a:t>
            </a:r>
            <a:r>
              <a:rPr lang="ko-KR" altLang="en-US" dirty="0"/>
              <a:t>한다 </a:t>
            </a:r>
            <a:r>
              <a:rPr lang="en-US" altLang="ko-KR" dirty="0"/>
              <a:t>vs ~</a:t>
            </a:r>
            <a:r>
              <a:rPr lang="ko-KR" altLang="en-US" dirty="0"/>
              <a:t>할 수 있다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전체적인 맥락에서 해석해야 합니다</a:t>
            </a:r>
            <a:r>
              <a:rPr lang="en-US" altLang="ko-KR" dirty="0"/>
              <a:t>.		</a:t>
            </a:r>
            <a:r>
              <a:rPr lang="ko-KR" altLang="en-US" dirty="0"/>
              <a:t>연동되는 조항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회칙의 문자적 의미에만 얽매여서는 안 됩니다</a:t>
            </a:r>
            <a:r>
              <a:rPr lang="en-US" altLang="ko-KR" dirty="0"/>
              <a:t>.	 	</a:t>
            </a:r>
            <a:r>
              <a:rPr lang="ko-KR" altLang="en-US" dirty="0"/>
              <a:t>정치적 의미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유권해석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첫째는 회칙에 따르고</a:t>
            </a:r>
            <a:r>
              <a:rPr lang="en-US" altLang="ko-KR" dirty="0"/>
              <a:t>,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둘쨰로 관습에 따르고</a:t>
            </a:r>
            <a:r>
              <a:rPr lang="en-US" altLang="ko-KR" dirty="0"/>
              <a:t>, 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셋째로 조례를 따릅니다</a:t>
            </a:r>
            <a:r>
              <a:rPr lang="en-US" altLang="ko-KR" dirty="0"/>
              <a:t>.		</a:t>
            </a:r>
            <a:r>
              <a:rPr lang="ko-KR" altLang="en-US" dirty="0"/>
              <a:t>사회법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370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519B-311A-4E31-AFBF-182C53C6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ko-KR" altLang="en-US" dirty="0"/>
              <a:t>장 총칙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8051F-B010-4E0B-A446-680011DB6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5</a:t>
            </a:r>
            <a:r>
              <a:rPr lang="ko-KR" altLang="en-US" dirty="0"/>
              <a:t>조</a:t>
            </a:r>
            <a:r>
              <a:rPr lang="en-US" altLang="ko-KR" dirty="0"/>
              <a:t>: ‘</a:t>
            </a:r>
            <a:r>
              <a:rPr lang="ko-KR" altLang="en-US" dirty="0"/>
              <a:t>징계 처분에 있는 자</a:t>
            </a:r>
            <a:r>
              <a:rPr lang="en-US" altLang="ko-KR" dirty="0"/>
              <a:t>’</a:t>
            </a:r>
            <a:r>
              <a:rPr lang="ko-KR" altLang="en-US" dirty="0"/>
              <a:t>는 제적자를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</a:t>
            </a:r>
            <a:r>
              <a:rPr lang="en-US" altLang="ko-KR" dirty="0"/>
              <a:t>7</a:t>
            </a:r>
            <a:r>
              <a:rPr lang="ko-KR" altLang="en-US" dirty="0"/>
              <a:t>조</a:t>
            </a:r>
            <a:r>
              <a:rPr lang="en-US" altLang="ko-KR" dirty="0"/>
              <a:t>: </a:t>
            </a:r>
            <a:r>
              <a:rPr lang="ko-KR" altLang="en-US" dirty="0"/>
              <a:t>총학생회장은 등록금심의위원회 및 등록금조정위원회</a:t>
            </a:r>
            <a:r>
              <a:rPr lang="en-US" altLang="ko-KR" dirty="0"/>
              <a:t>, </a:t>
            </a:r>
            <a:r>
              <a:rPr lang="ko-KR" altLang="en-US" dirty="0"/>
              <a:t>평의원회</a:t>
            </a:r>
            <a:r>
              <a:rPr lang="en-US" altLang="ko-KR" dirty="0"/>
              <a:t>, </a:t>
            </a:r>
            <a:r>
              <a:rPr lang="ko-KR" altLang="en-US" dirty="0"/>
              <a:t>입찰 등</a:t>
            </a:r>
            <a:r>
              <a:rPr lang="en-US" altLang="ko-KR" dirty="0"/>
              <a:t>, (+</a:t>
            </a:r>
            <a:r>
              <a:rPr lang="ko-KR" altLang="en-US" dirty="0"/>
              <a:t>총장추천위원회</a:t>
            </a:r>
            <a:r>
              <a:rPr lang="en-US" altLang="ko-KR" dirty="0"/>
              <a:t>)</a:t>
            </a:r>
            <a:r>
              <a:rPr lang="ko-KR" altLang="en-US" dirty="0"/>
              <a:t>에 참석합니다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</a:t>
            </a:r>
            <a:r>
              <a:rPr lang="en-US" altLang="ko-KR" dirty="0"/>
              <a:t>9</a:t>
            </a:r>
            <a:r>
              <a:rPr lang="ko-KR" altLang="en-US" dirty="0"/>
              <a:t>조</a:t>
            </a:r>
            <a:r>
              <a:rPr lang="en-US" altLang="ko-KR" dirty="0"/>
              <a:t>: </a:t>
            </a:r>
            <a:r>
              <a:rPr lang="ko-KR" altLang="en-US" dirty="0"/>
              <a:t>회칙에 명시되지는 않았지만</a:t>
            </a:r>
            <a:r>
              <a:rPr lang="en-US" altLang="ko-KR" dirty="0"/>
              <a:t>, </a:t>
            </a:r>
            <a:r>
              <a:rPr lang="ko-KR" altLang="en-US" dirty="0"/>
              <a:t>이는 또한 의결권 순서이기도 합니다</a:t>
            </a:r>
            <a:r>
              <a:rPr lang="en-US" altLang="ko-KR" dirty="0"/>
              <a:t>. </a:t>
            </a:r>
            <a:r>
              <a:rPr lang="ko-KR" altLang="en-US" dirty="0"/>
              <a:t>해당 내용은 한국 헌법에서 가져왔다고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290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CE7F-52EB-4FFE-A19F-9194CD26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ko-KR" altLang="en-US" dirty="0"/>
              <a:t>장 학생총회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19F73-14A7-4D59-B495-0E32BC7AB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12</a:t>
            </a:r>
            <a:r>
              <a:rPr lang="ko-KR" altLang="en-US" dirty="0"/>
              <a:t>조</a:t>
            </a:r>
            <a:r>
              <a:rPr lang="en-US" altLang="ko-KR" dirty="0"/>
              <a:t> </a:t>
            </a:r>
            <a:r>
              <a:rPr lang="ko-KR" altLang="en-US" dirty="0"/>
              <a:t>제</a:t>
            </a:r>
            <a:r>
              <a:rPr lang="en-US" altLang="ko-KR" dirty="0"/>
              <a:t>4</a:t>
            </a:r>
            <a:r>
              <a:rPr lang="ko-KR" altLang="en-US" dirty="0"/>
              <a:t>항</a:t>
            </a:r>
            <a:r>
              <a:rPr lang="en-US" altLang="ko-KR" dirty="0"/>
              <a:t>: “</a:t>
            </a:r>
            <a:r>
              <a:rPr lang="ko-KR" altLang="en-US" dirty="0"/>
              <a:t>안건</a:t>
            </a:r>
            <a:r>
              <a:rPr lang="en-US" altLang="ko-KR" dirty="0"/>
              <a:t>”</a:t>
            </a:r>
            <a:r>
              <a:rPr lang="ko-KR" altLang="en-US" dirty="0"/>
              <a:t>만을 확정</a:t>
            </a:r>
            <a:r>
              <a:rPr lang="en-US" altLang="ko-KR" dirty="0"/>
              <a:t>, </a:t>
            </a:r>
            <a:r>
              <a:rPr lang="ko-KR" altLang="en-US" dirty="0"/>
              <a:t>의결합니다</a:t>
            </a:r>
            <a:r>
              <a:rPr lang="en-US" altLang="ko-KR" dirty="0"/>
              <a:t>. </a:t>
            </a:r>
            <a:r>
              <a:rPr lang="ko-KR" altLang="en-US" dirty="0"/>
              <a:t>이와 같이 학생총회에서 의결된 안건은</a:t>
            </a:r>
            <a:r>
              <a:rPr lang="en-US" altLang="ko-KR" dirty="0"/>
              <a:t> </a:t>
            </a:r>
            <a:r>
              <a:rPr lang="ko-KR" altLang="en-US" dirty="0"/>
              <a:t>제</a:t>
            </a:r>
            <a:r>
              <a:rPr lang="en-US" altLang="ko-KR" dirty="0"/>
              <a:t>17</a:t>
            </a:r>
            <a:r>
              <a:rPr lang="ko-KR" altLang="en-US" dirty="0"/>
              <a:t>장 보칙 제</a:t>
            </a:r>
            <a:r>
              <a:rPr lang="en-US" altLang="ko-KR" dirty="0"/>
              <a:t>90</a:t>
            </a:r>
            <a:r>
              <a:rPr lang="ko-KR" altLang="en-US" dirty="0"/>
              <a:t>조에 의거 대의원총회에서 심사 후 반영될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</a:t>
            </a:r>
            <a:r>
              <a:rPr lang="en-US" altLang="ko-KR" dirty="0"/>
              <a:t>13</a:t>
            </a:r>
            <a:r>
              <a:rPr lang="ko-KR" altLang="en-US" dirty="0"/>
              <a:t>조</a:t>
            </a:r>
            <a:r>
              <a:rPr lang="en-US" altLang="ko-KR" dirty="0"/>
              <a:t>: </a:t>
            </a:r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항과</a:t>
            </a:r>
            <a:r>
              <a:rPr lang="en-US" altLang="ko-KR" dirty="0"/>
              <a:t>, </a:t>
            </a:r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항은 매우매우 중요합니다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제</a:t>
            </a:r>
            <a:r>
              <a:rPr lang="en-US" altLang="ko-KR" dirty="0"/>
              <a:t>15</a:t>
            </a:r>
            <a:r>
              <a:rPr lang="ko-KR" altLang="en-US" dirty="0"/>
              <a:t>조 제</a:t>
            </a:r>
            <a:r>
              <a:rPr lang="en-US" altLang="ko-KR" dirty="0"/>
              <a:t>1</a:t>
            </a:r>
            <a:r>
              <a:rPr lang="ko-KR" altLang="en-US" dirty="0"/>
              <a:t>항</a:t>
            </a:r>
            <a:r>
              <a:rPr lang="en-US" altLang="ko-KR" dirty="0"/>
              <a:t>: </a:t>
            </a:r>
            <a:r>
              <a:rPr lang="ko-KR" altLang="en-US" dirty="0"/>
              <a:t>이는 또한 적어도 </a:t>
            </a:r>
            <a:r>
              <a:rPr lang="en-US" altLang="ko-KR" dirty="0"/>
              <a:t>3</a:t>
            </a:r>
            <a:r>
              <a:rPr lang="ko-KR" altLang="en-US" dirty="0"/>
              <a:t>일 전까지는 안건을 공표해서</a:t>
            </a:r>
            <a:r>
              <a:rPr lang="en-US" altLang="ko-KR" dirty="0"/>
              <a:t>, </a:t>
            </a:r>
            <a:r>
              <a:rPr lang="ko-KR" altLang="en-US" dirty="0"/>
              <a:t>회원들이 충분히 검토해 볼 시간을 주어야 한다는 의미를 가지고 있기도 합니다</a:t>
            </a:r>
            <a:r>
              <a:rPr lang="en-US" altLang="ko-KR" dirty="0"/>
              <a:t>. </a:t>
            </a:r>
            <a:endParaRPr lang="en-US" dirty="0"/>
          </a:p>
          <a:p>
            <a:r>
              <a:rPr lang="ko-KR" altLang="en-US" dirty="0"/>
              <a:t>제</a:t>
            </a:r>
            <a:r>
              <a:rPr lang="en-US" altLang="ko-KR" dirty="0"/>
              <a:t>15</a:t>
            </a:r>
            <a:r>
              <a:rPr lang="ko-KR" altLang="en-US" dirty="0"/>
              <a:t>조 제</a:t>
            </a:r>
            <a:r>
              <a:rPr lang="en-US" altLang="ko-KR" dirty="0"/>
              <a:t>2</a:t>
            </a:r>
            <a:r>
              <a:rPr lang="ko-KR" altLang="en-US" dirty="0"/>
              <a:t>항</a:t>
            </a:r>
            <a:r>
              <a:rPr lang="en-US" altLang="ko-KR" dirty="0"/>
              <a:t>: </a:t>
            </a:r>
            <a:r>
              <a:rPr lang="ko-KR" altLang="en-US" dirty="0"/>
              <a:t>개회의 반대말은 폐회입니다</a:t>
            </a:r>
            <a:r>
              <a:rPr lang="en-US" altLang="ko-KR" dirty="0"/>
              <a:t>. </a:t>
            </a:r>
            <a:r>
              <a:rPr lang="ko-KR" altLang="en-US" dirty="0"/>
              <a:t>모든 진행 과정에서 회원 </a:t>
            </a:r>
            <a:r>
              <a:rPr lang="en-US" altLang="ko-KR" dirty="0"/>
              <a:t>1/6</a:t>
            </a:r>
            <a:r>
              <a:rPr lang="ko-KR" altLang="en-US" dirty="0"/>
              <a:t>의 출석</a:t>
            </a:r>
            <a:r>
              <a:rPr lang="en-US" altLang="ko-KR" dirty="0"/>
              <a:t>(</a:t>
            </a:r>
            <a:r>
              <a:rPr lang="ko-KR" altLang="en-US" dirty="0"/>
              <a:t>정족수</a:t>
            </a:r>
            <a:r>
              <a:rPr lang="en-US" altLang="ko-KR" dirty="0"/>
              <a:t>)</a:t>
            </a:r>
            <a:r>
              <a:rPr lang="ko-KR" altLang="en-US" dirty="0"/>
              <a:t>이 보장되지 않으면 계속해서 개회할 수 없습니다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12AF-32F2-43C8-8D6F-51D750D4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ko-KR" altLang="en-US" dirty="0"/>
              <a:t>장 대의원총회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05F18-EC18-4FF6-8124-F016A8237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18</a:t>
            </a:r>
            <a:r>
              <a:rPr lang="ko-KR" altLang="en-US" dirty="0"/>
              <a:t>조 제</a:t>
            </a:r>
            <a:r>
              <a:rPr lang="en-US" altLang="ko-KR" dirty="0"/>
              <a:t>3</a:t>
            </a:r>
            <a:r>
              <a:rPr lang="ko-KR" altLang="en-US" dirty="0"/>
              <a:t>항</a:t>
            </a:r>
            <a:r>
              <a:rPr lang="en-US" altLang="ko-KR" dirty="0"/>
              <a:t>: </a:t>
            </a:r>
            <a:r>
              <a:rPr lang="ko-KR" altLang="en-US" dirty="0"/>
              <a:t>대의원회와 대의원총회 사이에는 차이가 있습니다</a:t>
            </a:r>
            <a:r>
              <a:rPr lang="en-US" altLang="ko-KR" dirty="0"/>
              <a:t>. </a:t>
            </a:r>
            <a:r>
              <a:rPr lang="ko-KR" altLang="en-US" dirty="0"/>
              <a:t>대의원회는 각 학과 내의 대의원회</a:t>
            </a:r>
            <a:r>
              <a:rPr lang="en-US" altLang="ko-KR" dirty="0"/>
              <a:t>(i.e. </a:t>
            </a:r>
            <a:r>
              <a:rPr lang="ko-KR" altLang="en-US" dirty="0"/>
              <a:t>신학과 대의원회</a:t>
            </a:r>
            <a:r>
              <a:rPr lang="en-US" altLang="ko-KR" dirty="0"/>
              <a:t>)</a:t>
            </a:r>
            <a:r>
              <a:rPr lang="ko-KR" altLang="en-US" dirty="0"/>
              <a:t>가 되고</a:t>
            </a:r>
            <a:r>
              <a:rPr lang="en-US" altLang="ko-KR" dirty="0"/>
              <a:t>, </a:t>
            </a:r>
            <a:r>
              <a:rPr lang="ko-KR" altLang="en-US" dirty="0"/>
              <a:t>대의원총회는 모든 대의원들이 모여 대의원총회가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</a:t>
            </a:r>
            <a:r>
              <a:rPr lang="en-US" altLang="ko-KR" dirty="0"/>
              <a:t>18</a:t>
            </a:r>
            <a:r>
              <a:rPr lang="ko-KR" altLang="en-US" dirty="0"/>
              <a:t>조 제</a:t>
            </a:r>
            <a:r>
              <a:rPr lang="en-US" altLang="ko-KR" dirty="0"/>
              <a:t>5</a:t>
            </a:r>
            <a:r>
              <a:rPr lang="ko-KR" altLang="en-US" dirty="0"/>
              <a:t>항</a:t>
            </a:r>
            <a:r>
              <a:rPr lang="en-US" altLang="ko-KR" dirty="0"/>
              <a:t>: </a:t>
            </a:r>
            <a:r>
              <a:rPr lang="ko-KR" altLang="en-US" dirty="0"/>
              <a:t>총학생회장단이 부재한 비상특별위원회의 상황에서는 대의원총회 의장이 총학생회 비상특별위원회의 위원장을 맡게 됩니다</a:t>
            </a:r>
            <a:r>
              <a:rPr lang="en-US" altLang="ko-KR" dirty="0"/>
              <a:t>. </a:t>
            </a:r>
            <a:r>
              <a:rPr lang="ko-KR" altLang="en-US" dirty="0"/>
              <a:t>이러한 상황에서는 대의원총회 의장이</a:t>
            </a:r>
            <a:r>
              <a:rPr lang="en-US" altLang="ko-KR" dirty="0"/>
              <a:t>(</a:t>
            </a:r>
            <a:r>
              <a:rPr lang="ko-KR" altLang="en-US" dirty="0"/>
              <a:t>부재한</a:t>
            </a:r>
            <a:r>
              <a:rPr lang="en-US" altLang="ko-KR" dirty="0"/>
              <a:t>)</a:t>
            </a:r>
            <a:r>
              <a:rPr lang="ko-KR" altLang="en-US" dirty="0"/>
              <a:t> 총학생회장 대리의 자격으로 운영위원회에 참석하게 됩니다</a:t>
            </a:r>
            <a:r>
              <a:rPr lang="en-US" altLang="ko-KR" dirty="0"/>
              <a:t>. </a:t>
            </a:r>
            <a:r>
              <a:rPr lang="ko-KR" altLang="en-US" dirty="0"/>
              <a:t>이것이 가능한 이유는</a:t>
            </a:r>
            <a:r>
              <a:rPr lang="en-US" altLang="ko-KR" dirty="0"/>
              <a:t>, </a:t>
            </a:r>
            <a:r>
              <a:rPr lang="ko-KR" altLang="en-US" dirty="0"/>
              <a:t>비상특별위원회는 이름 그래도 비상시이기 때문입니다</a:t>
            </a:r>
            <a:r>
              <a:rPr lang="en-US" altLang="ko-KR" dirty="0"/>
              <a:t>. </a:t>
            </a:r>
            <a:r>
              <a:rPr lang="ko-KR" altLang="en-US" dirty="0"/>
              <a:t>이 때에는 일반적인 학생회칙을 적용할 수 없습니다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87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9BD6-4123-4024-BB37-AD7196FA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ko-KR" altLang="en-US" dirty="0"/>
              <a:t>장 대의원총회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480-9DC7-460F-BD09-1CB1C1C80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20</a:t>
            </a:r>
            <a:r>
              <a:rPr lang="ko-KR" altLang="en-US" dirty="0"/>
              <a:t>조 제</a:t>
            </a:r>
            <a:r>
              <a:rPr lang="en-US" altLang="ko-KR" dirty="0"/>
              <a:t>5</a:t>
            </a:r>
            <a:r>
              <a:rPr lang="ko-KR" altLang="en-US" dirty="0"/>
              <a:t>항</a:t>
            </a:r>
            <a:r>
              <a:rPr lang="en-US" altLang="ko-KR" dirty="0"/>
              <a:t>: </a:t>
            </a:r>
            <a:r>
              <a:rPr lang="ko-KR" altLang="en-US" dirty="0"/>
              <a:t>이 조항은 대의원총회가 가진 감사권의 근간이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</a:t>
            </a:r>
            <a:r>
              <a:rPr lang="en-US" altLang="ko-KR" dirty="0"/>
              <a:t>20</a:t>
            </a:r>
            <a:r>
              <a:rPr lang="ko-KR" altLang="en-US" dirty="0"/>
              <a:t>조 제</a:t>
            </a:r>
            <a:r>
              <a:rPr lang="en-US" altLang="ko-KR" dirty="0"/>
              <a:t>6</a:t>
            </a:r>
            <a:r>
              <a:rPr lang="ko-KR" altLang="en-US" dirty="0"/>
              <a:t>항</a:t>
            </a:r>
            <a:r>
              <a:rPr lang="en-US" altLang="ko-KR" dirty="0"/>
              <a:t>: </a:t>
            </a:r>
            <a:r>
              <a:rPr lang="ko-KR" altLang="en-US" dirty="0"/>
              <a:t>총학생회라 함은 총학생회 집행부만을 의미하지 않습니다</a:t>
            </a:r>
            <a:r>
              <a:rPr lang="en-US" altLang="ko-KR" dirty="0"/>
              <a:t>. </a:t>
            </a:r>
            <a:r>
              <a:rPr lang="ko-KR" altLang="en-US" dirty="0"/>
              <a:t>예를 들어 새터준비위원회 등 역시 학생 경비가 사용되었느냐에 관계 없이 총학생회 예산으로 잡힙니다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</a:t>
            </a:r>
            <a:r>
              <a:rPr lang="en-US" altLang="ko-KR" dirty="0"/>
              <a:t>20</a:t>
            </a:r>
            <a:r>
              <a:rPr lang="ko-KR" altLang="en-US" dirty="0"/>
              <a:t>조 제</a:t>
            </a:r>
            <a:r>
              <a:rPr lang="en-US" altLang="ko-KR" dirty="0"/>
              <a:t>9</a:t>
            </a:r>
            <a:r>
              <a:rPr lang="ko-KR" altLang="en-US" dirty="0"/>
              <a:t>항</a:t>
            </a:r>
            <a:r>
              <a:rPr lang="en-US" altLang="ko-KR" dirty="0"/>
              <a:t>: </a:t>
            </a:r>
            <a:r>
              <a:rPr lang="ko-KR" altLang="en-US" dirty="0"/>
              <a:t>대의원총회 의장단 탄핵 결의권은 대의원총회의 고유한 권한입니다</a:t>
            </a:r>
            <a:r>
              <a:rPr lang="en-US" altLang="ko-KR" dirty="0"/>
              <a:t>. </a:t>
            </a:r>
            <a:r>
              <a:rPr lang="ko-KR" altLang="en-US" dirty="0"/>
              <a:t>학생총회와 운영위원회는 이를 요구할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</a:t>
            </a:r>
            <a:r>
              <a:rPr lang="en-US" altLang="ko-KR" dirty="0"/>
              <a:t>20</a:t>
            </a:r>
            <a:r>
              <a:rPr lang="ko-KR" altLang="en-US" dirty="0"/>
              <a:t>조 제</a:t>
            </a:r>
            <a:r>
              <a:rPr lang="en-US" altLang="ko-KR" dirty="0"/>
              <a:t>10</a:t>
            </a:r>
            <a:r>
              <a:rPr lang="ko-KR" altLang="en-US" dirty="0"/>
              <a:t>항</a:t>
            </a:r>
            <a:r>
              <a:rPr lang="en-US" altLang="ko-KR" dirty="0"/>
              <a:t>: </a:t>
            </a:r>
            <a:r>
              <a:rPr lang="ko-KR" altLang="en-US" dirty="0"/>
              <a:t>대의원총회는 총학생회장단의 불신임투표를 열 것인가만을 결정할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</a:t>
            </a:r>
            <a:r>
              <a:rPr lang="en-US" altLang="ko-KR" dirty="0"/>
              <a:t>20</a:t>
            </a:r>
            <a:r>
              <a:rPr lang="ko-KR" altLang="en-US" dirty="0"/>
              <a:t>조 제</a:t>
            </a:r>
            <a:r>
              <a:rPr lang="en-US" altLang="ko-KR" dirty="0"/>
              <a:t>11</a:t>
            </a:r>
            <a:r>
              <a:rPr lang="ko-KR" altLang="en-US" dirty="0"/>
              <a:t>항</a:t>
            </a:r>
            <a:r>
              <a:rPr lang="en-US" altLang="ko-KR" dirty="0"/>
              <a:t>: </a:t>
            </a:r>
            <a:r>
              <a:rPr lang="ko-KR" altLang="en-US" dirty="0"/>
              <a:t>여기서 부장이라 함은 국장급을 의미합니다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051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97AC-42BB-41D2-BBEE-F5929716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장 상임위원회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24B7E-108C-4A0E-82BB-E47C21D86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상임위원회는 대한민국 국회 상임위원회와 같은 역할을 합니다</a:t>
            </a:r>
            <a:r>
              <a:rPr lang="en-US" altLang="ko-KR" dirty="0"/>
              <a:t>. </a:t>
            </a:r>
            <a:r>
              <a:rPr lang="ko-KR" altLang="en-US" dirty="0"/>
              <a:t>다뤄야 하는 안건이 너무 많은 경우 회의가 효율적으로 진행될 수 있도록</a:t>
            </a:r>
            <a:r>
              <a:rPr lang="en-US" altLang="ko-KR" dirty="0"/>
              <a:t>, </a:t>
            </a:r>
            <a:r>
              <a:rPr lang="ko-KR" altLang="en-US" dirty="0"/>
              <a:t>대의원총회에 필요한 안건을 선정합니다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대의원과 마찬가지로</a:t>
            </a:r>
            <a:r>
              <a:rPr lang="en-US" altLang="ko-KR" dirty="0"/>
              <a:t>, </a:t>
            </a:r>
            <a:r>
              <a:rPr lang="ko-KR" altLang="en-US" dirty="0"/>
              <a:t>대의원총회의 상임위원이 아니라</a:t>
            </a:r>
            <a:r>
              <a:rPr lang="en-US" altLang="ko-KR" dirty="0"/>
              <a:t>, </a:t>
            </a:r>
            <a:r>
              <a:rPr lang="ko-KR" altLang="en-US" dirty="0"/>
              <a:t>각 학과의 상임위원입니다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6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D0C5-DDE0-4319-8555-EE82808C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ko-KR" altLang="en-US" dirty="0"/>
              <a:t>장 총학생회장 및 부총학생회장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00DB-88C5-4183-9EC1-0778FB3B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31</a:t>
            </a:r>
            <a:r>
              <a:rPr lang="ko-KR" altLang="en-US" dirty="0"/>
              <a:t>조 제</a:t>
            </a:r>
            <a:r>
              <a:rPr lang="en-US" altLang="ko-KR" dirty="0"/>
              <a:t>5</a:t>
            </a:r>
            <a:r>
              <a:rPr lang="ko-KR" altLang="en-US" dirty="0"/>
              <a:t>항</a:t>
            </a:r>
            <a:r>
              <a:rPr lang="en-US" altLang="ko-KR" dirty="0"/>
              <a:t>: ‘</a:t>
            </a:r>
            <a:r>
              <a:rPr lang="ko-KR" altLang="en-US" dirty="0"/>
              <a:t>본회</a:t>
            </a:r>
            <a:r>
              <a:rPr lang="en-US" altLang="ko-KR" dirty="0"/>
              <a:t>’</a:t>
            </a:r>
            <a:r>
              <a:rPr lang="ko-KR" altLang="en-US" dirty="0"/>
              <a:t>는 언제나 그렇듯 총학생회 집행부만을 의미하지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</a:t>
            </a:r>
            <a:r>
              <a:rPr lang="en-US" altLang="ko-KR" dirty="0"/>
              <a:t>31</a:t>
            </a:r>
            <a:r>
              <a:rPr lang="ko-KR" altLang="en-US" dirty="0"/>
              <a:t>조 제</a:t>
            </a:r>
            <a:r>
              <a:rPr lang="en-US" altLang="ko-KR" dirty="0"/>
              <a:t>11</a:t>
            </a:r>
            <a:r>
              <a:rPr lang="ko-KR" altLang="en-US" dirty="0"/>
              <a:t>항</a:t>
            </a:r>
            <a:r>
              <a:rPr lang="en-US" altLang="ko-KR" dirty="0"/>
              <a:t>: </a:t>
            </a:r>
            <a:r>
              <a:rPr lang="ko-KR" altLang="en-US" dirty="0"/>
              <a:t>총학생회장은</a:t>
            </a:r>
            <a:r>
              <a:rPr lang="en-US" altLang="ko-KR" dirty="0"/>
              <a:t> </a:t>
            </a:r>
            <a:r>
              <a:rPr lang="ko-KR" altLang="en-US" dirty="0"/>
              <a:t>회칙이 개정되었으면 </a:t>
            </a:r>
            <a:r>
              <a:rPr lang="en-US" altLang="ko-KR" dirty="0"/>
              <a:t>3</a:t>
            </a:r>
            <a:r>
              <a:rPr lang="ko-KR" altLang="en-US" dirty="0"/>
              <a:t>일 이내에 공포해야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488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995</Words>
  <Application>Microsoft Office PowerPoint</Application>
  <PresentationFormat>Widescreen</PresentationFormat>
  <Paragraphs>130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학생자치 구조와 원리</vt:lpstr>
      <vt:lpstr>총학생회 구성도</vt:lpstr>
      <vt:lpstr>학생자치회칙</vt:lpstr>
      <vt:lpstr>1장 총칙</vt:lpstr>
      <vt:lpstr>2장 학생총회</vt:lpstr>
      <vt:lpstr>3장 대의원총회</vt:lpstr>
      <vt:lpstr>3장 대의원총회</vt:lpstr>
      <vt:lpstr>4장 상임위원회</vt:lpstr>
      <vt:lpstr>5장 총학생회장 및 부총학생회장</vt:lpstr>
      <vt:lpstr>제6장 운영위원회</vt:lpstr>
      <vt:lpstr>제6장 운영위원회</vt:lpstr>
      <vt:lpstr>제7장 집행부</vt:lpstr>
      <vt:lpstr>제13장 제정</vt:lpstr>
      <vt:lpstr>Q&amp;A</vt:lpstr>
      <vt:lpstr>Q&amp;A</vt:lpstr>
      <vt:lpstr>Q&amp;A</vt:lpstr>
      <vt:lpstr>Q&amp;A</vt:lpstr>
      <vt:lpstr>Q&amp;A</vt:lpstr>
      <vt:lpstr>회계 감사</vt:lpstr>
      <vt:lpstr>자주 발생하는 실수</vt:lpstr>
      <vt:lpstr>Summery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회칙 교육</dc:title>
  <dc:creator>김영훈</dc:creator>
  <cp:lastModifiedBy>김영훈</cp:lastModifiedBy>
  <cp:revision>65</cp:revision>
  <dcterms:created xsi:type="dcterms:W3CDTF">2019-01-26T21:23:30Z</dcterms:created>
  <dcterms:modified xsi:type="dcterms:W3CDTF">2019-01-27T00:11:09Z</dcterms:modified>
</cp:coreProperties>
</file>