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258" r:id="rId5"/>
    <p:sldId id="263" r:id="rId6"/>
    <p:sldId id="259" r:id="rId7"/>
    <p:sldId id="260" r:id="rId8"/>
    <p:sldId id="270" r:id="rId9"/>
    <p:sldId id="261" r:id="rId10"/>
    <p:sldId id="262" r:id="rId11"/>
    <p:sldId id="264" r:id="rId12"/>
    <p:sldId id="265" r:id="rId13"/>
    <p:sldId id="266" r:id="rId14"/>
    <p:sldId id="278" r:id="rId15"/>
    <p:sldId id="279" r:id="rId16"/>
    <p:sldId id="267" r:id="rId17"/>
    <p:sldId id="276" r:id="rId18"/>
    <p:sldId id="274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3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3/27/2018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3/27/2018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3/27/2018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3/27/2018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3/27/2018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birat.111" TargetMode="External"/><Relationship Id="rId7" Type="http://schemas.openxmlformats.org/officeDocument/2006/relationships/hyperlink" Target="http://stats.espncricinfo.com/ci/content/records/227046.html" TargetMode="External"/><Relationship Id="rId2" Type="http://schemas.openxmlformats.org/officeDocument/2006/relationships/hyperlink" Target="https://github.com/roy0111/CricketDataAnalysisCSE46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cikit-learn.org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://www.cricbuzz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2559" y="1314994"/>
            <a:ext cx="8874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latin typeface="Arial Rounded MT Bold" panose="020F0704030504030204" pitchFamily="34" charset="0"/>
              </a:rPr>
              <a:t>EAST WEST UNIVERSITY</a:t>
            </a:r>
          </a:p>
          <a:p>
            <a:pPr algn="ctr"/>
            <a:r>
              <a:rPr lang="en-US" sz="4200" dirty="0" smtClean="0">
                <a:latin typeface="Arial Rounded MT Bold" panose="020F0704030504030204" pitchFamily="34" charset="0"/>
              </a:rPr>
              <a:t>SPRING 2018</a:t>
            </a:r>
          </a:p>
          <a:p>
            <a:pPr algn="ctr"/>
            <a:r>
              <a:rPr lang="en-US" sz="4200" dirty="0" smtClean="0">
                <a:latin typeface="Arial Rounded MT Bold" panose="020F0704030504030204" pitchFamily="34" charset="0"/>
              </a:rPr>
              <a:t>CSE464</a:t>
            </a:r>
            <a:endParaRPr lang="en-US" sz="4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6022" y="3526971"/>
            <a:ext cx="53296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PRESENTED BY :</a:t>
            </a:r>
          </a:p>
          <a:p>
            <a:pPr algn="ctr"/>
            <a:r>
              <a:rPr 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NUSRAT ZERIN </a:t>
            </a:r>
          </a:p>
          <a:p>
            <a:pPr algn="ctr"/>
            <a:r>
              <a:rPr 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MAHEDY HASAN</a:t>
            </a:r>
          </a:p>
          <a:p>
            <a:pPr algn="ctr"/>
            <a:r>
              <a:rPr 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BIRAT SAHA</a:t>
            </a:r>
          </a:p>
          <a:p>
            <a:pPr algn="ctr"/>
            <a:r>
              <a:rPr lang="en-US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KAVIN STEPHEN BISWAS</a:t>
            </a:r>
            <a:endParaRPr lang="en-US" sz="2000" b="1" dirty="0">
              <a:solidFill>
                <a:schemeClr val="accent3">
                  <a:lumMod val="40000"/>
                  <a:lumOff val="6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838" y="-128401"/>
            <a:ext cx="2277356" cy="14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66" y="276933"/>
            <a:ext cx="10972800" cy="914400"/>
          </a:xfrm>
        </p:spPr>
        <p:txBody>
          <a:bodyPr/>
          <a:lstStyle/>
          <a:p>
            <a:r>
              <a:rPr lang="en-US" dirty="0" smtClean="0"/>
              <a:t>Dismissal Statistics of Batsman (Run VS Out)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58" y="1191332"/>
            <a:ext cx="2899505" cy="2491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21" y="1191334"/>
            <a:ext cx="2604545" cy="2491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613" y="1191332"/>
            <a:ext cx="2811591" cy="2491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559" y="3855448"/>
            <a:ext cx="2900532" cy="2615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821" y="3855448"/>
            <a:ext cx="2604545" cy="2607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613" y="3855448"/>
            <a:ext cx="2811591" cy="26150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39885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65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6046" y="4275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1568" y="420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4263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70716" y="41781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179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65736"/>
              </p:ext>
            </p:extLst>
          </p:nvPr>
        </p:nvGraphicFramePr>
        <p:xfrm>
          <a:off x="457198" y="401782"/>
          <a:ext cx="11097492" cy="5838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187">
                  <a:extLst>
                    <a:ext uri="{9D8B030D-6E8A-4147-A177-3AD203B41FA5}">
                      <a16:colId xmlns:a16="http://schemas.microsoft.com/office/drawing/2014/main" val="1866081092"/>
                    </a:ext>
                  </a:extLst>
                </a:gridCol>
                <a:gridCol w="1849187">
                  <a:extLst>
                    <a:ext uri="{9D8B030D-6E8A-4147-A177-3AD203B41FA5}">
                      <a16:colId xmlns:a16="http://schemas.microsoft.com/office/drawing/2014/main" val="2494749606"/>
                    </a:ext>
                  </a:extLst>
                </a:gridCol>
                <a:gridCol w="1849187">
                  <a:extLst>
                    <a:ext uri="{9D8B030D-6E8A-4147-A177-3AD203B41FA5}">
                      <a16:colId xmlns:a16="http://schemas.microsoft.com/office/drawing/2014/main" val="240119374"/>
                    </a:ext>
                  </a:extLst>
                </a:gridCol>
                <a:gridCol w="1849187">
                  <a:extLst>
                    <a:ext uri="{9D8B030D-6E8A-4147-A177-3AD203B41FA5}">
                      <a16:colId xmlns:a16="http://schemas.microsoft.com/office/drawing/2014/main" val="3885568330"/>
                    </a:ext>
                  </a:extLst>
                </a:gridCol>
                <a:gridCol w="1850372">
                  <a:extLst>
                    <a:ext uri="{9D8B030D-6E8A-4147-A177-3AD203B41FA5}">
                      <a16:colId xmlns:a16="http://schemas.microsoft.com/office/drawing/2014/main" val="2267058726"/>
                    </a:ext>
                  </a:extLst>
                </a:gridCol>
                <a:gridCol w="1850372">
                  <a:extLst>
                    <a:ext uri="{9D8B030D-6E8A-4147-A177-3AD203B41FA5}">
                      <a16:colId xmlns:a16="http://schemas.microsoft.com/office/drawing/2014/main" val="1845723806"/>
                    </a:ext>
                  </a:extLst>
                </a:gridCol>
              </a:tblGrid>
              <a:tr h="411007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Table-8: Total number of matches played in a Position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9916"/>
                  </a:ext>
                </a:extLst>
              </a:tr>
              <a:tr h="411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Position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Position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Position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Position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Position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406929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Batsman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250389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534727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4*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1412738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340240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406246"/>
                  </a:ext>
                </a:extLst>
              </a:tr>
              <a:tr h="8220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Batsman 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24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6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18678"/>
              </p:ext>
            </p:extLst>
          </p:nvPr>
        </p:nvGraphicFramePr>
        <p:xfrm>
          <a:off x="357188" y="471488"/>
          <a:ext cx="11272836" cy="5991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808">
                  <a:extLst>
                    <a:ext uri="{9D8B030D-6E8A-4147-A177-3AD203B41FA5}">
                      <a16:colId xmlns:a16="http://schemas.microsoft.com/office/drawing/2014/main" val="288611165"/>
                    </a:ext>
                  </a:extLst>
                </a:gridCol>
                <a:gridCol w="3758014">
                  <a:extLst>
                    <a:ext uri="{9D8B030D-6E8A-4147-A177-3AD203B41FA5}">
                      <a16:colId xmlns:a16="http://schemas.microsoft.com/office/drawing/2014/main" val="2881673248"/>
                    </a:ext>
                  </a:extLst>
                </a:gridCol>
                <a:gridCol w="3758014">
                  <a:extLst>
                    <a:ext uri="{9D8B030D-6E8A-4147-A177-3AD203B41FA5}">
                      <a16:colId xmlns:a16="http://schemas.microsoft.com/office/drawing/2014/main" val="3825715348"/>
                    </a:ext>
                  </a:extLst>
                </a:gridCol>
              </a:tblGrid>
              <a:tr h="172589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Table-9: T-distribution of 3 batsman(with 95% confidence level)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12902"/>
                  </a:ext>
                </a:extLst>
              </a:tr>
              <a:tr h="2132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Confidence Interval Lower Level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Confidence Interval Upper Level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313334"/>
                  </a:ext>
                </a:extLst>
              </a:tr>
              <a:tr h="710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Batsman1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38.28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76.84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804030"/>
                  </a:ext>
                </a:extLst>
              </a:tr>
              <a:tr h="710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Batsman2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45.79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75.97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897539"/>
                  </a:ext>
                </a:extLst>
              </a:tr>
              <a:tr h="710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Batsman5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</a:rPr>
                        <a:t>40.99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</a:rPr>
                        <a:t>65.06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442101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588844" y="2326049"/>
            <a:ext cx="23060481" cy="235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303" y="294350"/>
            <a:ext cx="10972800" cy="914400"/>
          </a:xfrm>
        </p:spPr>
        <p:txBody>
          <a:bodyPr/>
          <a:lstStyle/>
          <a:p>
            <a:r>
              <a:rPr lang="en-US" dirty="0" smtClean="0"/>
              <a:t>Z-score of Batsman Runs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52" y="1201600"/>
            <a:ext cx="3507242" cy="239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71" y="1219210"/>
            <a:ext cx="3730127" cy="2384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75" y="1205174"/>
            <a:ext cx="3553096" cy="2412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53" y="3783058"/>
            <a:ext cx="3507242" cy="270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461" y="3798367"/>
            <a:ext cx="3717437" cy="2669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3474" y="3798368"/>
            <a:ext cx="3553097" cy="26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07264"/>
            <a:ext cx="10972800" cy="914400"/>
          </a:xfrm>
        </p:spPr>
        <p:txBody>
          <a:bodyPr/>
          <a:lstStyle/>
          <a:p>
            <a:r>
              <a:rPr lang="en-US" dirty="0" smtClean="0"/>
              <a:t>Ball &amp; Strike Rate Prediction of Run Score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9125" y="2483432"/>
            <a:ext cx="5384800" cy="336048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8417" y="2483432"/>
            <a:ext cx="5519472" cy="33604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9556" y="547147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For 50 run score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76202" y="547147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For 100 run score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2187" y="963507"/>
          <a:ext cx="9583476" cy="131812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9068">
                  <a:extLst>
                    <a:ext uri="{9D8B030D-6E8A-4147-A177-3AD203B41FA5}">
                      <a16:colId xmlns:a16="http://schemas.microsoft.com/office/drawing/2014/main" val="2473988955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276098726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1059574552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1485314472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3559563174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937095960"/>
                    </a:ext>
                  </a:extLst>
                </a:gridCol>
                <a:gridCol w="1369068">
                  <a:extLst>
                    <a:ext uri="{9D8B030D-6E8A-4147-A177-3AD203B41FA5}">
                      <a16:colId xmlns:a16="http://schemas.microsoft.com/office/drawing/2014/main" val="4188544971"/>
                    </a:ext>
                  </a:extLst>
                </a:gridCol>
              </a:tblGrid>
              <a:tr h="5866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(50,100)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Batsman</a:t>
                      </a:r>
                      <a:r>
                        <a:rPr lang="en-US" baseline="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Batsman</a:t>
                      </a:r>
                      <a:r>
                        <a:rPr lang="en-US" baseline="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Batsman</a:t>
                      </a:r>
                      <a:r>
                        <a:rPr lang="en-US" baseline="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Batsman</a:t>
                      </a:r>
                      <a:r>
                        <a:rPr lang="en-US" baseline="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Batsman</a:t>
                      </a:r>
                      <a:r>
                        <a:rPr lang="en-US" baseline="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Batsman</a:t>
                      </a:r>
                      <a:r>
                        <a:rPr lang="en-US" baseline="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92537"/>
                  </a:ext>
                </a:extLst>
              </a:tr>
              <a:tr h="335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Ball 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80,147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66,125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82,155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87,167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6666"/>
                  </a:ext>
                </a:extLst>
              </a:tr>
              <a:tr h="335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Strike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61, 62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51,60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58,67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53,66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57,74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1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77" y="224681"/>
            <a:ext cx="10972800" cy="914400"/>
          </a:xfrm>
        </p:spPr>
        <p:txBody>
          <a:bodyPr/>
          <a:lstStyle/>
          <a:p>
            <a:r>
              <a:rPr lang="en-US" dirty="0" smtClean="0"/>
              <a:t>Batsman </a:t>
            </a:r>
            <a:r>
              <a:rPr lang="en-US" dirty="0"/>
              <a:t>by his Performance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31578" y="3754304"/>
            <a:ext cx="2904399" cy="255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Joe Root</a:t>
            </a:r>
            <a:endParaRPr lang="en-US" sz="200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370601" y="1054646"/>
            <a:ext cx="2635342" cy="25574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Virat</a:t>
            </a:r>
            <a:r>
              <a:rPr lang="en-US" sz="2000" dirty="0" smtClean="0"/>
              <a:t> </a:t>
            </a:r>
            <a:r>
              <a:rPr lang="en-US" sz="2000" dirty="0" err="1" smtClean="0"/>
              <a:t>Kohli</a:t>
            </a:r>
            <a:r>
              <a:rPr lang="en-US" sz="2000" dirty="0" smtClean="0"/>
              <a:t>(IND)</a:t>
            </a:r>
          </a:p>
          <a:p>
            <a:endParaRPr lang="en-US" sz="2000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393577" y="1054646"/>
            <a:ext cx="2725783" cy="255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Q De cock(SA)</a:t>
            </a:r>
          </a:p>
          <a:p>
            <a:endParaRPr lang="en-US" sz="200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312240" y="1074697"/>
            <a:ext cx="2698160" cy="25574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AN Cook(ENG)</a:t>
            </a:r>
            <a:endParaRPr lang="en-US" sz="2000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210050" y="3829866"/>
            <a:ext cx="2948396" cy="255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David Warner(AUS)</a:t>
            </a:r>
            <a:endParaRPr lang="en-US" sz="2000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7553936" y="3829866"/>
            <a:ext cx="2966018" cy="25574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Tamim</a:t>
            </a:r>
            <a:r>
              <a:rPr lang="en-US" sz="2000" dirty="0" smtClean="0"/>
              <a:t> Iqbal(BAN)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02" y="1512923"/>
            <a:ext cx="2009775" cy="194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08" y="1512923"/>
            <a:ext cx="2159042" cy="194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95" y="1512923"/>
            <a:ext cx="1943100" cy="1943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9" y="4282262"/>
            <a:ext cx="2047875" cy="2171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02" y="4282262"/>
            <a:ext cx="1982357" cy="217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44" y="4282261"/>
            <a:ext cx="1958716" cy="21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3" y="215972"/>
            <a:ext cx="10972800" cy="9144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2307" y="3495599"/>
            <a:ext cx="592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://github.com/roy0111/CricketDataAnalysisCSE464/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115" y="3218600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Source Repository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2115" y="3957264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Any Query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42307" y="4234263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biratewu0111@gmail.com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42307" y="4573899"/>
            <a:ext cx="37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https://www.facebook.com/birat.111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85462" y="1407371"/>
            <a:ext cx="65517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http://www.cricbuzz.com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https</a:t>
            </a:r>
            <a:r>
              <a:rPr lang="en-US" dirty="0" smtClean="0">
                <a:hlinkClick r:id="rId5"/>
              </a:rPr>
              <a:t>://www.youtube.com/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http://scikit-learn.org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7"/>
              </a:rPr>
              <a:t>http://stats.espncricinfo.com/ci/content/records/227046.html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2368731"/>
            <a:ext cx="8107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rial Rounded MT Bold" panose="020F0704030504030204" pitchFamily="34" charset="0"/>
              </a:rPr>
              <a:t>THANK YOU</a:t>
            </a:r>
            <a:endParaRPr lang="en-US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88868" y="3002281"/>
            <a:ext cx="10363200" cy="1975104"/>
          </a:xfrm>
        </p:spPr>
        <p:txBody>
          <a:bodyPr/>
          <a:lstStyle/>
          <a:p>
            <a:r>
              <a:rPr lang="en-US" sz="4200" dirty="0" smtClean="0"/>
              <a:t>Cricket BATSMAN DATA ANALYSIS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0" y="1213213"/>
            <a:ext cx="4028966" cy="15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9200" y="1191378"/>
            <a:ext cx="10363200" cy="9144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0" y="2105778"/>
            <a:ext cx="10206446" cy="4068600"/>
          </a:xfrm>
        </p:spPr>
        <p:txBody>
          <a:bodyPr>
            <a:normAutofit/>
          </a:bodyPr>
          <a:lstStyle/>
          <a:p>
            <a:pPr lvl="0"/>
            <a:r>
              <a:rPr lang="en-US" sz="2400" i="1" dirty="0" smtClean="0"/>
              <a:t>Analyze</a:t>
            </a:r>
            <a:r>
              <a:rPr lang="en-US" sz="2400" dirty="0" smtClean="0"/>
              <a:t> batsman overall performance</a:t>
            </a:r>
          </a:p>
          <a:p>
            <a:pPr lvl="2"/>
            <a:r>
              <a:rPr lang="en-US" i="1" dirty="0" smtClean="0"/>
              <a:t>Compare</a:t>
            </a:r>
            <a:r>
              <a:rPr lang="en-US" dirty="0" smtClean="0"/>
              <a:t> a batsman run with other batsman</a:t>
            </a:r>
          </a:p>
          <a:p>
            <a:pPr lvl="4"/>
            <a:r>
              <a:rPr lang="en-US" sz="2400" dirty="0" smtClean="0"/>
              <a:t>Find out a </a:t>
            </a:r>
            <a:r>
              <a:rPr lang="en-US" sz="2400" i="1" dirty="0" smtClean="0"/>
              <a:t>relationship</a:t>
            </a:r>
            <a:r>
              <a:rPr lang="en-US" sz="2400" dirty="0" smtClean="0"/>
              <a:t> with run and strike rate</a:t>
            </a:r>
          </a:p>
          <a:p>
            <a:pPr lvl="6"/>
            <a:r>
              <a:rPr lang="en-US" sz="2400" i="1" dirty="0" smtClean="0"/>
              <a:t>Evaluate</a:t>
            </a:r>
            <a:r>
              <a:rPr lang="en-US" sz="2400" dirty="0" smtClean="0"/>
              <a:t> players performances</a:t>
            </a:r>
          </a:p>
          <a:p>
            <a:pPr lvl="7"/>
            <a:r>
              <a:rPr lang="en-US" sz="2400" i="1" dirty="0" smtClean="0"/>
              <a:t>Predict</a:t>
            </a:r>
            <a:r>
              <a:rPr lang="en-US" sz="2400" dirty="0" smtClean="0"/>
              <a:t> the batsman performance in next matches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>
            <a:spLocks noGrp="1"/>
          </p:cNvSpPr>
          <p:nvPr>
            <p:ph type="title"/>
          </p:nvPr>
        </p:nvSpPr>
        <p:spPr>
          <a:xfrm>
            <a:off x="1828800" y="128932"/>
            <a:ext cx="10363200" cy="914400"/>
          </a:xfrm>
        </p:spPr>
        <p:txBody>
          <a:bodyPr/>
          <a:lstStyle/>
          <a:p>
            <a:r>
              <a:rPr lang="en-US" dirty="0" smtClean="0"/>
              <a:t>All Batsman Score Figure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88" y="990204"/>
            <a:ext cx="7341326" cy="1453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88" y="2504663"/>
            <a:ext cx="7341326" cy="36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840" y="146304"/>
            <a:ext cx="10972800" cy="914400"/>
          </a:xfrm>
        </p:spPr>
        <p:txBody>
          <a:bodyPr/>
          <a:lstStyle/>
          <a:p>
            <a:r>
              <a:rPr lang="en-US" dirty="0" smtClean="0"/>
              <a:t>Describe Batsman Run Statistics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40526" y="1546980"/>
          <a:ext cx="10450286" cy="39943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839061568"/>
                    </a:ext>
                  </a:extLst>
                </a:gridCol>
                <a:gridCol w="1220167">
                  <a:extLst>
                    <a:ext uri="{9D8B030D-6E8A-4147-A177-3AD203B41FA5}">
                      <a16:colId xmlns:a16="http://schemas.microsoft.com/office/drawing/2014/main" val="10576865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86610431"/>
                    </a:ext>
                  </a:extLst>
                </a:gridCol>
                <a:gridCol w="983101">
                  <a:extLst>
                    <a:ext uri="{9D8B030D-6E8A-4147-A177-3AD203B41FA5}">
                      <a16:colId xmlns:a16="http://schemas.microsoft.com/office/drawing/2014/main" val="309807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584186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705386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83351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494365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5543045"/>
                    </a:ext>
                  </a:extLst>
                </a:gridCol>
              </a:tblGrid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Batsman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#of Match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25%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75%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98177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Batsman1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60.87719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56.971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17.00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239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64629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Batsman2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69.505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78.75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80422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Batsman3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49.0781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48.137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51712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Batsman4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49.40678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48.858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82706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Batsman5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53.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0263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49.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496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8.2500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42.2500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85.2500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12139"/>
                  </a:ext>
                </a:extLst>
              </a:tr>
              <a:tr h="559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Batsman6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35.76923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30.362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8.250000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32.00000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56.75000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4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1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77" y="259516"/>
            <a:ext cx="10972800" cy="914400"/>
          </a:xfrm>
        </p:spPr>
        <p:txBody>
          <a:bodyPr/>
          <a:lstStyle/>
          <a:p>
            <a:r>
              <a:rPr lang="en-US" dirty="0" smtClean="0"/>
              <a:t>Batsman Run Average &amp; Variance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1378967"/>
              </p:ext>
            </p:extLst>
          </p:nvPr>
        </p:nvGraphicFramePr>
        <p:xfrm>
          <a:off x="802005" y="1595892"/>
          <a:ext cx="5384802" cy="4003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Batsman</a:t>
                      </a:r>
                      <a:endParaRPr lang="en-US" sz="1800" b="1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Average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Variance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Batsman </a:t>
                      </a:r>
                      <a:r>
                        <a:rPr lang="en-US" sz="1800" b="1" dirty="0"/>
                        <a:t>1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60.877193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3245.716792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Batsman </a:t>
                      </a:r>
                      <a:r>
                        <a:rPr lang="en-US" sz="1800" b="1" dirty="0"/>
                        <a:t>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57.557692 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4830.996606 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Batsman </a:t>
                      </a:r>
                      <a:r>
                        <a:rPr lang="en-US" sz="1800" b="1" dirty="0"/>
                        <a:t>3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49.078125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2317.247768 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Batsman 4</a:t>
                      </a:r>
                    </a:p>
                    <a:p>
                      <a:endParaRPr lang="en-US" sz="1800" b="1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49.406780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2387.107539 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238613455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Batsman 5</a:t>
                      </a:r>
                    </a:p>
                    <a:p>
                      <a:endParaRPr lang="en-US" sz="1800" b="1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53.026316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2449.918208</a:t>
                      </a:r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300035061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Batsman 6</a:t>
                      </a:r>
                    </a:p>
                    <a:p>
                      <a:endParaRPr lang="en-US" sz="1800" b="1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35.76923</a:t>
                      </a:r>
                      <a:endParaRPr lang="en-US" sz="1800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921.864615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371999349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80" y="1050621"/>
            <a:ext cx="4344074" cy="2738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81" y="3788987"/>
            <a:ext cx="4344074" cy="27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589" y="224681"/>
            <a:ext cx="10972800" cy="914400"/>
          </a:xfrm>
        </p:spPr>
        <p:txBody>
          <a:bodyPr/>
          <a:lstStyle/>
          <a:p>
            <a:r>
              <a:rPr lang="en-US" dirty="0" smtClean="0"/>
              <a:t>Average of Runs plot in Consecutive Match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1049891"/>
            <a:ext cx="9161417" cy="4733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1614" y="1201782"/>
            <a:ext cx="1954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batsman1_runs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batsman2_runs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batsman3_runs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batsman4_runs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batsman5_runs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batsman6_runs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092" y="189846"/>
            <a:ext cx="10972800" cy="914400"/>
          </a:xfrm>
        </p:spPr>
        <p:txBody>
          <a:bodyPr/>
          <a:lstStyle/>
          <a:p>
            <a:r>
              <a:rPr lang="en-US" dirty="0" smtClean="0"/>
              <a:t>Average vs Runs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43" y="1255260"/>
            <a:ext cx="3066692" cy="1984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82" y="1255260"/>
            <a:ext cx="3213464" cy="2022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393" y="1255260"/>
            <a:ext cx="3105203" cy="2022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544" y="3390604"/>
            <a:ext cx="3066691" cy="2043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823" y="3390604"/>
            <a:ext cx="3292982" cy="2043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393" y="3390605"/>
            <a:ext cx="3148743" cy="20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589" y="200748"/>
            <a:ext cx="10972800" cy="914400"/>
          </a:xfrm>
        </p:spPr>
        <p:txBody>
          <a:bodyPr/>
          <a:lstStyle/>
          <a:p>
            <a:r>
              <a:rPr lang="en-US" dirty="0" smtClean="0"/>
              <a:t>Percentage of score half-century &amp; century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4" y="1604417"/>
            <a:ext cx="2759800" cy="211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33" y="1637959"/>
            <a:ext cx="2682784" cy="2115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629" y="1584729"/>
            <a:ext cx="2749731" cy="2222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084" y="3817942"/>
            <a:ext cx="2759800" cy="2468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033" y="3817942"/>
            <a:ext cx="2682784" cy="2415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629" y="3866021"/>
            <a:ext cx="2749731" cy="2372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5657" y="1793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5033" y="1892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8966" y="1813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4903" y="5916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1908" y="5730058"/>
            <a:ext cx="248194" cy="37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79577" y="57322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632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202</TotalTime>
  <Words>385</Words>
  <Application>Microsoft Office PowerPoint</Application>
  <PresentationFormat>Widescreen</PresentationFormat>
  <Paragraphs>225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UI Gothic</vt:lpstr>
      <vt:lpstr>Arial</vt:lpstr>
      <vt:lpstr>Arial Rounded MT Bold</vt:lpstr>
      <vt:lpstr>Calibri</vt:lpstr>
      <vt:lpstr>Times New Roman</vt:lpstr>
      <vt:lpstr>Wingdings</vt:lpstr>
      <vt:lpstr>Wingdings 2</vt:lpstr>
      <vt:lpstr>Wingdings 3</vt:lpstr>
      <vt:lpstr>Nightfall design template</vt:lpstr>
      <vt:lpstr>PowerPoint Presentation</vt:lpstr>
      <vt:lpstr>Cricket BATSMAN DATA ANALYSIS</vt:lpstr>
      <vt:lpstr>Objectives</vt:lpstr>
      <vt:lpstr>All Batsman Score Figure</vt:lpstr>
      <vt:lpstr>Describe Batsman Run Statistics</vt:lpstr>
      <vt:lpstr>Batsman Run Average &amp; Variance</vt:lpstr>
      <vt:lpstr>Average of Runs plot in Consecutive Match</vt:lpstr>
      <vt:lpstr>Average vs Runs</vt:lpstr>
      <vt:lpstr>Percentage of score half-century &amp; century</vt:lpstr>
      <vt:lpstr>Dismissal Statistics of Batsman (Run VS Out)</vt:lpstr>
      <vt:lpstr>PowerPoint Presentation</vt:lpstr>
      <vt:lpstr>PowerPoint Presentation</vt:lpstr>
      <vt:lpstr>Z-score of Batsman Runs</vt:lpstr>
      <vt:lpstr>Ball &amp; Strike Rate Prediction of Run Score</vt:lpstr>
      <vt:lpstr>Batsman by his Performance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BATSMAN DATA ANALYSIS</dc:title>
  <dc:creator>Windows User</dc:creator>
  <cp:lastModifiedBy>Windows User</cp:lastModifiedBy>
  <cp:revision>59</cp:revision>
  <dcterms:created xsi:type="dcterms:W3CDTF">2018-03-25T20:24:40Z</dcterms:created>
  <dcterms:modified xsi:type="dcterms:W3CDTF">2018-03-27T06:26:19Z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