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/>
    <p:restoredTop sz="94674"/>
  </p:normalViewPr>
  <p:slideViewPr>
    <p:cSldViewPr snapToGrid="0" snapToObjects="1">
      <p:cViewPr varScale="1">
        <p:scale>
          <a:sx n="215" d="100"/>
          <a:sy n="215" d="100"/>
        </p:scale>
        <p:origin x="2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2016/5/26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30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2016/5/26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5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2016/5/26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7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2016/5/26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6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2016/5/26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298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2016/5/26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195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1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209442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ca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425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14916" y="39549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16306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07436" y="40671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4650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2016/5/26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51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2016/5/26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9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2016/5/26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00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2016/5/26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12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422F-3B3D-1F4D-8859-9D693735C5BA}" type="datetimeFigureOut">
              <a:rPr kumimoji="1" lang="zh-TW" altLang="en-US" smtClean="0"/>
              <a:t>2016/5/26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452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2192"/>
            <a:ext cx="10972800" cy="1143000"/>
          </a:xfrm>
        </p:spPr>
        <p:txBody>
          <a:bodyPr/>
          <a:lstStyle/>
          <a:p>
            <a:r>
              <a:rPr lang="en-US" dirty="0" smtClean="0"/>
              <a:t>Homework 4 @ 05/23~06/06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843148"/>
            <a:ext cx="8917459" cy="5783283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i="1" dirty="0" smtClean="0"/>
              <a:t>hw4_studentID_yourname.R -fold n –out </a:t>
            </a:r>
            <a:r>
              <a:rPr lang="en-US" altLang="zh-TW" i="1" dirty="0" err="1" smtClean="0"/>
              <a:t>performance.csv</a:t>
            </a:r>
            <a:endParaRPr lang="en-US" altLang="zh-TW" i="1" dirty="0" smtClean="0"/>
          </a:p>
          <a:p>
            <a:pPr lvl="1"/>
            <a:r>
              <a:rPr lang="en-US" altLang="zh-TW" dirty="0" smtClean="0"/>
              <a:t>Perform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-fold cross-validation</a:t>
            </a:r>
          </a:p>
          <a:p>
            <a:pPr lvl="1"/>
            <a:r>
              <a:rPr lang="en-US" dirty="0" smtClean="0"/>
              <a:t>% of training vs % </a:t>
            </a:r>
            <a:r>
              <a:rPr lang="en-US" dirty="0"/>
              <a:t>of calibration </a:t>
            </a:r>
            <a:r>
              <a:rPr lang="en-US" dirty="0" smtClean="0"/>
              <a:t>= 90 vs 10</a:t>
            </a:r>
          </a:p>
          <a:p>
            <a:r>
              <a:rPr lang="en-US" dirty="0" smtClean="0"/>
              <a:t>Inputs : </a:t>
            </a:r>
            <a:r>
              <a:rPr lang="en-US" sz="1800" dirty="0" err="1" smtClean="0"/>
              <a:t>Archaeal_tfpssm.csv</a:t>
            </a:r>
            <a:endParaRPr lang="en-US" sz="1800" dirty="0" smtClean="0"/>
          </a:p>
          <a:p>
            <a:pPr lvl="1"/>
            <a:r>
              <a:rPr lang="en-US" sz="1500" dirty="0" smtClean="0"/>
              <a:t>V2 : represent the protein subcellular location</a:t>
            </a:r>
          </a:p>
          <a:p>
            <a:pPr lvl="2"/>
            <a:r>
              <a:rPr lang="pt-BR" sz="1300" dirty="0"/>
              <a:t>CP : </a:t>
            </a:r>
            <a:r>
              <a:rPr lang="pt-BR" sz="1300" dirty="0" err="1"/>
              <a:t>Cytoplasmic</a:t>
            </a:r>
            <a:endParaRPr lang="pt-BR" sz="1300" dirty="0" smtClean="0"/>
          </a:p>
          <a:p>
            <a:pPr lvl="2"/>
            <a:r>
              <a:rPr lang="pt-BR" sz="1300" dirty="0" smtClean="0"/>
              <a:t>CW : </a:t>
            </a:r>
          </a:p>
          <a:p>
            <a:pPr lvl="2"/>
            <a:r>
              <a:rPr lang="pt-BR" sz="1300" dirty="0"/>
              <a:t>EC : </a:t>
            </a:r>
            <a:r>
              <a:rPr lang="pt-BR" sz="1300" dirty="0" err="1"/>
              <a:t>Extracellular</a:t>
            </a:r>
            <a:endParaRPr lang="pt-BR" sz="1300" dirty="0" smtClean="0"/>
          </a:p>
          <a:p>
            <a:pPr lvl="2"/>
            <a:r>
              <a:rPr lang="pt-BR" sz="1300" dirty="0"/>
              <a:t>IM : </a:t>
            </a:r>
            <a:r>
              <a:rPr lang="pt-BR" sz="1300" dirty="0" err="1"/>
              <a:t>Inner</a:t>
            </a:r>
            <a:r>
              <a:rPr lang="pt-BR" sz="1300" dirty="0"/>
              <a:t> </a:t>
            </a:r>
            <a:r>
              <a:rPr lang="pt-BR" sz="1300" dirty="0" err="1"/>
              <a:t>membrane</a:t>
            </a:r>
            <a:endParaRPr lang="en-US" sz="1300" dirty="0" smtClean="0"/>
          </a:p>
          <a:p>
            <a:pPr lvl="1"/>
            <a:r>
              <a:rPr lang="en-US" sz="1500" dirty="0" smtClean="0"/>
              <a:t>V3~V5602 : the gapped-dipeptide features of each protein</a:t>
            </a:r>
          </a:p>
          <a:p>
            <a:pPr lvl="1"/>
            <a:r>
              <a:rPr lang="en-US" sz="1500" dirty="0" smtClean="0"/>
              <a:t>Code to read data</a:t>
            </a:r>
            <a:endParaRPr lang="en-US" sz="1500" dirty="0"/>
          </a:p>
          <a:p>
            <a:pPr marL="857250" lvl="2" indent="0">
              <a:buNone/>
            </a:pPr>
            <a:r>
              <a:rPr lang="en-US" sz="1500" dirty="0"/>
              <a:t>d &lt;- </a:t>
            </a:r>
            <a:r>
              <a:rPr lang="en-US" sz="1500" dirty="0" err="1" smtClean="0"/>
              <a:t>read.csvArchaeal_tfpssm.csv</a:t>
            </a:r>
            <a:r>
              <a:rPr lang="en-US" sz="1500" dirty="0" err="1"/>
              <a:t>",header</a:t>
            </a:r>
            <a:r>
              <a:rPr lang="en-US" sz="1500" dirty="0"/>
              <a:t>=F</a:t>
            </a:r>
            <a:r>
              <a:rPr lang="en-US" sz="1500" dirty="0" smtClean="0"/>
              <a:t>)</a:t>
            </a:r>
          </a:p>
          <a:p>
            <a:pPr marL="857250" lvl="2" indent="0">
              <a:buNone/>
            </a:pPr>
            <a:r>
              <a:rPr lang="en-US" sz="1500" dirty="0" smtClean="0"/>
              <a:t>levels(d</a:t>
            </a:r>
            <a:r>
              <a:rPr lang="en-US" sz="1500" dirty="0"/>
              <a:t>[,2</a:t>
            </a:r>
            <a:r>
              <a:rPr lang="en-US" sz="1500" dirty="0" smtClean="0"/>
              <a:t>])</a:t>
            </a:r>
          </a:p>
          <a:p>
            <a:pPr marL="857250" lvl="2" indent="0">
              <a:buNone/>
            </a:pPr>
            <a:r>
              <a:rPr lang="en-US" sz="1500" dirty="0" smtClean="0"/>
              <a:t>head(d</a:t>
            </a:r>
            <a:r>
              <a:rPr lang="en-US" sz="1500" dirty="0"/>
              <a:t>[,5600:5603]) </a:t>
            </a:r>
            <a:endParaRPr lang="en-US" sz="1500" dirty="0" smtClean="0"/>
          </a:p>
          <a:p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 smtClean="0"/>
              <a:t>Any model you want</a:t>
            </a:r>
          </a:p>
          <a:p>
            <a:pPr lvl="1"/>
            <a:r>
              <a:rPr lang="en-US" altLang="zh-TW" dirty="0" smtClean="0"/>
              <a:t>Predict V2 value for each protein</a:t>
            </a:r>
            <a:endParaRPr lang="en-US" altLang="zh-TW" dirty="0"/>
          </a:p>
          <a:p>
            <a:r>
              <a:rPr lang="en-US" dirty="0" smtClean="0"/>
              <a:t>Output </a:t>
            </a:r>
            <a:r>
              <a:rPr lang="en-US" dirty="0" smtClean="0"/>
              <a:t>: </a:t>
            </a:r>
            <a:r>
              <a:rPr lang="en-US" altLang="zh-TW" i="1" dirty="0" err="1"/>
              <a:t>performance.csv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sz="1800" dirty="0" err="1" smtClean="0"/>
              <a:t>set,</a:t>
            </a:r>
            <a:r>
              <a:rPr lang="en-US" altLang="zh-TW" sz="1800" dirty="0" err="1" smtClean="0"/>
              <a:t>Accuracy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trainning,0.91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calibration,0.85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test,0.77</a:t>
            </a:r>
          </a:p>
          <a:p>
            <a:pPr lvl="1"/>
            <a:r>
              <a:rPr lang="en-US" sz="1800" dirty="0" smtClean="0"/>
              <a:t>Accuracy = TP/N</a:t>
            </a:r>
          </a:p>
          <a:p>
            <a:pPr lvl="1"/>
            <a:r>
              <a:rPr lang="en-US" sz="1800" dirty="0" smtClean="0"/>
              <a:t>Slide week4, 18~27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020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42504"/>
            <a:ext cx="10972800" cy="421574"/>
          </a:xfrm>
        </p:spPr>
        <p:txBody>
          <a:bodyPr anchor="ctr">
            <a:normAutofit fontScale="90000"/>
          </a:bodyPr>
          <a:lstStyle/>
          <a:p>
            <a:r>
              <a:rPr kumimoji="1" lang="en-US" altLang="zh-TW" dirty="0" smtClean="0"/>
              <a:t>Measurement Summary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736270"/>
            <a:ext cx="10972800" cy="6008914"/>
          </a:xfrm>
        </p:spPr>
        <p:txBody>
          <a:bodyPr lIns="90000" anchor="t">
            <a:normAutofit fontScale="32500" lnSpcReduction="20000"/>
          </a:bodyPr>
          <a:lstStyle/>
          <a:p>
            <a:r>
              <a:rPr lang="en-US" altLang="zh-TW" dirty="0" smtClean="0"/>
              <a:t>Residuals : prediction-y</a:t>
            </a:r>
          </a:p>
          <a:p>
            <a:r>
              <a:rPr lang="en-US" altLang="zh-TW" dirty="0" smtClean="0"/>
              <a:t>Absolute error: sum(abs(prediction-y))</a:t>
            </a:r>
            <a:endParaRPr lang="en-US" altLang="zh-TW" dirty="0"/>
          </a:p>
          <a:p>
            <a:r>
              <a:rPr lang="en-US" altLang="zh-TW" dirty="0" smtClean="0"/>
              <a:t>Root Mean Square Error (RMSE) : </a:t>
            </a:r>
            <a:r>
              <a:rPr lang="en-US" altLang="zh-TW" dirty="0" err="1"/>
              <a:t>sqrt</a:t>
            </a:r>
            <a:r>
              <a:rPr lang="en-US" altLang="zh-TW" dirty="0"/>
              <a:t>(mean</a:t>
            </a:r>
            <a:r>
              <a:rPr lang="en-US" altLang="zh-TW" dirty="0" smtClean="0"/>
              <a:t>((prediction-y</a:t>
            </a:r>
            <a:r>
              <a:rPr lang="en-US" altLang="zh-TW" dirty="0"/>
              <a:t>)^2</a:t>
            </a:r>
            <a:r>
              <a:rPr lang="en-US" altLang="zh-TW" dirty="0" smtClean="0"/>
              <a:t>))</a:t>
            </a:r>
          </a:p>
          <a:p>
            <a:r>
              <a:rPr lang="en-US" altLang="zh-TW" dirty="0"/>
              <a:t>R</a:t>
            </a:r>
            <a:r>
              <a:rPr lang="en-US" altLang="zh-TW" dirty="0" smtClean="0"/>
              <a:t>esidual </a:t>
            </a:r>
            <a:r>
              <a:rPr lang="en-US" altLang="zh-TW" dirty="0"/>
              <a:t>S</a:t>
            </a:r>
            <a:r>
              <a:rPr lang="en-US" altLang="zh-TW" dirty="0" smtClean="0"/>
              <a:t>tandard Error : </a:t>
            </a:r>
            <a:r>
              <a:rPr lang="en-US" altLang="zh-TW" dirty="0" err="1"/>
              <a:t>sqrt</a:t>
            </a:r>
            <a:r>
              <a:rPr lang="en-US" altLang="zh-TW" dirty="0"/>
              <a:t>(sum(residuals(model)^2)/</a:t>
            </a:r>
            <a:r>
              <a:rPr lang="en-US" altLang="zh-TW" dirty="0" err="1"/>
              <a:t>df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similar to the </a:t>
            </a:r>
            <a:r>
              <a:rPr lang="en-US" altLang="zh-TW" dirty="0" smtClean="0"/>
              <a:t>RMSE, </a:t>
            </a:r>
            <a:r>
              <a:rPr lang="en-US" altLang="zh-TW" dirty="0"/>
              <a:t>except with the number of data </a:t>
            </a:r>
            <a:r>
              <a:rPr lang="en-US" altLang="zh-TW" dirty="0" smtClean="0"/>
              <a:t>rows adjusted </a:t>
            </a:r>
            <a:r>
              <a:rPr lang="en-US" altLang="zh-TW" dirty="0"/>
              <a:t>to be the degrees of freedom</a:t>
            </a:r>
            <a:endParaRPr lang="en-US" altLang="zh-TW" dirty="0" smtClean="0"/>
          </a:p>
          <a:p>
            <a:r>
              <a:rPr kumimoji="1" lang="en-US" altLang="zh-TW" dirty="0"/>
              <a:t>R-square (</a:t>
            </a:r>
            <a:r>
              <a:rPr lang="en-US" altLang="zh-TW" dirty="0"/>
              <a:t>R2, the coefficient of </a:t>
            </a:r>
            <a:r>
              <a:rPr lang="en-US" altLang="zh-TW" dirty="0" smtClean="0"/>
              <a:t>determination, </a:t>
            </a:r>
            <a:r>
              <a:rPr lang="en-US" altLang="zh-TW" dirty="0"/>
              <a:t>Multiple R-squared</a:t>
            </a:r>
            <a:r>
              <a:rPr lang="en-US" altLang="zh-TW" dirty="0" smtClean="0"/>
              <a:t>) : 1-sum((prediction-y</a:t>
            </a:r>
            <a:r>
              <a:rPr lang="en-US" altLang="zh-TW" dirty="0"/>
              <a:t>)^2)/sum((</a:t>
            </a:r>
            <a:r>
              <a:rPr lang="en-US" altLang="zh-TW" dirty="0" smtClean="0"/>
              <a:t>mean(y)-y</a:t>
            </a:r>
            <a:r>
              <a:rPr lang="en-US" altLang="zh-TW" dirty="0"/>
              <a:t>)^2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Under certain circumstances, R-squared </a:t>
            </a:r>
            <a:r>
              <a:rPr lang="en-US" altLang="zh-TW" dirty="0" smtClean="0"/>
              <a:t>= correlation^2</a:t>
            </a:r>
          </a:p>
          <a:p>
            <a:pPr lvl="1"/>
            <a:r>
              <a:rPr lang="en-US" altLang="zh-TW" dirty="0"/>
              <a:t>R-squared can be thought of as a normalized version of </a:t>
            </a:r>
            <a:r>
              <a:rPr lang="en-US" altLang="zh-TW" dirty="0" smtClean="0"/>
              <a:t>RMSE</a:t>
            </a:r>
          </a:p>
          <a:p>
            <a:r>
              <a:rPr lang="en-US" altLang="zh-TW" dirty="0" smtClean="0"/>
              <a:t>Adjusted R-squared : the </a:t>
            </a:r>
            <a:r>
              <a:rPr lang="en-US" altLang="zh-TW" dirty="0"/>
              <a:t>multiple R-squared penalized by the ratio of the </a:t>
            </a:r>
            <a:r>
              <a:rPr lang="en-US" altLang="zh-TW" dirty="0" smtClean="0"/>
              <a:t>degrees of </a:t>
            </a:r>
            <a:r>
              <a:rPr lang="en-US" altLang="zh-TW" dirty="0"/>
              <a:t>freedom to the number of training </a:t>
            </a:r>
            <a:r>
              <a:rPr lang="en-US" altLang="zh-TW" dirty="0" smtClean="0"/>
              <a:t>examples</a:t>
            </a:r>
          </a:p>
          <a:p>
            <a:pPr lvl="1"/>
            <a:r>
              <a:rPr lang="en-US" altLang="zh-TW" dirty="0"/>
              <a:t>to correct the fact </a:t>
            </a:r>
            <a:r>
              <a:rPr lang="en-US" altLang="zh-TW" dirty="0" smtClean="0"/>
              <a:t>that more </a:t>
            </a:r>
            <a:r>
              <a:rPr lang="en-US" altLang="zh-TW" dirty="0"/>
              <a:t>complex models tend to look better on training data due to overfitting.</a:t>
            </a:r>
            <a:endParaRPr lang="en-US" altLang="zh-TW" dirty="0" smtClean="0"/>
          </a:p>
          <a:p>
            <a:r>
              <a:rPr lang="en-US" altLang="zh-TW" dirty="0" smtClean="0"/>
              <a:t>Deviance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(pseudo R-Square) : </a:t>
            </a:r>
            <a:r>
              <a:rPr lang="en-US" altLang="zh-TW" dirty="0"/>
              <a:t>-2*(</a:t>
            </a:r>
            <a:r>
              <a:rPr lang="en-US" altLang="zh-TW" dirty="0" err="1"/>
              <a:t>logLikelihood</a:t>
            </a:r>
            <a:r>
              <a:rPr lang="en-US" altLang="zh-TW" dirty="0"/>
              <a:t>-S)</a:t>
            </a:r>
            <a:endParaRPr kumimoji="1" lang="en-US" altLang="zh-TW" dirty="0" smtClean="0"/>
          </a:p>
          <a:p>
            <a:pPr lvl="1"/>
            <a:r>
              <a:rPr lang="en-US" altLang="zh-TW" dirty="0" smtClean="0"/>
              <a:t>common </a:t>
            </a:r>
            <a:r>
              <a:rPr lang="en-US" altLang="zh-TW" dirty="0"/>
              <a:t>measure when fitting probability </a:t>
            </a:r>
            <a:r>
              <a:rPr lang="en-US" altLang="zh-TW" dirty="0" smtClean="0"/>
              <a:t>models</a:t>
            </a:r>
          </a:p>
          <a:p>
            <a:pPr lvl="1"/>
            <a:r>
              <a:rPr lang="en-US" altLang="zh-TW" dirty="0" smtClean="0"/>
              <a:t>S=0, </a:t>
            </a:r>
            <a:r>
              <a:rPr lang="en-US" altLang="zh-TW" dirty="0"/>
              <a:t>the deviance </a:t>
            </a:r>
            <a:r>
              <a:rPr lang="en-US" altLang="zh-TW" dirty="0" smtClean="0"/>
              <a:t>= a </a:t>
            </a:r>
            <a:r>
              <a:rPr lang="en-US" altLang="zh-TW" dirty="0"/>
              <a:t>pseudo </a:t>
            </a:r>
            <a:r>
              <a:rPr lang="en-US" altLang="zh-TW" dirty="0" smtClean="0"/>
              <a:t>R-squared</a:t>
            </a:r>
          </a:p>
          <a:p>
            <a:pPr lvl="1"/>
            <a:r>
              <a:rPr lang="en-US" altLang="zh-TW" dirty="0" smtClean="0"/>
              <a:t>Code</a:t>
            </a:r>
          </a:p>
          <a:p>
            <a:pPr lvl="2"/>
            <a:r>
              <a:rPr lang="en-US" altLang="zh-TW" sz="2500" dirty="0" err="1"/>
              <a:t>loglikelihood</a:t>
            </a:r>
            <a:r>
              <a:rPr lang="en-US" altLang="zh-TW" sz="2500" dirty="0"/>
              <a:t> &lt;- function(y, </a:t>
            </a:r>
            <a:r>
              <a:rPr lang="en-US" altLang="zh-TW" sz="2500" dirty="0" err="1"/>
              <a:t>py</a:t>
            </a:r>
            <a:r>
              <a:rPr lang="en-US" altLang="zh-TW" sz="2500" dirty="0"/>
              <a:t>) </a:t>
            </a:r>
            <a:r>
              <a:rPr lang="en-US" altLang="zh-TW" sz="2500" dirty="0" smtClean="0"/>
              <a:t>{ </a:t>
            </a:r>
            <a:r>
              <a:rPr lang="pl-PL" altLang="zh-TW" sz="2500" dirty="0" smtClean="0"/>
              <a:t>sum(y </a:t>
            </a:r>
            <a:r>
              <a:rPr lang="pl-PL" altLang="zh-TW" sz="2500" dirty="0"/>
              <a:t>* log(</a:t>
            </a:r>
            <a:r>
              <a:rPr lang="pl-PL" altLang="zh-TW" sz="2500" dirty="0" err="1"/>
              <a:t>py</a:t>
            </a:r>
            <a:r>
              <a:rPr lang="pl-PL" altLang="zh-TW" sz="2500" dirty="0"/>
              <a:t>) + (1-y)*log(1 - </a:t>
            </a:r>
            <a:r>
              <a:rPr lang="pl-PL" altLang="zh-TW" sz="2500" dirty="0" err="1"/>
              <a:t>py</a:t>
            </a:r>
            <a:r>
              <a:rPr lang="pl-PL" altLang="zh-TW" sz="2500" dirty="0" smtClean="0"/>
              <a:t>)) }</a:t>
            </a:r>
            <a:endParaRPr lang="en-US" altLang="zh-TW" sz="2500" dirty="0" smtClean="0"/>
          </a:p>
          <a:p>
            <a:pPr lvl="2"/>
            <a:r>
              <a:rPr lang="en-US" altLang="zh-TW" sz="2500" dirty="0" err="1"/>
              <a:t>pred</a:t>
            </a:r>
            <a:r>
              <a:rPr lang="en-US" altLang="zh-TW" sz="2500" dirty="0"/>
              <a:t> &lt;- predict(model, </a:t>
            </a:r>
            <a:r>
              <a:rPr lang="en-US" altLang="zh-TW" sz="2500" dirty="0" err="1"/>
              <a:t>newdata</a:t>
            </a:r>
            <a:r>
              <a:rPr lang="en-US" altLang="zh-TW" sz="2500" dirty="0"/>
              <a:t>=train, type="response")</a:t>
            </a:r>
          </a:p>
          <a:p>
            <a:pPr lvl="2"/>
            <a:r>
              <a:rPr lang="en-US" altLang="zh-TW" sz="2500" dirty="0" err="1"/>
              <a:t>resid.dev</a:t>
            </a:r>
            <a:r>
              <a:rPr lang="en-US" altLang="zh-TW" sz="2500" dirty="0"/>
              <a:t> &lt;- -2*</a:t>
            </a:r>
            <a:r>
              <a:rPr lang="en-US" altLang="zh-TW" sz="2500" dirty="0" err="1"/>
              <a:t>loglikelihood</a:t>
            </a:r>
            <a:r>
              <a:rPr lang="en-US" altLang="zh-TW" sz="2500" dirty="0"/>
              <a:t>(</a:t>
            </a:r>
            <a:r>
              <a:rPr lang="en-US" altLang="zh-TW" sz="2500" dirty="0" err="1"/>
              <a:t>as.numeric</a:t>
            </a:r>
            <a:r>
              <a:rPr lang="en-US" altLang="zh-TW" sz="2500" dirty="0"/>
              <a:t>(</a:t>
            </a:r>
            <a:r>
              <a:rPr lang="en-US" altLang="zh-TW" sz="2500" dirty="0" err="1"/>
              <a:t>train$atRisk</a:t>
            </a:r>
            <a:r>
              <a:rPr lang="en-US" altLang="zh-TW" sz="2500" dirty="0"/>
              <a:t>), </a:t>
            </a:r>
            <a:r>
              <a:rPr lang="en-US" altLang="zh-TW" sz="2500" dirty="0" err="1"/>
              <a:t>pred</a:t>
            </a:r>
            <a:r>
              <a:rPr lang="en-US" altLang="zh-TW" sz="2500" dirty="0" smtClean="0"/>
              <a:t>)</a:t>
            </a:r>
          </a:p>
          <a:p>
            <a:r>
              <a:rPr lang="en-US" altLang="zh-TW" dirty="0" smtClean="0"/>
              <a:t>Pseudo R-Squared : </a:t>
            </a:r>
            <a:r>
              <a:rPr lang="en-US" altLang="zh-TW" dirty="0"/>
              <a:t>1 - (</a:t>
            </a:r>
            <a:r>
              <a:rPr lang="en-US" altLang="zh-TW" dirty="0" err="1"/>
              <a:t>dev.model</a:t>
            </a:r>
            <a:r>
              <a:rPr lang="en-US" altLang="zh-TW" dirty="0"/>
              <a:t>/</a:t>
            </a:r>
            <a:r>
              <a:rPr lang="en-US" altLang="zh-TW" dirty="0" err="1"/>
              <a:t>dev.null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how much of the deviance is “explained” by the model =&gt;  ideal, be close to 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Correlation</a:t>
            </a:r>
          </a:p>
          <a:p>
            <a:pPr lvl="1"/>
            <a:r>
              <a:rPr lang="en-US" altLang="zh-TW" dirty="0"/>
              <a:t>Pearson, Spearman, and </a:t>
            </a:r>
            <a:r>
              <a:rPr lang="en-US" altLang="zh-TW" dirty="0" smtClean="0"/>
              <a:t>Kendall</a:t>
            </a:r>
          </a:p>
          <a:p>
            <a:r>
              <a:rPr lang="en-US" altLang="zh-TW" dirty="0" smtClean="0"/>
              <a:t>Entropy : </a:t>
            </a:r>
            <a:r>
              <a:rPr lang="is-IS" altLang="zh-TW" dirty="0"/>
              <a:t>sum(-p*log(p,2</a:t>
            </a:r>
            <a:r>
              <a:rPr lang="is-IS" altLang="zh-TW" dirty="0" smtClean="0"/>
              <a:t>))</a:t>
            </a:r>
          </a:p>
          <a:p>
            <a:pPr lvl="1"/>
            <a:r>
              <a:rPr lang="en-US" altLang="zh-TW" i="1" dirty="0"/>
              <a:t>p</a:t>
            </a:r>
            <a:r>
              <a:rPr lang="en-US" altLang="zh-TW" dirty="0"/>
              <a:t> is a vector containing the probability of each possible outcome</a:t>
            </a:r>
            <a:endParaRPr lang="en-US" altLang="zh-TW" dirty="0" smtClean="0"/>
          </a:p>
          <a:p>
            <a:r>
              <a:rPr lang="en-US" altLang="zh-TW" dirty="0" err="1"/>
              <a:t>Akaike</a:t>
            </a:r>
            <a:r>
              <a:rPr lang="en-US" altLang="zh-TW" dirty="0"/>
              <a:t> information </a:t>
            </a:r>
            <a:r>
              <a:rPr lang="en-US" altLang="zh-TW" dirty="0" smtClean="0"/>
              <a:t>criterion (AIC) : </a:t>
            </a:r>
            <a:r>
              <a:rPr lang="en-US" altLang="zh-TW" dirty="0"/>
              <a:t>deviance + </a:t>
            </a:r>
            <a:r>
              <a:rPr lang="en-US" altLang="zh-TW" dirty="0" smtClean="0"/>
              <a:t>2*</a:t>
            </a:r>
            <a:r>
              <a:rPr lang="en-US" altLang="zh-TW" dirty="0" err="1" smtClean="0"/>
              <a:t>numberOfParameters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</a:t>
            </a:r>
            <a:r>
              <a:rPr lang="en-US" altLang="zh-TW" dirty="0"/>
              <a:t>*(length(</a:t>
            </a:r>
            <a:r>
              <a:rPr lang="en-US" altLang="zh-TW" dirty="0" err="1"/>
              <a:t>model$coefficients</a:t>
            </a:r>
            <a:r>
              <a:rPr lang="en-US" altLang="zh-TW" dirty="0"/>
              <a:t>) - </a:t>
            </a:r>
            <a:r>
              <a:rPr lang="en-US" altLang="zh-TW" dirty="0" err="1"/>
              <a:t>loglikelihood</a:t>
            </a:r>
            <a:r>
              <a:rPr lang="en-US" altLang="zh-TW" dirty="0"/>
              <a:t>(</a:t>
            </a:r>
            <a:r>
              <a:rPr lang="en-US" altLang="zh-TW" dirty="0" err="1"/>
              <a:t>as.numeric</a:t>
            </a:r>
            <a:r>
              <a:rPr lang="en-US" altLang="zh-TW" dirty="0"/>
              <a:t>(</a:t>
            </a:r>
            <a:r>
              <a:rPr lang="en-US" altLang="zh-TW" dirty="0" err="1"/>
              <a:t>train$atRisk</a:t>
            </a:r>
            <a:r>
              <a:rPr lang="en-US" altLang="zh-TW" dirty="0"/>
              <a:t>), </a:t>
            </a:r>
            <a:r>
              <a:rPr lang="en-US" altLang="zh-TW" dirty="0" err="1"/>
              <a:t>pred</a:t>
            </a:r>
            <a:r>
              <a:rPr lang="en-US" altLang="zh-TW" dirty="0" smtClean="0"/>
              <a:t>))</a:t>
            </a:r>
          </a:p>
          <a:p>
            <a:r>
              <a:rPr lang="en-US" altLang="zh-TW" dirty="0"/>
              <a:t>Bayesian information </a:t>
            </a:r>
            <a:r>
              <a:rPr lang="en-US" altLang="zh-TW" dirty="0" smtClean="0"/>
              <a:t>criterion (BIC) : </a:t>
            </a:r>
            <a:r>
              <a:rPr lang="en-US" altLang="zh-TW" dirty="0"/>
              <a:t>deviance + 2*2^entropy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177762"/>
      </p:ext>
    </p:extLst>
  </p:cSld>
  <p:clrMapOvr>
    <a:masterClrMapping/>
  </p:clrMapOvr>
</p:sld>
</file>

<file path=ppt/theme/theme1.xml><?xml version="1.0" encoding="utf-8"?>
<a:theme xmlns:a="http://schemas.openxmlformats.org/drawingml/2006/main" name="jmchang-4-datascience">
  <a:themeElements>
    <a:clrScheme name="薄暮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薄暮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薄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chang-4-datascience" id="{BFF372C9-5BDF-F043-9641-C76737C5863C}" vid="{44FF60E8-19B3-D24B-8CCE-2CBC5809B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jmchang-4-datascience</Template>
  <TotalTime>634</TotalTime>
  <Words>379</Words>
  <Application>Microsoft Macintosh PowerPoint</Application>
  <PresentationFormat>寬螢幕</PresentationFormat>
  <Paragraphs>52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Corbel</vt:lpstr>
      <vt:lpstr>新細明體</vt:lpstr>
      <vt:lpstr>Arial</vt:lpstr>
      <vt:lpstr>jmchang-4-datascience</vt:lpstr>
      <vt:lpstr>Homework 4 @ 05/23~06/06</vt:lpstr>
      <vt:lpstr>Measurement Summary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@ 3/21</dc:title>
  <dc:creator>Jia-Ming CHANG</dc:creator>
  <cp:lastModifiedBy>Jia-Ming CHANG</cp:lastModifiedBy>
  <cp:revision>66</cp:revision>
  <dcterms:created xsi:type="dcterms:W3CDTF">2016-03-20T04:39:04Z</dcterms:created>
  <dcterms:modified xsi:type="dcterms:W3CDTF">2016-05-26T11:21:46Z</dcterms:modified>
</cp:coreProperties>
</file>