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63" r:id="rId5"/>
    <p:sldId id="266" r:id="rId6"/>
    <p:sldId id="257" r:id="rId7"/>
    <p:sldId id="264" r:id="rId8"/>
    <p:sldId id="261" r:id="rId9"/>
    <p:sldId id="262" r:id="rId10"/>
    <p:sldId id="259" r:id="rId11"/>
    <p:sldId id="260" r:id="rId12"/>
    <p:sldId id="270" r:id="rId13"/>
    <p:sldId id="269" r:id="rId14"/>
    <p:sldId id="26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8C7C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7" d="100"/>
          <a:sy n="77" d="100"/>
        </p:scale>
        <p:origin x="6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31.05.2020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70644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31.05.2020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37154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31.05.2020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50186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31.05.2020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72981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50BC8A03-A3C0-438B-B5CB-C5293B399AEC}" type="datetimeFigureOut">
              <a:rPr lang="de-CH" smtClean="0"/>
              <a:t>31.05.2020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40229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p:cNvSpPr>
            <a:spLocks noGrp="1"/>
          </p:cNvSpPr>
          <p:nvPr>
            <p:ph type="dt" sz="half" idx="10"/>
          </p:nvPr>
        </p:nvSpPr>
        <p:spPr/>
        <p:txBody>
          <a:bodyPr/>
          <a:lstStyle/>
          <a:p>
            <a:fld id="{50BC8A03-A3C0-438B-B5CB-C5293B399AEC}" type="datetimeFigureOut">
              <a:rPr lang="de-CH" smtClean="0"/>
              <a:t>31.05.2020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1796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p:cNvSpPr>
            <a:spLocks noGrp="1"/>
          </p:cNvSpPr>
          <p:nvPr>
            <p:ph type="dt" sz="half" idx="10"/>
          </p:nvPr>
        </p:nvSpPr>
        <p:spPr/>
        <p:txBody>
          <a:bodyPr/>
          <a:lstStyle/>
          <a:p>
            <a:fld id="{50BC8A03-A3C0-438B-B5CB-C5293B399AEC}" type="datetimeFigureOut">
              <a:rPr lang="de-CH" smtClean="0"/>
              <a:t>31.05.2020</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08026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Datumsplatzhalter 2"/>
          <p:cNvSpPr>
            <a:spLocks noGrp="1"/>
          </p:cNvSpPr>
          <p:nvPr>
            <p:ph type="dt" sz="half" idx="10"/>
          </p:nvPr>
        </p:nvSpPr>
        <p:spPr/>
        <p:txBody>
          <a:bodyPr/>
          <a:lstStyle/>
          <a:p>
            <a:fld id="{50BC8A03-A3C0-438B-B5CB-C5293B399AEC}" type="datetimeFigureOut">
              <a:rPr lang="de-CH" smtClean="0"/>
              <a:t>31.05.2020</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19091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0BC8A03-A3C0-438B-B5CB-C5293B399AEC}" type="datetimeFigureOut">
              <a:rPr lang="de-CH" smtClean="0"/>
              <a:t>31.05.2020</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424006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BC8A03-A3C0-438B-B5CB-C5293B399AEC}" type="datetimeFigureOut">
              <a:rPr lang="de-CH" smtClean="0"/>
              <a:t>31.05.2020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83445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BC8A03-A3C0-438B-B5CB-C5293B399AEC}" type="datetimeFigureOut">
              <a:rPr lang="de-CH" smtClean="0"/>
              <a:t>31.05.2020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75701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C8A03-A3C0-438B-B5CB-C5293B399AEC}" type="datetimeFigureOut">
              <a:rPr lang="de-CH" smtClean="0"/>
              <a:t>31.05.2020</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31C7-E435-4AB0-809D-732D2E041472}" type="slidenum">
              <a:rPr lang="de-CH" smtClean="0"/>
              <a:t>‹Nr.›</a:t>
            </a:fld>
            <a:endParaRPr lang="de-CH"/>
          </a:p>
        </p:txBody>
      </p:sp>
    </p:spTree>
    <p:extLst>
      <p:ext uri="{BB962C8B-B14F-4D97-AF65-F5344CB8AC3E}">
        <p14:creationId xmlns:p14="http://schemas.microsoft.com/office/powerpoint/2010/main" val="212579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file:///C:\Program%20Files\ImageMagick-7.0.10-Q16-HDRI\www\high-dynamic-range.html" TargetMode="External"/><Relationship Id="rId2" Type="http://schemas.openxmlformats.org/officeDocument/2006/relationships/hyperlink" Target="file:///C:\Program%20Files\ImageMagick-7.0.10-Q16-HDRI\www\motion-picture.html"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Table </a:t>
            </a:r>
            <a:r>
              <a:rPr lang="de-CH" dirty="0" err="1"/>
              <a:t>of</a:t>
            </a:r>
            <a:r>
              <a:rPr lang="de-CH" dirty="0"/>
              <a:t> Variation</a:t>
            </a:r>
          </a:p>
        </p:txBody>
      </p:sp>
      <p:sp>
        <p:nvSpPr>
          <p:cNvPr id="3" name="Untertitel 2"/>
          <p:cNvSpPr>
            <a:spLocks noGrp="1"/>
          </p:cNvSpPr>
          <p:nvPr>
            <p:ph type="subTitle" idx="1"/>
          </p:nvPr>
        </p:nvSpPr>
        <p:spPr/>
        <p:txBody>
          <a:bodyPr/>
          <a:lstStyle/>
          <a:p>
            <a:r>
              <a:rPr lang="de-CH"/>
              <a:t>Image Processing</a:t>
            </a:r>
          </a:p>
        </p:txBody>
      </p:sp>
    </p:spTree>
    <p:extLst>
      <p:ext uri="{BB962C8B-B14F-4D97-AF65-F5344CB8AC3E}">
        <p14:creationId xmlns:p14="http://schemas.microsoft.com/office/powerpoint/2010/main" val="145434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CH"/>
          </a:p>
        </p:txBody>
      </p:sp>
      <p:sp>
        <p:nvSpPr>
          <p:cNvPr id="3" name="Inhaltsplatzhalter 2"/>
          <p:cNvSpPr>
            <a:spLocks noGrp="1"/>
          </p:cNvSpPr>
          <p:nvPr>
            <p:ph idx="1"/>
          </p:nvPr>
        </p:nvSpPr>
        <p:spPr/>
        <p:txBody>
          <a:bodyPr/>
          <a:lstStyle/>
          <a:p>
            <a:r>
              <a:rPr lang="de-CH" dirty="0" err="1"/>
              <a:t>Bijective</a:t>
            </a:r>
            <a:endParaRPr lang="de-CH" dirty="0"/>
          </a:p>
          <a:p>
            <a:r>
              <a:rPr lang="de-CH" dirty="0" err="1"/>
              <a:t>injective</a:t>
            </a:r>
            <a:endParaRPr lang="de-CH" dirty="0"/>
          </a:p>
        </p:txBody>
      </p:sp>
    </p:spTree>
    <p:extLst>
      <p:ext uri="{BB962C8B-B14F-4D97-AF65-F5344CB8AC3E}">
        <p14:creationId xmlns:p14="http://schemas.microsoft.com/office/powerpoint/2010/main" val="411997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Kombinatorik</a:t>
            </a:r>
          </a:p>
        </p:txBody>
      </p:sp>
      <p:sp>
        <p:nvSpPr>
          <p:cNvPr id="3" name="Inhaltsplatzhalter 2"/>
          <p:cNvSpPr>
            <a:spLocks noGrp="1"/>
          </p:cNvSpPr>
          <p:nvPr>
            <p:ph idx="1"/>
          </p:nvPr>
        </p:nvSpPr>
        <p:spPr/>
        <p:txBody>
          <a:bodyPr/>
          <a:lstStyle/>
          <a:p>
            <a:r>
              <a:rPr lang="de-CH" dirty="0"/>
              <a:t>Variation </a:t>
            </a:r>
            <a:r>
              <a:rPr lang="de-CH" dirty="0" err="1"/>
              <a:t>order</a:t>
            </a:r>
            <a:r>
              <a:rPr lang="de-CH" dirty="0"/>
              <a:t> </a:t>
            </a:r>
            <a:r>
              <a:rPr lang="de-CH" dirty="0" err="1"/>
              <a:t>matters</a:t>
            </a:r>
            <a:r>
              <a:rPr lang="de-CH" dirty="0"/>
              <a:t> </a:t>
            </a:r>
            <a:r>
              <a:rPr lang="de-CH" dirty="0" err="1"/>
              <a:t>repetition</a:t>
            </a:r>
            <a:r>
              <a:rPr lang="de-CH" dirty="0"/>
              <a:t> </a:t>
            </a:r>
            <a:r>
              <a:rPr lang="de-CH" dirty="0" err="1"/>
              <a:t>allowed</a:t>
            </a:r>
            <a:r>
              <a:rPr lang="de-CH" dirty="0"/>
              <a:t> </a:t>
            </a:r>
            <a:r>
              <a:rPr lang="de-CH" dirty="0" err="1"/>
              <a:t>n^r</a:t>
            </a:r>
            <a:r>
              <a:rPr lang="de-CH" dirty="0"/>
              <a:t> </a:t>
            </a:r>
          </a:p>
          <a:p>
            <a:r>
              <a:rPr lang="de-CH" dirty="0"/>
              <a:t>Permutation </a:t>
            </a:r>
            <a:r>
              <a:rPr lang="de-CH" dirty="0" err="1"/>
              <a:t>order</a:t>
            </a:r>
            <a:r>
              <a:rPr lang="de-CH" dirty="0"/>
              <a:t> </a:t>
            </a:r>
            <a:r>
              <a:rPr lang="de-CH" dirty="0" err="1"/>
              <a:t>matters</a:t>
            </a:r>
            <a:r>
              <a:rPr lang="de-CH" dirty="0"/>
              <a:t> </a:t>
            </a:r>
            <a:r>
              <a:rPr lang="de-CH" dirty="0" err="1"/>
              <a:t>repetition</a:t>
            </a:r>
            <a:r>
              <a:rPr lang="de-CH" dirty="0"/>
              <a:t> not </a:t>
            </a:r>
            <a:r>
              <a:rPr lang="de-CH" dirty="0" err="1"/>
              <a:t>allowed</a:t>
            </a:r>
            <a:r>
              <a:rPr lang="de-CH" dirty="0"/>
              <a:t> P(</a:t>
            </a:r>
            <a:r>
              <a:rPr lang="de-CH" dirty="0" err="1"/>
              <a:t>n,r</a:t>
            </a:r>
            <a:r>
              <a:rPr lang="de-CH" dirty="0"/>
              <a:t>) = n! / (n-r)!</a:t>
            </a:r>
          </a:p>
          <a:p>
            <a:r>
              <a:rPr lang="de-CH" dirty="0" err="1"/>
              <a:t>Combination</a:t>
            </a:r>
            <a:r>
              <a:rPr lang="de-CH" dirty="0"/>
              <a:t> </a:t>
            </a:r>
            <a:r>
              <a:rPr lang="de-CH" dirty="0" err="1"/>
              <a:t>order</a:t>
            </a:r>
            <a:r>
              <a:rPr lang="de-CH" dirty="0"/>
              <a:t> </a:t>
            </a:r>
            <a:r>
              <a:rPr lang="de-CH" dirty="0" err="1"/>
              <a:t>does</a:t>
            </a:r>
            <a:r>
              <a:rPr lang="de-CH" dirty="0"/>
              <a:t> not matter </a:t>
            </a:r>
            <a:r>
              <a:rPr lang="de-CH" dirty="0" err="1"/>
              <a:t>repetition</a:t>
            </a:r>
            <a:r>
              <a:rPr lang="de-CH" dirty="0"/>
              <a:t> </a:t>
            </a:r>
            <a:r>
              <a:rPr lang="de-CH" dirty="0" err="1"/>
              <a:t>allowed</a:t>
            </a:r>
            <a:r>
              <a:rPr lang="de-CH" dirty="0"/>
              <a:t> C(</a:t>
            </a:r>
            <a:r>
              <a:rPr lang="de-CH" dirty="0" err="1"/>
              <a:t>n,r</a:t>
            </a:r>
            <a:r>
              <a:rPr lang="de-CH" dirty="0"/>
              <a:t>) = n!/ r! (n-r)! </a:t>
            </a:r>
          </a:p>
          <a:p>
            <a:r>
              <a:rPr lang="de-CH" dirty="0" err="1"/>
              <a:t>Combination</a:t>
            </a:r>
            <a:r>
              <a:rPr lang="de-CH" dirty="0"/>
              <a:t> </a:t>
            </a:r>
            <a:r>
              <a:rPr lang="de-CH" dirty="0" err="1"/>
              <a:t>order</a:t>
            </a:r>
            <a:r>
              <a:rPr lang="de-CH" dirty="0"/>
              <a:t> </a:t>
            </a:r>
            <a:r>
              <a:rPr lang="de-CH" dirty="0" err="1"/>
              <a:t>does</a:t>
            </a:r>
            <a:r>
              <a:rPr lang="de-CH" dirty="0"/>
              <a:t> not matter </a:t>
            </a:r>
            <a:r>
              <a:rPr lang="de-CH" dirty="0" err="1"/>
              <a:t>repetition</a:t>
            </a:r>
            <a:r>
              <a:rPr lang="de-CH" dirty="0"/>
              <a:t> not </a:t>
            </a:r>
            <a:r>
              <a:rPr lang="de-CH" dirty="0" err="1"/>
              <a:t>allowed</a:t>
            </a:r>
            <a:r>
              <a:rPr lang="de-CH" dirty="0"/>
              <a:t> C(</a:t>
            </a:r>
            <a:r>
              <a:rPr lang="de-CH"/>
              <a:t>n,r) </a:t>
            </a:r>
            <a:r>
              <a:rPr lang="de-CH" dirty="0"/>
              <a:t>= (n+r-1)!/ r! (n-1)! </a:t>
            </a:r>
          </a:p>
          <a:p>
            <a:endParaRPr lang="de-CH" dirty="0"/>
          </a:p>
          <a:p>
            <a:endParaRPr lang="de-CH" dirty="0"/>
          </a:p>
        </p:txBody>
      </p:sp>
    </p:spTree>
    <p:extLst>
      <p:ext uri="{BB962C8B-B14F-4D97-AF65-F5344CB8AC3E}">
        <p14:creationId xmlns:p14="http://schemas.microsoft.com/office/powerpoint/2010/main" val="218115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5C5F5B-FF16-4DC7-9694-448CC732E064}"/>
              </a:ext>
            </a:extLst>
          </p:cNvPr>
          <p:cNvSpPr>
            <a:spLocks noGrp="1"/>
          </p:cNvSpPr>
          <p:nvPr>
            <p:ph type="title"/>
          </p:nvPr>
        </p:nvSpPr>
        <p:spPr/>
        <p:txBody>
          <a:bodyPr/>
          <a:lstStyle/>
          <a:p>
            <a:r>
              <a:rPr lang="de-CH" dirty="0" err="1"/>
              <a:t>Pairwise</a:t>
            </a:r>
            <a:r>
              <a:rPr lang="de-CH" dirty="0"/>
              <a:t>: </a:t>
            </a:r>
            <a:r>
              <a:rPr lang="de-CH" dirty="0" err="1"/>
              <a:t>Combination</a:t>
            </a:r>
            <a:r>
              <a:rPr lang="de-CH" dirty="0"/>
              <a:t>, Permutation, </a:t>
            </a:r>
            <a:r>
              <a:rPr lang="de-CH" dirty="0" err="1"/>
              <a:t>Cartesian</a:t>
            </a:r>
            <a:r>
              <a:rPr lang="de-CH" dirty="0"/>
              <a:t> </a:t>
            </a:r>
            <a:r>
              <a:rPr lang="de-CH" dirty="0" err="1"/>
              <a:t>product</a:t>
            </a:r>
            <a:endParaRPr lang="de-CH" dirty="0"/>
          </a:p>
        </p:txBody>
      </p:sp>
      <p:graphicFrame>
        <p:nvGraphicFramePr>
          <p:cNvPr id="3" name="Tabelle 3">
            <a:extLst>
              <a:ext uri="{FF2B5EF4-FFF2-40B4-BE49-F238E27FC236}">
                <a16:creationId xmlns:a16="http://schemas.microsoft.com/office/drawing/2014/main" id="{5D7D87B2-A399-49ED-8E5F-588BD5877C0E}"/>
              </a:ext>
            </a:extLst>
          </p:cNvPr>
          <p:cNvGraphicFramePr>
            <a:graphicFrameLocks noGrp="1"/>
          </p:cNvGraphicFramePr>
          <p:nvPr>
            <p:extLst>
              <p:ext uri="{D42A27DB-BD31-4B8C-83A1-F6EECF244321}">
                <p14:modId xmlns:p14="http://schemas.microsoft.com/office/powerpoint/2010/main" val="3955526570"/>
              </p:ext>
            </p:extLst>
          </p:nvPr>
        </p:nvGraphicFramePr>
        <p:xfrm>
          <a:off x="967971" y="3021984"/>
          <a:ext cx="3462712" cy="2193944"/>
        </p:xfrm>
        <a:graphic>
          <a:graphicData uri="http://schemas.openxmlformats.org/drawingml/2006/table">
            <a:tbl>
              <a:tblPr firstRow="1" bandRow="1">
                <a:tableStyleId>{5940675A-B579-460E-94D1-54222C63F5DA}</a:tableStyleId>
              </a:tblPr>
              <a:tblGrid>
                <a:gridCol w="865678">
                  <a:extLst>
                    <a:ext uri="{9D8B030D-6E8A-4147-A177-3AD203B41FA5}">
                      <a16:colId xmlns:a16="http://schemas.microsoft.com/office/drawing/2014/main" val="638110134"/>
                    </a:ext>
                  </a:extLst>
                </a:gridCol>
                <a:gridCol w="865678">
                  <a:extLst>
                    <a:ext uri="{9D8B030D-6E8A-4147-A177-3AD203B41FA5}">
                      <a16:colId xmlns:a16="http://schemas.microsoft.com/office/drawing/2014/main" val="1066491733"/>
                    </a:ext>
                  </a:extLst>
                </a:gridCol>
                <a:gridCol w="865678">
                  <a:extLst>
                    <a:ext uri="{9D8B030D-6E8A-4147-A177-3AD203B41FA5}">
                      <a16:colId xmlns:a16="http://schemas.microsoft.com/office/drawing/2014/main" val="117178429"/>
                    </a:ext>
                  </a:extLst>
                </a:gridCol>
                <a:gridCol w="865678">
                  <a:extLst>
                    <a:ext uri="{9D8B030D-6E8A-4147-A177-3AD203B41FA5}">
                      <a16:colId xmlns:a16="http://schemas.microsoft.com/office/drawing/2014/main" val="1852374248"/>
                    </a:ext>
                  </a:extLst>
                </a:gridCol>
              </a:tblGrid>
              <a:tr h="548486">
                <a:tc>
                  <a:txBody>
                    <a:bodyPr/>
                    <a:lstStyle/>
                    <a:p>
                      <a:endParaRPr lang="de-CH"/>
                    </a:p>
                  </a:txBody>
                  <a:tcPr/>
                </a:tc>
                <a:tc>
                  <a:txBody>
                    <a:bodyPr/>
                    <a:lstStyle/>
                    <a:p>
                      <a:r>
                        <a:rPr lang="de-CH" dirty="0"/>
                        <a:t>Cat</a:t>
                      </a:r>
                    </a:p>
                  </a:txBody>
                  <a:tcPr/>
                </a:tc>
                <a:tc>
                  <a:txBody>
                    <a:bodyPr/>
                    <a:lstStyle/>
                    <a:p>
                      <a:r>
                        <a:rPr lang="de-CH" dirty="0"/>
                        <a:t>Dog</a:t>
                      </a:r>
                    </a:p>
                  </a:txBody>
                  <a:tcPr/>
                </a:tc>
                <a:tc>
                  <a:txBody>
                    <a:bodyPr/>
                    <a:lstStyle/>
                    <a:p>
                      <a:r>
                        <a:rPr lang="de-CH" dirty="0"/>
                        <a:t>Rabbit</a:t>
                      </a:r>
                    </a:p>
                  </a:txBody>
                  <a:tcPr/>
                </a:tc>
                <a:extLst>
                  <a:ext uri="{0D108BD9-81ED-4DB2-BD59-A6C34878D82A}">
                    <a16:rowId xmlns:a16="http://schemas.microsoft.com/office/drawing/2014/main" val="1847978346"/>
                  </a:ext>
                </a:extLst>
              </a:tr>
              <a:tr h="548486">
                <a:tc>
                  <a:txBody>
                    <a:bodyPr/>
                    <a:lstStyle/>
                    <a:p>
                      <a:r>
                        <a:rPr lang="de-CH" dirty="0"/>
                        <a:t>Cat</a:t>
                      </a:r>
                    </a:p>
                  </a:txBody>
                  <a:tcPr/>
                </a:tc>
                <a:tc>
                  <a:txBody>
                    <a:bodyPr/>
                    <a:lstStyle/>
                    <a:p>
                      <a:r>
                        <a:rPr lang="de-CH" dirty="0"/>
                        <a:t>1</a:t>
                      </a:r>
                    </a:p>
                  </a:txBody>
                  <a:tcPr/>
                </a:tc>
                <a:tc>
                  <a:txBody>
                    <a:bodyPr/>
                    <a:lstStyle/>
                    <a:p>
                      <a:r>
                        <a:rPr lang="de-CH" dirty="0"/>
                        <a:t>2</a:t>
                      </a:r>
                    </a:p>
                  </a:txBody>
                  <a:tcPr/>
                </a:tc>
                <a:tc>
                  <a:txBody>
                    <a:bodyPr/>
                    <a:lstStyle/>
                    <a:p>
                      <a:r>
                        <a:rPr lang="de-CH" dirty="0"/>
                        <a:t>0</a:t>
                      </a:r>
                    </a:p>
                  </a:txBody>
                  <a:tcPr/>
                </a:tc>
                <a:extLst>
                  <a:ext uri="{0D108BD9-81ED-4DB2-BD59-A6C34878D82A}">
                    <a16:rowId xmlns:a16="http://schemas.microsoft.com/office/drawing/2014/main" val="383714595"/>
                  </a:ext>
                </a:extLst>
              </a:tr>
              <a:tr h="548486">
                <a:tc>
                  <a:txBody>
                    <a:bodyPr/>
                    <a:lstStyle/>
                    <a:p>
                      <a:r>
                        <a:rPr lang="de-CH" dirty="0"/>
                        <a:t>Dog</a:t>
                      </a:r>
                    </a:p>
                  </a:txBody>
                  <a:tcPr/>
                </a:tc>
                <a:tc>
                  <a:txBody>
                    <a:bodyPr/>
                    <a:lstStyle/>
                    <a:p>
                      <a:r>
                        <a:rPr lang="de-CH" dirty="0"/>
                        <a:t>2</a:t>
                      </a:r>
                    </a:p>
                  </a:txBody>
                  <a:tcPr/>
                </a:tc>
                <a:tc>
                  <a:txBody>
                    <a:bodyPr/>
                    <a:lstStyle/>
                    <a:p>
                      <a:r>
                        <a:rPr lang="de-CH" dirty="0"/>
                        <a:t>1</a:t>
                      </a:r>
                    </a:p>
                  </a:txBody>
                  <a:tcPr/>
                </a:tc>
                <a:tc>
                  <a:txBody>
                    <a:bodyPr/>
                    <a:lstStyle/>
                    <a:p>
                      <a:r>
                        <a:rPr lang="de-CH" dirty="0"/>
                        <a:t>2</a:t>
                      </a:r>
                    </a:p>
                  </a:txBody>
                  <a:tcPr/>
                </a:tc>
                <a:extLst>
                  <a:ext uri="{0D108BD9-81ED-4DB2-BD59-A6C34878D82A}">
                    <a16:rowId xmlns:a16="http://schemas.microsoft.com/office/drawing/2014/main" val="3045195813"/>
                  </a:ext>
                </a:extLst>
              </a:tr>
              <a:tr h="548486">
                <a:tc>
                  <a:txBody>
                    <a:bodyPr/>
                    <a:lstStyle/>
                    <a:p>
                      <a:r>
                        <a:rPr lang="de-CH" dirty="0"/>
                        <a:t>Rabbit</a:t>
                      </a:r>
                    </a:p>
                  </a:txBody>
                  <a:tcPr/>
                </a:tc>
                <a:tc>
                  <a:txBody>
                    <a:bodyPr/>
                    <a:lstStyle/>
                    <a:p>
                      <a:r>
                        <a:rPr lang="de-CH" dirty="0"/>
                        <a:t>0</a:t>
                      </a:r>
                    </a:p>
                  </a:txBody>
                  <a:tcPr/>
                </a:tc>
                <a:tc>
                  <a:txBody>
                    <a:bodyPr/>
                    <a:lstStyle/>
                    <a:p>
                      <a:r>
                        <a:rPr lang="de-CH" dirty="0"/>
                        <a:t>2</a:t>
                      </a:r>
                    </a:p>
                  </a:txBody>
                  <a:tcPr/>
                </a:tc>
                <a:tc>
                  <a:txBody>
                    <a:bodyPr/>
                    <a:lstStyle/>
                    <a:p>
                      <a:r>
                        <a:rPr lang="de-CH" dirty="0"/>
                        <a:t>1</a:t>
                      </a:r>
                    </a:p>
                  </a:txBody>
                  <a:tcPr/>
                </a:tc>
                <a:extLst>
                  <a:ext uri="{0D108BD9-81ED-4DB2-BD59-A6C34878D82A}">
                    <a16:rowId xmlns:a16="http://schemas.microsoft.com/office/drawing/2014/main" val="2192670241"/>
                  </a:ext>
                </a:extLst>
              </a:tr>
            </a:tbl>
          </a:graphicData>
        </a:graphic>
      </p:graphicFrame>
      <p:sp>
        <p:nvSpPr>
          <p:cNvPr id="6" name="Rechtwinkliges Dreieck 5">
            <a:extLst>
              <a:ext uri="{FF2B5EF4-FFF2-40B4-BE49-F238E27FC236}">
                <a16:creationId xmlns:a16="http://schemas.microsoft.com/office/drawing/2014/main" id="{4DCB2B37-793F-4DE3-BA31-0043248629F1}"/>
              </a:ext>
            </a:extLst>
          </p:cNvPr>
          <p:cNvSpPr/>
          <p:nvPr/>
        </p:nvSpPr>
        <p:spPr>
          <a:xfrm>
            <a:off x="1891838" y="4118956"/>
            <a:ext cx="1731356" cy="939338"/>
          </a:xfrm>
          <a:prstGeom prst="rtTriangle">
            <a:avLst/>
          </a:prstGeom>
          <a:solidFill>
            <a:srgbClr val="00B0F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winkliges Dreieck 7">
            <a:extLst>
              <a:ext uri="{FF2B5EF4-FFF2-40B4-BE49-F238E27FC236}">
                <a16:creationId xmlns:a16="http://schemas.microsoft.com/office/drawing/2014/main" id="{68A2AB88-4FD5-4167-A80B-4B5D44AFA046}"/>
              </a:ext>
            </a:extLst>
          </p:cNvPr>
          <p:cNvSpPr/>
          <p:nvPr/>
        </p:nvSpPr>
        <p:spPr>
          <a:xfrm flipH="1" flipV="1">
            <a:off x="2699327" y="3667990"/>
            <a:ext cx="1731356" cy="1003761"/>
          </a:xfrm>
          <a:prstGeom prst="rtTriangle">
            <a:avLst/>
          </a:prstGeom>
          <a:solidFill>
            <a:srgbClr val="00B0F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aphicFrame>
        <p:nvGraphicFramePr>
          <p:cNvPr id="9" name="Tabelle 3">
            <a:extLst>
              <a:ext uri="{FF2B5EF4-FFF2-40B4-BE49-F238E27FC236}">
                <a16:creationId xmlns:a16="http://schemas.microsoft.com/office/drawing/2014/main" id="{CCC0067B-AA5D-4202-82A4-E89E093BF31B}"/>
              </a:ext>
            </a:extLst>
          </p:cNvPr>
          <p:cNvGraphicFramePr>
            <a:graphicFrameLocks noGrp="1"/>
          </p:cNvGraphicFramePr>
          <p:nvPr>
            <p:extLst>
              <p:ext uri="{D42A27DB-BD31-4B8C-83A1-F6EECF244321}">
                <p14:modId xmlns:p14="http://schemas.microsoft.com/office/powerpoint/2010/main" val="2248586587"/>
              </p:ext>
            </p:extLst>
          </p:nvPr>
        </p:nvGraphicFramePr>
        <p:xfrm>
          <a:off x="4644968" y="3021984"/>
          <a:ext cx="3462712" cy="2193944"/>
        </p:xfrm>
        <a:graphic>
          <a:graphicData uri="http://schemas.openxmlformats.org/drawingml/2006/table">
            <a:tbl>
              <a:tblPr firstRow="1" bandRow="1">
                <a:tableStyleId>{5940675A-B579-460E-94D1-54222C63F5DA}</a:tableStyleId>
              </a:tblPr>
              <a:tblGrid>
                <a:gridCol w="865678">
                  <a:extLst>
                    <a:ext uri="{9D8B030D-6E8A-4147-A177-3AD203B41FA5}">
                      <a16:colId xmlns:a16="http://schemas.microsoft.com/office/drawing/2014/main" val="638110134"/>
                    </a:ext>
                  </a:extLst>
                </a:gridCol>
                <a:gridCol w="865678">
                  <a:extLst>
                    <a:ext uri="{9D8B030D-6E8A-4147-A177-3AD203B41FA5}">
                      <a16:colId xmlns:a16="http://schemas.microsoft.com/office/drawing/2014/main" val="1066491733"/>
                    </a:ext>
                  </a:extLst>
                </a:gridCol>
                <a:gridCol w="865678">
                  <a:extLst>
                    <a:ext uri="{9D8B030D-6E8A-4147-A177-3AD203B41FA5}">
                      <a16:colId xmlns:a16="http://schemas.microsoft.com/office/drawing/2014/main" val="117178429"/>
                    </a:ext>
                  </a:extLst>
                </a:gridCol>
                <a:gridCol w="865678">
                  <a:extLst>
                    <a:ext uri="{9D8B030D-6E8A-4147-A177-3AD203B41FA5}">
                      <a16:colId xmlns:a16="http://schemas.microsoft.com/office/drawing/2014/main" val="1852374248"/>
                    </a:ext>
                  </a:extLst>
                </a:gridCol>
              </a:tblGrid>
              <a:tr h="548486">
                <a:tc>
                  <a:txBody>
                    <a:bodyPr/>
                    <a:lstStyle/>
                    <a:p>
                      <a:endParaRPr lang="de-CH"/>
                    </a:p>
                  </a:txBody>
                  <a:tcPr/>
                </a:tc>
                <a:tc>
                  <a:txBody>
                    <a:bodyPr/>
                    <a:lstStyle/>
                    <a:p>
                      <a:r>
                        <a:rPr lang="de-CH" dirty="0"/>
                        <a:t>Cat</a:t>
                      </a:r>
                    </a:p>
                  </a:txBody>
                  <a:tcPr/>
                </a:tc>
                <a:tc>
                  <a:txBody>
                    <a:bodyPr/>
                    <a:lstStyle/>
                    <a:p>
                      <a:r>
                        <a:rPr lang="de-CH" dirty="0"/>
                        <a:t>Dog</a:t>
                      </a:r>
                    </a:p>
                  </a:txBody>
                  <a:tcPr/>
                </a:tc>
                <a:tc>
                  <a:txBody>
                    <a:bodyPr/>
                    <a:lstStyle/>
                    <a:p>
                      <a:r>
                        <a:rPr lang="de-CH" dirty="0"/>
                        <a:t>Rabbit</a:t>
                      </a:r>
                    </a:p>
                  </a:txBody>
                  <a:tcPr/>
                </a:tc>
                <a:extLst>
                  <a:ext uri="{0D108BD9-81ED-4DB2-BD59-A6C34878D82A}">
                    <a16:rowId xmlns:a16="http://schemas.microsoft.com/office/drawing/2014/main" val="1847978346"/>
                  </a:ext>
                </a:extLst>
              </a:tr>
              <a:tr h="548486">
                <a:tc>
                  <a:txBody>
                    <a:bodyPr/>
                    <a:lstStyle/>
                    <a:p>
                      <a:r>
                        <a:rPr lang="de-CH" dirty="0"/>
                        <a:t>Cat</a:t>
                      </a:r>
                    </a:p>
                  </a:txBody>
                  <a:tcPr/>
                </a:tc>
                <a:tc>
                  <a:txBody>
                    <a:bodyPr/>
                    <a:lstStyle/>
                    <a:p>
                      <a:r>
                        <a:rPr lang="de-CH" dirty="0"/>
                        <a:t>1</a:t>
                      </a:r>
                    </a:p>
                  </a:txBody>
                  <a:tcPr/>
                </a:tc>
                <a:tc>
                  <a:txBody>
                    <a:bodyPr/>
                    <a:lstStyle/>
                    <a:p>
                      <a:r>
                        <a:rPr lang="de-CH" dirty="0"/>
                        <a:t>2</a:t>
                      </a:r>
                    </a:p>
                  </a:txBody>
                  <a:tcPr/>
                </a:tc>
                <a:tc>
                  <a:txBody>
                    <a:bodyPr/>
                    <a:lstStyle/>
                    <a:p>
                      <a:r>
                        <a:rPr lang="de-CH" dirty="0"/>
                        <a:t>0</a:t>
                      </a:r>
                    </a:p>
                  </a:txBody>
                  <a:tcPr/>
                </a:tc>
                <a:extLst>
                  <a:ext uri="{0D108BD9-81ED-4DB2-BD59-A6C34878D82A}">
                    <a16:rowId xmlns:a16="http://schemas.microsoft.com/office/drawing/2014/main" val="383714595"/>
                  </a:ext>
                </a:extLst>
              </a:tr>
              <a:tr h="548486">
                <a:tc>
                  <a:txBody>
                    <a:bodyPr/>
                    <a:lstStyle/>
                    <a:p>
                      <a:r>
                        <a:rPr lang="de-CH" dirty="0"/>
                        <a:t>Dog</a:t>
                      </a:r>
                    </a:p>
                  </a:txBody>
                  <a:tcPr/>
                </a:tc>
                <a:tc>
                  <a:txBody>
                    <a:bodyPr/>
                    <a:lstStyle/>
                    <a:p>
                      <a:r>
                        <a:rPr lang="de-CH" dirty="0"/>
                        <a:t>2</a:t>
                      </a:r>
                    </a:p>
                  </a:txBody>
                  <a:tcPr/>
                </a:tc>
                <a:tc>
                  <a:txBody>
                    <a:bodyPr/>
                    <a:lstStyle/>
                    <a:p>
                      <a:r>
                        <a:rPr lang="de-CH" dirty="0"/>
                        <a:t>1</a:t>
                      </a:r>
                    </a:p>
                  </a:txBody>
                  <a:tcPr/>
                </a:tc>
                <a:tc>
                  <a:txBody>
                    <a:bodyPr/>
                    <a:lstStyle/>
                    <a:p>
                      <a:r>
                        <a:rPr lang="de-CH" dirty="0"/>
                        <a:t>2</a:t>
                      </a:r>
                    </a:p>
                  </a:txBody>
                  <a:tcPr/>
                </a:tc>
                <a:extLst>
                  <a:ext uri="{0D108BD9-81ED-4DB2-BD59-A6C34878D82A}">
                    <a16:rowId xmlns:a16="http://schemas.microsoft.com/office/drawing/2014/main" val="3045195813"/>
                  </a:ext>
                </a:extLst>
              </a:tr>
              <a:tr h="548486">
                <a:tc>
                  <a:txBody>
                    <a:bodyPr/>
                    <a:lstStyle/>
                    <a:p>
                      <a:r>
                        <a:rPr lang="de-CH" dirty="0"/>
                        <a:t>Rabbit</a:t>
                      </a:r>
                    </a:p>
                  </a:txBody>
                  <a:tcPr/>
                </a:tc>
                <a:tc>
                  <a:txBody>
                    <a:bodyPr/>
                    <a:lstStyle/>
                    <a:p>
                      <a:r>
                        <a:rPr lang="de-CH" dirty="0"/>
                        <a:t>0</a:t>
                      </a:r>
                    </a:p>
                  </a:txBody>
                  <a:tcPr/>
                </a:tc>
                <a:tc>
                  <a:txBody>
                    <a:bodyPr/>
                    <a:lstStyle/>
                    <a:p>
                      <a:r>
                        <a:rPr lang="de-CH" dirty="0"/>
                        <a:t>2</a:t>
                      </a:r>
                    </a:p>
                  </a:txBody>
                  <a:tcPr/>
                </a:tc>
                <a:tc>
                  <a:txBody>
                    <a:bodyPr/>
                    <a:lstStyle/>
                    <a:p>
                      <a:r>
                        <a:rPr lang="de-CH" dirty="0"/>
                        <a:t>1</a:t>
                      </a:r>
                    </a:p>
                  </a:txBody>
                  <a:tcPr/>
                </a:tc>
                <a:extLst>
                  <a:ext uri="{0D108BD9-81ED-4DB2-BD59-A6C34878D82A}">
                    <a16:rowId xmlns:a16="http://schemas.microsoft.com/office/drawing/2014/main" val="2192670241"/>
                  </a:ext>
                </a:extLst>
              </a:tr>
            </a:tbl>
          </a:graphicData>
        </a:graphic>
      </p:graphicFrame>
      <p:sp>
        <p:nvSpPr>
          <p:cNvPr id="11" name="Rechtwinkliges Dreieck 10">
            <a:extLst>
              <a:ext uri="{FF2B5EF4-FFF2-40B4-BE49-F238E27FC236}">
                <a16:creationId xmlns:a16="http://schemas.microsoft.com/office/drawing/2014/main" id="{10D68934-1130-486E-AA5E-F208ED3210C1}"/>
              </a:ext>
            </a:extLst>
          </p:cNvPr>
          <p:cNvSpPr/>
          <p:nvPr/>
        </p:nvSpPr>
        <p:spPr>
          <a:xfrm flipH="1" flipV="1">
            <a:off x="6292735" y="3667989"/>
            <a:ext cx="1814945" cy="1070265"/>
          </a:xfrm>
          <a:prstGeom prst="rtTriangle">
            <a:avLst/>
          </a:prstGeom>
          <a:solidFill>
            <a:schemeClr val="accent6">
              <a:lumMod val="60000"/>
              <a:lumOff val="40000"/>
              <a:alpha val="30196"/>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aphicFrame>
        <p:nvGraphicFramePr>
          <p:cNvPr id="12" name="Tabelle 3">
            <a:extLst>
              <a:ext uri="{FF2B5EF4-FFF2-40B4-BE49-F238E27FC236}">
                <a16:creationId xmlns:a16="http://schemas.microsoft.com/office/drawing/2014/main" id="{5294E9F8-3499-47BD-B4D2-C865B2D796A4}"/>
              </a:ext>
            </a:extLst>
          </p:cNvPr>
          <p:cNvGraphicFramePr>
            <a:graphicFrameLocks noGrp="1"/>
          </p:cNvGraphicFramePr>
          <p:nvPr>
            <p:extLst>
              <p:ext uri="{D42A27DB-BD31-4B8C-83A1-F6EECF244321}">
                <p14:modId xmlns:p14="http://schemas.microsoft.com/office/powerpoint/2010/main" val="3152270099"/>
              </p:ext>
            </p:extLst>
          </p:nvPr>
        </p:nvGraphicFramePr>
        <p:xfrm>
          <a:off x="8321965" y="3021984"/>
          <a:ext cx="3462712" cy="2193944"/>
        </p:xfrm>
        <a:graphic>
          <a:graphicData uri="http://schemas.openxmlformats.org/drawingml/2006/table">
            <a:tbl>
              <a:tblPr firstRow="1" bandRow="1">
                <a:tableStyleId>{5940675A-B579-460E-94D1-54222C63F5DA}</a:tableStyleId>
              </a:tblPr>
              <a:tblGrid>
                <a:gridCol w="865678">
                  <a:extLst>
                    <a:ext uri="{9D8B030D-6E8A-4147-A177-3AD203B41FA5}">
                      <a16:colId xmlns:a16="http://schemas.microsoft.com/office/drawing/2014/main" val="638110134"/>
                    </a:ext>
                  </a:extLst>
                </a:gridCol>
                <a:gridCol w="865678">
                  <a:extLst>
                    <a:ext uri="{9D8B030D-6E8A-4147-A177-3AD203B41FA5}">
                      <a16:colId xmlns:a16="http://schemas.microsoft.com/office/drawing/2014/main" val="1066491733"/>
                    </a:ext>
                  </a:extLst>
                </a:gridCol>
                <a:gridCol w="865678">
                  <a:extLst>
                    <a:ext uri="{9D8B030D-6E8A-4147-A177-3AD203B41FA5}">
                      <a16:colId xmlns:a16="http://schemas.microsoft.com/office/drawing/2014/main" val="117178429"/>
                    </a:ext>
                  </a:extLst>
                </a:gridCol>
                <a:gridCol w="865678">
                  <a:extLst>
                    <a:ext uri="{9D8B030D-6E8A-4147-A177-3AD203B41FA5}">
                      <a16:colId xmlns:a16="http://schemas.microsoft.com/office/drawing/2014/main" val="1852374248"/>
                    </a:ext>
                  </a:extLst>
                </a:gridCol>
              </a:tblGrid>
              <a:tr h="548486">
                <a:tc>
                  <a:txBody>
                    <a:bodyPr/>
                    <a:lstStyle/>
                    <a:p>
                      <a:endParaRPr lang="de-CH" dirty="0"/>
                    </a:p>
                  </a:txBody>
                  <a:tcPr/>
                </a:tc>
                <a:tc>
                  <a:txBody>
                    <a:bodyPr/>
                    <a:lstStyle/>
                    <a:p>
                      <a:r>
                        <a:rPr lang="de-CH" dirty="0"/>
                        <a:t>Cat</a:t>
                      </a:r>
                    </a:p>
                  </a:txBody>
                  <a:tcPr/>
                </a:tc>
                <a:tc>
                  <a:txBody>
                    <a:bodyPr/>
                    <a:lstStyle/>
                    <a:p>
                      <a:r>
                        <a:rPr lang="de-CH" dirty="0"/>
                        <a:t>Dog</a:t>
                      </a:r>
                    </a:p>
                  </a:txBody>
                  <a:tcPr/>
                </a:tc>
                <a:tc>
                  <a:txBody>
                    <a:bodyPr/>
                    <a:lstStyle/>
                    <a:p>
                      <a:r>
                        <a:rPr lang="de-CH" dirty="0"/>
                        <a:t>Rabbit</a:t>
                      </a:r>
                    </a:p>
                  </a:txBody>
                  <a:tcPr/>
                </a:tc>
                <a:extLst>
                  <a:ext uri="{0D108BD9-81ED-4DB2-BD59-A6C34878D82A}">
                    <a16:rowId xmlns:a16="http://schemas.microsoft.com/office/drawing/2014/main" val="1847978346"/>
                  </a:ext>
                </a:extLst>
              </a:tr>
              <a:tr h="548486">
                <a:tc>
                  <a:txBody>
                    <a:bodyPr/>
                    <a:lstStyle/>
                    <a:p>
                      <a:r>
                        <a:rPr lang="de-CH" dirty="0"/>
                        <a:t>Cat</a:t>
                      </a:r>
                    </a:p>
                  </a:txBody>
                  <a:tcPr/>
                </a:tc>
                <a:tc>
                  <a:txBody>
                    <a:bodyPr/>
                    <a:lstStyle/>
                    <a:p>
                      <a:r>
                        <a:rPr lang="de-CH" dirty="0"/>
                        <a:t>1</a:t>
                      </a:r>
                    </a:p>
                  </a:txBody>
                  <a:tcPr/>
                </a:tc>
                <a:tc>
                  <a:txBody>
                    <a:bodyPr/>
                    <a:lstStyle/>
                    <a:p>
                      <a:r>
                        <a:rPr lang="de-CH" dirty="0"/>
                        <a:t>2</a:t>
                      </a:r>
                    </a:p>
                  </a:txBody>
                  <a:tcPr/>
                </a:tc>
                <a:tc>
                  <a:txBody>
                    <a:bodyPr/>
                    <a:lstStyle/>
                    <a:p>
                      <a:r>
                        <a:rPr lang="de-CH" dirty="0"/>
                        <a:t>0</a:t>
                      </a:r>
                    </a:p>
                  </a:txBody>
                  <a:tcPr/>
                </a:tc>
                <a:extLst>
                  <a:ext uri="{0D108BD9-81ED-4DB2-BD59-A6C34878D82A}">
                    <a16:rowId xmlns:a16="http://schemas.microsoft.com/office/drawing/2014/main" val="383714595"/>
                  </a:ext>
                </a:extLst>
              </a:tr>
              <a:tr h="548486">
                <a:tc>
                  <a:txBody>
                    <a:bodyPr/>
                    <a:lstStyle/>
                    <a:p>
                      <a:r>
                        <a:rPr lang="de-CH" dirty="0"/>
                        <a:t>Dog</a:t>
                      </a:r>
                    </a:p>
                  </a:txBody>
                  <a:tcPr/>
                </a:tc>
                <a:tc>
                  <a:txBody>
                    <a:bodyPr/>
                    <a:lstStyle/>
                    <a:p>
                      <a:r>
                        <a:rPr lang="de-CH" dirty="0"/>
                        <a:t>2</a:t>
                      </a:r>
                    </a:p>
                  </a:txBody>
                  <a:tcPr/>
                </a:tc>
                <a:tc>
                  <a:txBody>
                    <a:bodyPr/>
                    <a:lstStyle/>
                    <a:p>
                      <a:r>
                        <a:rPr lang="de-CH" dirty="0"/>
                        <a:t>1</a:t>
                      </a:r>
                    </a:p>
                  </a:txBody>
                  <a:tcPr/>
                </a:tc>
                <a:tc>
                  <a:txBody>
                    <a:bodyPr/>
                    <a:lstStyle/>
                    <a:p>
                      <a:r>
                        <a:rPr lang="de-CH" dirty="0"/>
                        <a:t>2</a:t>
                      </a:r>
                    </a:p>
                  </a:txBody>
                  <a:tcPr/>
                </a:tc>
                <a:extLst>
                  <a:ext uri="{0D108BD9-81ED-4DB2-BD59-A6C34878D82A}">
                    <a16:rowId xmlns:a16="http://schemas.microsoft.com/office/drawing/2014/main" val="3045195813"/>
                  </a:ext>
                </a:extLst>
              </a:tr>
              <a:tr h="548486">
                <a:tc>
                  <a:txBody>
                    <a:bodyPr/>
                    <a:lstStyle/>
                    <a:p>
                      <a:r>
                        <a:rPr lang="de-CH" dirty="0"/>
                        <a:t>Rabbit</a:t>
                      </a:r>
                    </a:p>
                  </a:txBody>
                  <a:tcPr/>
                </a:tc>
                <a:tc>
                  <a:txBody>
                    <a:bodyPr/>
                    <a:lstStyle/>
                    <a:p>
                      <a:r>
                        <a:rPr lang="de-CH" dirty="0"/>
                        <a:t>0</a:t>
                      </a:r>
                    </a:p>
                  </a:txBody>
                  <a:tcPr/>
                </a:tc>
                <a:tc>
                  <a:txBody>
                    <a:bodyPr/>
                    <a:lstStyle/>
                    <a:p>
                      <a:r>
                        <a:rPr lang="de-CH" dirty="0"/>
                        <a:t>2</a:t>
                      </a:r>
                    </a:p>
                  </a:txBody>
                  <a:tcPr/>
                </a:tc>
                <a:tc>
                  <a:txBody>
                    <a:bodyPr/>
                    <a:lstStyle/>
                    <a:p>
                      <a:r>
                        <a:rPr lang="de-CH" dirty="0"/>
                        <a:t>1</a:t>
                      </a:r>
                    </a:p>
                  </a:txBody>
                  <a:tcPr/>
                </a:tc>
                <a:extLst>
                  <a:ext uri="{0D108BD9-81ED-4DB2-BD59-A6C34878D82A}">
                    <a16:rowId xmlns:a16="http://schemas.microsoft.com/office/drawing/2014/main" val="2192670241"/>
                  </a:ext>
                </a:extLst>
              </a:tr>
            </a:tbl>
          </a:graphicData>
        </a:graphic>
      </p:graphicFrame>
      <p:sp>
        <p:nvSpPr>
          <p:cNvPr id="13" name="Rechteck 12">
            <a:extLst>
              <a:ext uri="{FF2B5EF4-FFF2-40B4-BE49-F238E27FC236}">
                <a16:creationId xmlns:a16="http://schemas.microsoft.com/office/drawing/2014/main" id="{6A10B003-850B-4A2C-BF24-1CD1E2AAAC79}"/>
              </a:ext>
            </a:extLst>
          </p:cNvPr>
          <p:cNvSpPr/>
          <p:nvPr/>
        </p:nvSpPr>
        <p:spPr>
          <a:xfrm flipH="1" flipV="1">
            <a:off x="9177251" y="3566159"/>
            <a:ext cx="2607426" cy="1649767"/>
          </a:xfrm>
          <a:prstGeom prst="rect">
            <a:avLst/>
          </a:prstGeom>
          <a:solidFill>
            <a:srgbClr val="7030A0">
              <a:alpha val="30196"/>
            </a:srgb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feld 13">
            <a:extLst>
              <a:ext uri="{FF2B5EF4-FFF2-40B4-BE49-F238E27FC236}">
                <a16:creationId xmlns:a16="http://schemas.microsoft.com/office/drawing/2014/main" id="{0360A07C-04CE-4DD2-BC2D-9F4BAB7BB69D}"/>
              </a:ext>
            </a:extLst>
          </p:cNvPr>
          <p:cNvSpPr txBox="1"/>
          <p:nvPr/>
        </p:nvSpPr>
        <p:spPr>
          <a:xfrm>
            <a:off x="1055716" y="2310938"/>
            <a:ext cx="2726575" cy="369332"/>
          </a:xfrm>
          <a:prstGeom prst="rect">
            <a:avLst/>
          </a:prstGeom>
          <a:noFill/>
        </p:spPr>
        <p:txBody>
          <a:bodyPr wrap="square" rtlCol="0">
            <a:spAutoFit/>
          </a:bodyPr>
          <a:lstStyle/>
          <a:p>
            <a:r>
              <a:rPr lang="de-CH" dirty="0">
                <a:solidFill>
                  <a:srgbClr val="00B0F0"/>
                </a:solidFill>
              </a:rPr>
              <a:t>Permutation</a:t>
            </a:r>
          </a:p>
        </p:txBody>
      </p:sp>
      <p:sp>
        <p:nvSpPr>
          <p:cNvPr id="15" name="Textfeld 14">
            <a:extLst>
              <a:ext uri="{FF2B5EF4-FFF2-40B4-BE49-F238E27FC236}">
                <a16:creationId xmlns:a16="http://schemas.microsoft.com/office/drawing/2014/main" id="{3BD50728-F6AB-4A34-9EC8-4AF772E6CDBB}"/>
              </a:ext>
            </a:extLst>
          </p:cNvPr>
          <p:cNvSpPr txBox="1"/>
          <p:nvPr/>
        </p:nvSpPr>
        <p:spPr>
          <a:xfrm>
            <a:off x="4574770" y="2278672"/>
            <a:ext cx="2726575" cy="369332"/>
          </a:xfrm>
          <a:prstGeom prst="rect">
            <a:avLst/>
          </a:prstGeom>
          <a:noFill/>
        </p:spPr>
        <p:txBody>
          <a:bodyPr wrap="square" rtlCol="0">
            <a:spAutoFit/>
          </a:bodyPr>
          <a:lstStyle/>
          <a:p>
            <a:r>
              <a:rPr lang="de-CH" dirty="0" err="1">
                <a:solidFill>
                  <a:srgbClr val="00B050"/>
                </a:solidFill>
              </a:rPr>
              <a:t>Combination</a:t>
            </a:r>
            <a:endParaRPr lang="de-CH" dirty="0">
              <a:solidFill>
                <a:srgbClr val="00B050"/>
              </a:solidFill>
            </a:endParaRPr>
          </a:p>
        </p:txBody>
      </p:sp>
      <p:sp>
        <p:nvSpPr>
          <p:cNvPr id="16" name="Textfeld 15">
            <a:extLst>
              <a:ext uri="{FF2B5EF4-FFF2-40B4-BE49-F238E27FC236}">
                <a16:creationId xmlns:a16="http://schemas.microsoft.com/office/drawing/2014/main" id="{75918806-1D84-4FBD-93CA-88147C36CEBB}"/>
              </a:ext>
            </a:extLst>
          </p:cNvPr>
          <p:cNvSpPr txBox="1"/>
          <p:nvPr/>
        </p:nvSpPr>
        <p:spPr>
          <a:xfrm>
            <a:off x="8321965" y="2278672"/>
            <a:ext cx="2726575" cy="369332"/>
          </a:xfrm>
          <a:prstGeom prst="rect">
            <a:avLst/>
          </a:prstGeom>
          <a:noFill/>
        </p:spPr>
        <p:txBody>
          <a:bodyPr wrap="square" rtlCol="0">
            <a:spAutoFit/>
          </a:bodyPr>
          <a:lstStyle/>
          <a:p>
            <a:r>
              <a:rPr lang="de-CH" dirty="0" err="1">
                <a:solidFill>
                  <a:srgbClr val="7030A0"/>
                </a:solidFill>
              </a:rPr>
              <a:t>Cartesian</a:t>
            </a:r>
            <a:r>
              <a:rPr lang="de-CH" dirty="0">
                <a:solidFill>
                  <a:srgbClr val="7030A0"/>
                </a:solidFill>
              </a:rPr>
              <a:t> </a:t>
            </a:r>
            <a:r>
              <a:rPr lang="de-CH" dirty="0" err="1">
                <a:solidFill>
                  <a:srgbClr val="7030A0"/>
                </a:solidFill>
              </a:rPr>
              <a:t>Product</a:t>
            </a:r>
            <a:endParaRPr lang="de-CH" dirty="0">
              <a:solidFill>
                <a:srgbClr val="7030A0"/>
              </a:solidFill>
            </a:endParaRPr>
          </a:p>
        </p:txBody>
      </p:sp>
      <p:sp>
        <p:nvSpPr>
          <p:cNvPr id="17" name="Rectangle 2">
            <a:extLst>
              <a:ext uri="{FF2B5EF4-FFF2-40B4-BE49-F238E27FC236}">
                <a16:creationId xmlns:a16="http://schemas.microsoft.com/office/drawing/2014/main" id="{7E26223A-5B8E-43CF-B664-D4C8440216CE}"/>
              </a:ext>
            </a:extLst>
          </p:cNvPr>
          <p:cNvSpPr>
            <a:spLocks noChangeArrowheads="1"/>
          </p:cNvSpPr>
          <p:nvPr/>
        </p:nvSpPr>
        <p:spPr bwMode="auto">
          <a:xfrm>
            <a:off x="8386387" y="5344603"/>
            <a:ext cx="30851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dirty="0" err="1">
                <a:ln>
                  <a:noFill/>
                </a:ln>
                <a:solidFill>
                  <a:srgbClr val="242729"/>
                </a:solidFill>
                <a:effectLst/>
                <a:latin typeface="Consolas" panose="020B0609020204030204" pitchFamily="49" charset="0"/>
                <a:ea typeface="inherit"/>
              </a:rPr>
              <a:t>import</a:t>
            </a:r>
            <a:r>
              <a:rPr kumimoji="0" lang="de-DE" altLang="de-DE" sz="900" b="0" i="0" u="none" strike="noStrike" cap="none" normalizeH="0" baseline="0" dirty="0">
                <a:ln>
                  <a:noFill/>
                </a:ln>
                <a:solidFill>
                  <a:srgbClr val="242729"/>
                </a:solidFill>
                <a:effectLst/>
                <a:latin typeface="Consolas" panose="020B0609020204030204" pitchFamily="49" charset="0"/>
                <a:ea typeface="inherit"/>
              </a:rPr>
              <a:t> </a:t>
            </a:r>
            <a:r>
              <a:rPr kumimoji="0" lang="de-DE" altLang="de-DE" sz="900" b="0" i="0" u="none" strike="noStrike" cap="none" normalizeH="0" baseline="0" dirty="0" err="1">
                <a:ln>
                  <a:noFill/>
                </a:ln>
                <a:solidFill>
                  <a:srgbClr val="242729"/>
                </a:solidFill>
                <a:effectLst/>
                <a:latin typeface="Consolas" panose="020B0609020204030204" pitchFamily="49" charset="0"/>
                <a:ea typeface="inherit"/>
              </a:rPr>
              <a:t>itertools</a:t>
            </a:r>
            <a:r>
              <a:rPr kumimoji="0" lang="de-DE" altLang="de-DE" sz="900" b="0" i="0" u="none" strike="noStrike" cap="none" normalizeH="0" baseline="0" dirty="0">
                <a:ln>
                  <a:noFill/>
                </a:ln>
                <a:solidFill>
                  <a:srgbClr val="242729"/>
                </a:solidFill>
                <a:effectLst/>
                <a:latin typeface="Consolas" panose="020B0609020204030204" pitchFamily="49" charset="0"/>
                <a:ea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dirty="0">
                <a:ln>
                  <a:noFill/>
                </a:ln>
                <a:solidFill>
                  <a:srgbClr val="242729"/>
                </a:solidFill>
                <a:effectLst/>
                <a:latin typeface="Consolas" panose="020B0609020204030204" pitchFamily="49" charset="0"/>
                <a:ea typeface="inherit"/>
              </a:rPr>
              <a:t>x = [1, 2, 3] </a:t>
            </a:r>
          </a:p>
          <a:p>
            <a:pPr eaLnBrk="0" fontAlgn="base" hangingPunct="0">
              <a:spcBef>
                <a:spcPct val="0"/>
              </a:spcBef>
              <a:spcAft>
                <a:spcPct val="0"/>
              </a:spcAft>
            </a:pPr>
            <a:r>
              <a:rPr kumimoji="0" lang="de-DE" altLang="de-DE" sz="900" b="0" i="0" u="none" strike="noStrike" cap="none" normalizeH="0" baseline="0" dirty="0">
                <a:ln>
                  <a:noFill/>
                </a:ln>
                <a:solidFill>
                  <a:srgbClr val="242729"/>
                </a:solidFill>
                <a:effectLst/>
                <a:latin typeface="Consolas" panose="020B0609020204030204" pitchFamily="49" charset="0"/>
                <a:ea typeface="inherit"/>
              </a:rPr>
              <a:t>[p </a:t>
            </a:r>
            <a:r>
              <a:rPr kumimoji="0" lang="de-DE" altLang="de-DE" sz="900" b="0" i="0" u="none" strike="noStrike" cap="none" normalizeH="0" baseline="0" dirty="0" err="1">
                <a:ln>
                  <a:noFill/>
                </a:ln>
                <a:solidFill>
                  <a:srgbClr val="242729"/>
                </a:solidFill>
                <a:effectLst/>
                <a:latin typeface="Consolas" panose="020B0609020204030204" pitchFamily="49" charset="0"/>
                <a:ea typeface="inherit"/>
              </a:rPr>
              <a:t>for</a:t>
            </a:r>
            <a:r>
              <a:rPr kumimoji="0" lang="de-DE" altLang="de-DE" sz="900" b="0" i="0" u="none" strike="noStrike" cap="none" normalizeH="0" baseline="0" dirty="0">
                <a:ln>
                  <a:noFill/>
                </a:ln>
                <a:solidFill>
                  <a:srgbClr val="242729"/>
                </a:solidFill>
                <a:effectLst/>
                <a:latin typeface="Consolas" panose="020B0609020204030204" pitchFamily="49" charset="0"/>
                <a:ea typeface="inherit"/>
              </a:rPr>
              <a:t> p in </a:t>
            </a:r>
            <a:r>
              <a:rPr kumimoji="0" lang="de-DE" altLang="de-DE" sz="900" b="0" i="0" u="none" strike="noStrike" cap="none" normalizeH="0" baseline="0" dirty="0" err="1">
                <a:ln>
                  <a:noFill/>
                </a:ln>
                <a:solidFill>
                  <a:srgbClr val="242729"/>
                </a:solidFill>
                <a:effectLst/>
                <a:latin typeface="Consolas" panose="020B0609020204030204" pitchFamily="49" charset="0"/>
                <a:ea typeface="inherit"/>
              </a:rPr>
              <a:t>itertools.</a:t>
            </a:r>
            <a:r>
              <a:rPr lang="de-DE" altLang="de-DE" sz="900" dirty="0" err="1">
                <a:solidFill>
                  <a:srgbClr val="242729"/>
                </a:solidFill>
                <a:latin typeface="Consolas" panose="020B0609020204030204" pitchFamily="49" charset="0"/>
              </a:rPr>
              <a:t>product</a:t>
            </a:r>
            <a:r>
              <a:rPr lang="de-DE" altLang="de-DE" sz="900" dirty="0">
                <a:solidFill>
                  <a:srgbClr val="242729"/>
                </a:solidFill>
                <a:latin typeface="Consolas" panose="020B0609020204030204" pitchFamily="49" charset="0"/>
              </a:rPr>
              <a:t>(x, </a:t>
            </a:r>
            <a:r>
              <a:rPr lang="de-DE" altLang="de-DE" sz="900" dirty="0" err="1">
                <a:solidFill>
                  <a:srgbClr val="242729"/>
                </a:solidFill>
                <a:latin typeface="Consolas" panose="020B0609020204030204" pitchFamily="49" charset="0"/>
              </a:rPr>
              <a:t>repeat</a:t>
            </a:r>
            <a:r>
              <a:rPr lang="de-DE" altLang="de-DE" sz="900" dirty="0">
                <a:solidFill>
                  <a:srgbClr val="242729"/>
                </a:solidFill>
                <a:latin typeface="Consolas" panose="020B0609020204030204" pitchFamily="49" charset="0"/>
              </a:rPr>
              <a:t>=2)] </a:t>
            </a:r>
          </a:p>
          <a:p>
            <a:pPr eaLnBrk="0" fontAlgn="base" hangingPunct="0">
              <a:spcBef>
                <a:spcPct val="0"/>
              </a:spcBef>
              <a:spcAft>
                <a:spcPct val="0"/>
              </a:spcAft>
            </a:pPr>
            <a:r>
              <a:rPr lang="de-DE" altLang="de-DE" sz="900" dirty="0">
                <a:solidFill>
                  <a:srgbClr val="242729"/>
                </a:solidFill>
                <a:latin typeface="Consolas" panose="020B0609020204030204" pitchFamily="49" charset="0"/>
              </a:rPr>
              <a:t>[(1, 1), (1, 2), (1, 3), </a:t>
            </a:r>
          </a:p>
          <a:p>
            <a:pPr eaLnBrk="0" fontAlgn="base" hangingPunct="0">
              <a:spcBef>
                <a:spcPct val="0"/>
              </a:spcBef>
              <a:spcAft>
                <a:spcPct val="0"/>
              </a:spcAft>
            </a:pPr>
            <a:r>
              <a:rPr lang="de-DE" altLang="de-DE" sz="900" dirty="0">
                <a:solidFill>
                  <a:srgbClr val="242729"/>
                </a:solidFill>
                <a:latin typeface="Consolas" panose="020B0609020204030204" pitchFamily="49" charset="0"/>
              </a:rPr>
              <a:t>(2, 1), (2, 2), (2, 3), </a:t>
            </a:r>
          </a:p>
          <a:p>
            <a:pPr eaLnBrk="0" fontAlgn="base" hangingPunct="0">
              <a:spcBef>
                <a:spcPct val="0"/>
              </a:spcBef>
              <a:spcAft>
                <a:spcPct val="0"/>
              </a:spcAft>
            </a:pPr>
            <a:r>
              <a:rPr lang="de-DE" altLang="de-DE" sz="900" dirty="0">
                <a:solidFill>
                  <a:srgbClr val="242729"/>
                </a:solidFill>
                <a:latin typeface="Consolas" panose="020B0609020204030204" pitchFamily="49" charset="0"/>
              </a:rPr>
              <a:t>(3, 1), (3, 2), (3, 3)]</a:t>
            </a:r>
          </a:p>
        </p:txBody>
      </p:sp>
      <p:sp>
        <p:nvSpPr>
          <p:cNvPr id="19" name="Rectangle 2">
            <a:extLst>
              <a:ext uri="{FF2B5EF4-FFF2-40B4-BE49-F238E27FC236}">
                <a16:creationId xmlns:a16="http://schemas.microsoft.com/office/drawing/2014/main" id="{91DBA21C-9467-4BA0-96B0-1BF6A1FEC04E}"/>
              </a:ext>
            </a:extLst>
          </p:cNvPr>
          <p:cNvSpPr>
            <a:spLocks noChangeArrowheads="1"/>
          </p:cNvSpPr>
          <p:nvPr/>
        </p:nvSpPr>
        <p:spPr bwMode="auto">
          <a:xfrm>
            <a:off x="1055716" y="5584934"/>
            <a:ext cx="3085177"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dirty="0" err="1">
                <a:ln>
                  <a:noFill/>
                </a:ln>
                <a:solidFill>
                  <a:srgbClr val="242729"/>
                </a:solidFill>
                <a:effectLst/>
                <a:highlight>
                  <a:srgbClr val="FFFF00"/>
                </a:highlight>
                <a:latin typeface="Consolas" panose="020B0609020204030204" pitchFamily="49" charset="0"/>
                <a:ea typeface="inherit"/>
              </a:rPr>
              <a:t>import</a:t>
            </a:r>
            <a:r>
              <a:rPr kumimoji="0" lang="de-DE" altLang="de-DE" sz="900" b="0" i="0" u="none" strike="noStrike" cap="none" normalizeH="0" baseline="0" dirty="0">
                <a:ln>
                  <a:noFill/>
                </a:ln>
                <a:solidFill>
                  <a:srgbClr val="242729"/>
                </a:solidFill>
                <a:effectLst/>
                <a:highlight>
                  <a:srgbClr val="FFFF00"/>
                </a:highlight>
                <a:latin typeface="Consolas" panose="020B0609020204030204" pitchFamily="49" charset="0"/>
                <a:ea typeface="inherit"/>
              </a:rPr>
              <a:t> </a:t>
            </a:r>
            <a:r>
              <a:rPr kumimoji="0" lang="de-DE" altLang="de-DE" sz="900" b="0" i="0" u="none" strike="noStrike" cap="none" normalizeH="0" baseline="0" dirty="0" err="1">
                <a:ln>
                  <a:noFill/>
                </a:ln>
                <a:solidFill>
                  <a:srgbClr val="242729"/>
                </a:solidFill>
                <a:effectLst/>
                <a:highlight>
                  <a:srgbClr val="FFFF00"/>
                </a:highlight>
                <a:latin typeface="Consolas" panose="020B0609020204030204" pitchFamily="49" charset="0"/>
                <a:ea typeface="inherit"/>
              </a:rPr>
              <a:t>itertools</a:t>
            </a:r>
            <a:r>
              <a:rPr kumimoji="0" lang="de-DE" altLang="de-DE" sz="900" b="0" i="0" u="none" strike="noStrike" cap="none" normalizeH="0" baseline="0" dirty="0">
                <a:ln>
                  <a:noFill/>
                </a:ln>
                <a:solidFill>
                  <a:srgbClr val="242729"/>
                </a:solidFill>
                <a:effectLst/>
                <a:highlight>
                  <a:srgbClr val="FFFF00"/>
                </a:highlight>
                <a:latin typeface="Consolas" panose="020B0609020204030204" pitchFamily="49" charset="0"/>
                <a:ea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dirty="0">
                <a:ln>
                  <a:noFill/>
                </a:ln>
                <a:solidFill>
                  <a:srgbClr val="242729"/>
                </a:solidFill>
                <a:effectLst/>
                <a:highlight>
                  <a:srgbClr val="FFFF00"/>
                </a:highlight>
                <a:latin typeface="Consolas" panose="020B0609020204030204" pitchFamily="49" charset="0"/>
                <a:ea typeface="inherit"/>
              </a:rPr>
              <a:t>x = [1, 2, 3] </a:t>
            </a:r>
          </a:p>
          <a:p>
            <a:pPr eaLnBrk="0" fontAlgn="base" hangingPunct="0">
              <a:spcBef>
                <a:spcPct val="0"/>
              </a:spcBef>
              <a:spcAft>
                <a:spcPct val="0"/>
              </a:spcAft>
            </a:pPr>
            <a:r>
              <a:rPr lang="en-US" altLang="de-DE" sz="900" dirty="0">
                <a:solidFill>
                  <a:srgbClr val="242729"/>
                </a:solidFill>
                <a:highlight>
                  <a:srgbClr val="FFFF00"/>
                </a:highlight>
                <a:latin typeface="Consolas" panose="020B0609020204030204" pitchFamily="49" charset="0"/>
                <a:ea typeface="inherit"/>
              </a:rPr>
              <a:t>list(</a:t>
            </a:r>
            <a:r>
              <a:rPr lang="en-US" altLang="de-DE" sz="900" dirty="0" err="1">
                <a:solidFill>
                  <a:srgbClr val="242729"/>
                </a:solidFill>
                <a:highlight>
                  <a:srgbClr val="FFFF00"/>
                </a:highlight>
                <a:latin typeface="Consolas" panose="020B0609020204030204" pitchFamily="49" charset="0"/>
                <a:ea typeface="inherit"/>
              </a:rPr>
              <a:t>itertools.permutations</a:t>
            </a:r>
            <a:r>
              <a:rPr lang="en-US" altLang="de-DE" sz="900" dirty="0">
                <a:solidFill>
                  <a:srgbClr val="242729"/>
                </a:solidFill>
                <a:highlight>
                  <a:srgbClr val="FFFF00"/>
                </a:highlight>
                <a:latin typeface="Consolas" panose="020B0609020204030204" pitchFamily="49" charset="0"/>
                <a:ea typeface="inherit"/>
              </a:rPr>
              <a:t>(x, 2))</a:t>
            </a:r>
          </a:p>
          <a:p>
            <a:pPr eaLnBrk="0" fontAlgn="base" hangingPunct="0">
              <a:spcBef>
                <a:spcPct val="0"/>
              </a:spcBef>
              <a:spcAft>
                <a:spcPct val="0"/>
              </a:spcAft>
            </a:pPr>
            <a:r>
              <a:rPr lang="en-US" altLang="de-DE" sz="900" dirty="0">
                <a:solidFill>
                  <a:srgbClr val="242729"/>
                </a:solidFill>
                <a:highlight>
                  <a:srgbClr val="FFFF00"/>
                </a:highlight>
                <a:latin typeface="Consolas" panose="020B0609020204030204" pitchFamily="49" charset="0"/>
                <a:ea typeface="inherit"/>
              </a:rPr>
              <a:t>[(1, 2), (1, 3), (1, 4), (2, 1), (2, 3), (2, 4), (3, 1), (3, 2), (3, 4), (4, 1), (4, 2), (4, 3)]</a:t>
            </a:r>
          </a:p>
        </p:txBody>
      </p:sp>
      <p:sp>
        <p:nvSpPr>
          <p:cNvPr id="22" name="Rectangle 2">
            <a:extLst>
              <a:ext uri="{FF2B5EF4-FFF2-40B4-BE49-F238E27FC236}">
                <a16:creationId xmlns:a16="http://schemas.microsoft.com/office/drawing/2014/main" id="{5BC0ABE3-1786-438E-9BC5-F745F77A3FC8}"/>
              </a:ext>
            </a:extLst>
          </p:cNvPr>
          <p:cNvSpPr>
            <a:spLocks noChangeArrowheads="1"/>
          </p:cNvSpPr>
          <p:nvPr/>
        </p:nvSpPr>
        <p:spPr bwMode="auto">
          <a:xfrm>
            <a:off x="4644968" y="5515684"/>
            <a:ext cx="3085177"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dirty="0" err="1">
                <a:ln>
                  <a:noFill/>
                </a:ln>
                <a:solidFill>
                  <a:srgbClr val="242729"/>
                </a:solidFill>
                <a:effectLst/>
                <a:latin typeface="Consolas" panose="020B0609020204030204" pitchFamily="49" charset="0"/>
                <a:ea typeface="inherit"/>
              </a:rPr>
              <a:t>import</a:t>
            </a:r>
            <a:r>
              <a:rPr kumimoji="0" lang="de-DE" altLang="de-DE" sz="900" b="0" i="0" u="none" strike="noStrike" cap="none" normalizeH="0" baseline="0" dirty="0">
                <a:ln>
                  <a:noFill/>
                </a:ln>
                <a:solidFill>
                  <a:srgbClr val="242729"/>
                </a:solidFill>
                <a:effectLst/>
                <a:latin typeface="Consolas" panose="020B0609020204030204" pitchFamily="49" charset="0"/>
                <a:ea typeface="inherit"/>
              </a:rPr>
              <a:t> </a:t>
            </a:r>
            <a:r>
              <a:rPr kumimoji="0" lang="de-DE" altLang="de-DE" sz="900" b="0" i="0" u="none" strike="noStrike" cap="none" normalizeH="0" baseline="0" dirty="0" err="1">
                <a:ln>
                  <a:noFill/>
                </a:ln>
                <a:solidFill>
                  <a:srgbClr val="242729"/>
                </a:solidFill>
                <a:effectLst/>
                <a:latin typeface="Consolas" panose="020B0609020204030204" pitchFamily="49" charset="0"/>
                <a:ea typeface="inherit"/>
              </a:rPr>
              <a:t>itertools</a:t>
            </a:r>
            <a:r>
              <a:rPr kumimoji="0" lang="de-DE" altLang="de-DE" sz="900" b="0" i="0" u="none" strike="noStrike" cap="none" normalizeH="0" baseline="0" dirty="0">
                <a:ln>
                  <a:noFill/>
                </a:ln>
                <a:solidFill>
                  <a:srgbClr val="242729"/>
                </a:solidFill>
                <a:effectLst/>
                <a:latin typeface="Consolas" panose="020B0609020204030204" pitchFamily="49" charset="0"/>
                <a:ea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dirty="0">
                <a:ln>
                  <a:noFill/>
                </a:ln>
                <a:solidFill>
                  <a:srgbClr val="242729"/>
                </a:solidFill>
                <a:effectLst/>
                <a:latin typeface="Consolas" panose="020B0609020204030204" pitchFamily="49" charset="0"/>
                <a:ea typeface="inherit"/>
              </a:rPr>
              <a:t>x = [1, 2, 3] </a:t>
            </a:r>
          </a:p>
          <a:p>
            <a:r>
              <a:rPr lang="en-US" sz="900" dirty="0"/>
              <a:t>list(</a:t>
            </a:r>
            <a:r>
              <a:rPr lang="en-US" sz="900" dirty="0" err="1"/>
              <a:t>itertools.combinations</a:t>
            </a:r>
            <a:r>
              <a:rPr lang="en-US" sz="900" dirty="0"/>
              <a:t>(x, 2))</a:t>
            </a:r>
          </a:p>
          <a:p>
            <a:pPr eaLnBrk="0" fontAlgn="base" hangingPunct="0">
              <a:spcBef>
                <a:spcPct val="0"/>
              </a:spcBef>
              <a:spcAft>
                <a:spcPct val="0"/>
              </a:spcAft>
            </a:pPr>
            <a:r>
              <a:rPr lang="en-US" sz="900" dirty="0"/>
              <a:t>[(1, 2), (1, 3), </a:t>
            </a:r>
          </a:p>
          <a:p>
            <a:pPr eaLnBrk="0" fontAlgn="base" hangingPunct="0">
              <a:spcBef>
                <a:spcPct val="0"/>
              </a:spcBef>
              <a:spcAft>
                <a:spcPct val="0"/>
              </a:spcAft>
            </a:pPr>
            <a:r>
              <a:rPr lang="en-US" sz="900" dirty="0"/>
              <a:t>(2, 3)]</a:t>
            </a:r>
            <a:endParaRPr lang="de-CH" sz="900" dirty="0"/>
          </a:p>
        </p:txBody>
      </p:sp>
    </p:spTree>
    <p:extLst>
      <p:ext uri="{BB962C8B-B14F-4D97-AF65-F5344CB8AC3E}">
        <p14:creationId xmlns:p14="http://schemas.microsoft.com/office/powerpoint/2010/main" val="176973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47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Libraries</a:t>
            </a:r>
          </a:p>
        </p:txBody>
      </p:sp>
      <p:sp>
        <p:nvSpPr>
          <p:cNvPr id="3" name="Inhaltsplatzhalter 2"/>
          <p:cNvSpPr>
            <a:spLocks noGrp="1"/>
          </p:cNvSpPr>
          <p:nvPr>
            <p:ph idx="1"/>
          </p:nvPr>
        </p:nvSpPr>
        <p:spPr/>
        <p:txBody>
          <a:bodyPr/>
          <a:lstStyle/>
          <a:p>
            <a:r>
              <a:rPr lang="de-CH" dirty="0" err="1"/>
              <a:t>openCV</a:t>
            </a:r>
            <a:endParaRPr lang="de-CH" dirty="0"/>
          </a:p>
          <a:p>
            <a:pPr lvl="1"/>
            <a:r>
              <a:rPr lang="de-CH" dirty="0"/>
              <a:t>Slic</a:t>
            </a:r>
          </a:p>
          <a:p>
            <a:pPr lvl="1"/>
            <a:r>
              <a:rPr lang="de-CH" dirty="0" err="1"/>
              <a:t>seed</a:t>
            </a:r>
            <a:endParaRPr lang="de-CH" dirty="0"/>
          </a:p>
          <a:p>
            <a:r>
              <a:rPr lang="de-CH" dirty="0" err="1"/>
              <a:t>Scikit</a:t>
            </a:r>
            <a:r>
              <a:rPr lang="de-CH" dirty="0"/>
              <a:t>-image</a:t>
            </a:r>
          </a:p>
          <a:p>
            <a:r>
              <a:rPr lang="de-CH"/>
              <a:t>bokeh</a:t>
            </a:r>
            <a:endParaRPr lang="de-CH" dirty="0"/>
          </a:p>
        </p:txBody>
      </p:sp>
      <p:pic>
        <p:nvPicPr>
          <p:cNvPr id="4" name="Picture 3"/>
          <p:cNvPicPr>
            <a:picLocks noChangeAspect="1"/>
          </p:cNvPicPr>
          <p:nvPr/>
        </p:nvPicPr>
        <p:blipFill>
          <a:blip r:embed="rId2"/>
          <a:stretch>
            <a:fillRect/>
          </a:stretch>
        </p:blipFill>
        <p:spPr>
          <a:xfrm>
            <a:off x="3240331" y="2927594"/>
            <a:ext cx="3038475" cy="971550"/>
          </a:xfrm>
          <a:prstGeom prst="rect">
            <a:avLst/>
          </a:prstGeom>
        </p:spPr>
      </p:pic>
    </p:spTree>
    <p:extLst>
      <p:ext uri="{BB962C8B-B14F-4D97-AF65-F5344CB8AC3E}">
        <p14:creationId xmlns:p14="http://schemas.microsoft.com/office/powerpoint/2010/main" val="304711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Image </a:t>
            </a:r>
            <a:r>
              <a:rPr lang="de-CH" dirty="0" err="1"/>
              <a:t>formats</a:t>
            </a:r>
            <a:endParaRPr lang="de-CH" dirty="0"/>
          </a:p>
        </p:txBody>
      </p:sp>
      <p:sp>
        <p:nvSpPr>
          <p:cNvPr id="3" name="Textplatzhalter 2"/>
          <p:cNvSpPr>
            <a:spLocks noGrp="1"/>
          </p:cNvSpPr>
          <p:nvPr>
            <p:ph type="body" idx="1"/>
          </p:nvPr>
        </p:nvSpPr>
        <p:spPr/>
        <p:txBody>
          <a:bodyPr>
            <a:normAutofit/>
          </a:bodyPr>
          <a:lstStyle/>
          <a:p>
            <a:r>
              <a:rPr lang="de-CH" dirty="0"/>
              <a:t>JPG (=Joint </a:t>
            </a:r>
            <a:r>
              <a:rPr lang="de-CH" dirty="0" err="1"/>
              <a:t>Photographic</a:t>
            </a:r>
            <a:r>
              <a:rPr lang="de-CH" dirty="0"/>
              <a:t> </a:t>
            </a:r>
            <a:r>
              <a:rPr lang="de-CH" dirty="0" err="1"/>
              <a:t>Experts</a:t>
            </a:r>
            <a:r>
              <a:rPr lang="de-CH" dirty="0"/>
              <a:t> Group)</a:t>
            </a:r>
          </a:p>
        </p:txBody>
      </p:sp>
      <p:sp>
        <p:nvSpPr>
          <p:cNvPr id="4" name="Inhaltsplatzhalter 3"/>
          <p:cNvSpPr>
            <a:spLocks noGrp="1"/>
          </p:cNvSpPr>
          <p:nvPr>
            <p:ph sz="half" idx="2"/>
          </p:nvPr>
        </p:nvSpPr>
        <p:spPr/>
        <p:txBody>
          <a:bodyPr>
            <a:normAutofit fontScale="70000" lnSpcReduction="20000"/>
          </a:bodyPr>
          <a:lstStyle/>
          <a:p>
            <a:r>
              <a:rPr lang="en-US" dirty="0"/>
              <a:t>de facto standard image of the internet</a:t>
            </a:r>
          </a:p>
          <a:p>
            <a:r>
              <a:rPr lang="de-CH" dirty="0" err="1"/>
              <a:t>lossy</a:t>
            </a:r>
            <a:r>
              <a:rPr lang="de-CH" dirty="0"/>
              <a:t> </a:t>
            </a:r>
            <a:r>
              <a:rPr lang="de-CH" dirty="0" err="1"/>
              <a:t>nature</a:t>
            </a:r>
            <a:endParaRPr lang="de-CH" dirty="0"/>
          </a:p>
          <a:p>
            <a:r>
              <a:rPr lang="de-CH" dirty="0" err="1"/>
              <a:t>loss</a:t>
            </a:r>
            <a:r>
              <a:rPr lang="de-CH" dirty="0"/>
              <a:t> </a:t>
            </a:r>
            <a:r>
              <a:rPr lang="de-CH" dirty="0" err="1"/>
              <a:t>can</a:t>
            </a:r>
            <a:r>
              <a:rPr lang="de-CH" dirty="0"/>
              <a:t> </a:t>
            </a:r>
            <a:r>
              <a:rPr lang="de-CH" dirty="0" err="1"/>
              <a:t>accumulate</a:t>
            </a:r>
            <a:r>
              <a:rPr lang="de-CH" dirty="0"/>
              <a:t>: </a:t>
            </a:r>
            <a:r>
              <a:rPr lang="de-CH" dirty="0" err="1"/>
              <a:t>degradation</a:t>
            </a:r>
            <a:r>
              <a:rPr lang="de-CH" dirty="0"/>
              <a:t> </a:t>
            </a:r>
            <a:r>
              <a:rPr lang="de-CH" dirty="0" err="1"/>
              <a:t>with</a:t>
            </a:r>
            <a:r>
              <a:rPr lang="de-CH" dirty="0"/>
              <a:t> </a:t>
            </a:r>
            <a:r>
              <a:rPr lang="de-CH" dirty="0" err="1"/>
              <a:t>every</a:t>
            </a:r>
            <a:r>
              <a:rPr lang="de-CH" dirty="0"/>
              <a:t> save</a:t>
            </a:r>
          </a:p>
          <a:p>
            <a:r>
              <a:rPr lang="en-US" dirty="0"/>
              <a:t>Solution: </a:t>
            </a:r>
            <a:r>
              <a:rPr lang="de-CH" dirty="0" err="1"/>
              <a:t>lossless</a:t>
            </a:r>
            <a:r>
              <a:rPr lang="de-CH" dirty="0"/>
              <a:t> JPG2000</a:t>
            </a:r>
          </a:p>
          <a:p>
            <a:r>
              <a:rPr lang="de-CH" dirty="0"/>
              <a:t>Small </a:t>
            </a:r>
            <a:r>
              <a:rPr lang="de-CH" dirty="0" err="1"/>
              <a:t>file</a:t>
            </a:r>
            <a:r>
              <a:rPr lang="de-CH" dirty="0"/>
              <a:t> </a:t>
            </a:r>
            <a:r>
              <a:rPr lang="de-CH" dirty="0" err="1"/>
              <a:t>size</a:t>
            </a:r>
            <a:r>
              <a:rPr lang="de-CH" dirty="0"/>
              <a:t> </a:t>
            </a:r>
            <a:endParaRPr lang="en-US" dirty="0"/>
          </a:p>
          <a:p>
            <a:r>
              <a:rPr lang="en-US" dirty="0"/>
              <a:t>compress image to blocks of pixels or “tiles” </a:t>
            </a:r>
          </a:p>
          <a:p>
            <a:r>
              <a:rPr lang="en-US" dirty="0"/>
              <a:t>permanent compression</a:t>
            </a:r>
          </a:p>
          <a:p>
            <a:r>
              <a:rPr lang="en-US" dirty="0"/>
              <a:t>for storing large photographic image files in surprisingly small spaces</a:t>
            </a:r>
          </a:p>
          <a:p>
            <a:r>
              <a:rPr lang="en-US" dirty="0"/>
              <a:t>JPGs support 24-bit RGB and CMYK, as well as 8-bit Grayscale</a:t>
            </a:r>
          </a:p>
        </p:txBody>
      </p:sp>
      <p:sp>
        <p:nvSpPr>
          <p:cNvPr id="5" name="Textplatzhalter 4"/>
          <p:cNvSpPr>
            <a:spLocks noGrp="1"/>
          </p:cNvSpPr>
          <p:nvPr>
            <p:ph type="body" sz="quarter" idx="3"/>
          </p:nvPr>
        </p:nvSpPr>
        <p:spPr/>
        <p:txBody>
          <a:bodyPr/>
          <a:lstStyle/>
          <a:p>
            <a:r>
              <a:rPr lang="de-CH" dirty="0"/>
              <a:t>PNG (=Portable Network Graphics)</a:t>
            </a:r>
          </a:p>
        </p:txBody>
      </p:sp>
      <p:sp>
        <p:nvSpPr>
          <p:cNvPr id="6" name="Inhaltsplatzhalter 5"/>
          <p:cNvSpPr>
            <a:spLocks noGrp="1"/>
          </p:cNvSpPr>
          <p:nvPr>
            <p:ph sz="quarter" idx="4"/>
          </p:nvPr>
        </p:nvSpPr>
        <p:spPr/>
        <p:txBody>
          <a:bodyPr/>
          <a:lstStyle/>
          <a:p>
            <a:r>
              <a:rPr lang="de-CH" dirty="0" err="1"/>
              <a:t>supports</a:t>
            </a:r>
            <a:r>
              <a:rPr lang="de-CH" dirty="0"/>
              <a:t> </a:t>
            </a:r>
            <a:r>
              <a:rPr lang="de-CH" dirty="0" err="1"/>
              <a:t>transparency</a:t>
            </a:r>
            <a:r>
              <a:rPr lang="de-CH" dirty="0"/>
              <a:t> in </a:t>
            </a:r>
            <a:r>
              <a:rPr lang="de-CH" dirty="0" err="1"/>
              <a:t>browsers</a:t>
            </a:r>
            <a:endParaRPr lang="de-CH" dirty="0"/>
          </a:p>
          <a:p>
            <a:r>
              <a:rPr lang="en-US" dirty="0"/>
              <a:t>non-</a:t>
            </a:r>
            <a:r>
              <a:rPr lang="en-US" dirty="0" err="1"/>
              <a:t>lossy</a:t>
            </a:r>
            <a:r>
              <a:rPr lang="en-US" dirty="0"/>
              <a:t> nature</a:t>
            </a:r>
          </a:p>
          <a:p>
            <a:r>
              <a:rPr lang="en-US" dirty="0"/>
              <a:t>ideal for screenshot software</a:t>
            </a:r>
          </a:p>
          <a:p>
            <a:r>
              <a:rPr lang="en-US" dirty="0"/>
              <a:t>Biggest file size of all image formats (24-bit PNG is larger than 8-bit PNG) </a:t>
            </a:r>
            <a:endParaRPr lang="de-CH" dirty="0"/>
          </a:p>
        </p:txBody>
      </p:sp>
      <p:sp>
        <p:nvSpPr>
          <p:cNvPr id="7" name="Textfeld 6"/>
          <p:cNvSpPr txBox="1"/>
          <p:nvPr/>
        </p:nvSpPr>
        <p:spPr>
          <a:xfrm>
            <a:off x="6097588" y="405111"/>
            <a:ext cx="5403273" cy="923330"/>
          </a:xfrm>
          <a:prstGeom prst="rect">
            <a:avLst/>
          </a:prstGeom>
          <a:noFill/>
        </p:spPr>
        <p:txBody>
          <a:bodyPr wrap="square" rtlCol="0">
            <a:spAutoFit/>
          </a:bodyPr>
          <a:lstStyle/>
          <a:p>
            <a:r>
              <a:rPr lang="de-CH" dirty="0"/>
              <a:t>PNG, JPEG, GIF, HEIC, TIFF, </a:t>
            </a:r>
            <a:r>
              <a:rPr lang="de-CH" dirty="0">
                <a:hlinkClick r:id="rId2"/>
              </a:rPr>
              <a:t>DPX</a:t>
            </a:r>
            <a:r>
              <a:rPr lang="de-CH" dirty="0"/>
              <a:t>, </a:t>
            </a:r>
            <a:r>
              <a:rPr lang="de-CH" dirty="0">
                <a:hlinkClick r:id="rId3"/>
              </a:rPr>
              <a:t>EXR</a:t>
            </a:r>
            <a:r>
              <a:rPr lang="de-CH" dirty="0"/>
              <a:t>, </a:t>
            </a:r>
            <a:r>
              <a:rPr lang="de-CH" dirty="0" err="1"/>
              <a:t>WebP</a:t>
            </a:r>
            <a:r>
              <a:rPr lang="de-CH" dirty="0"/>
              <a:t>, Postscript, PDF, </a:t>
            </a:r>
            <a:r>
              <a:rPr lang="de-CH" dirty="0" err="1"/>
              <a:t>and</a:t>
            </a:r>
            <a:r>
              <a:rPr lang="de-CH" dirty="0"/>
              <a:t> SVG</a:t>
            </a:r>
          </a:p>
          <a:p>
            <a:r>
              <a:rPr lang="de-CH" dirty="0"/>
              <a:t>«</a:t>
            </a:r>
            <a:r>
              <a:rPr lang="de-CH" dirty="0" err="1"/>
              <a:t>raster</a:t>
            </a:r>
            <a:r>
              <a:rPr lang="de-CH" dirty="0"/>
              <a:t> </a:t>
            </a:r>
            <a:r>
              <a:rPr lang="de-CH" dirty="0" err="1"/>
              <a:t>image</a:t>
            </a:r>
            <a:r>
              <a:rPr lang="de-CH" dirty="0"/>
              <a:t> </a:t>
            </a:r>
            <a:r>
              <a:rPr lang="de-CH" dirty="0" err="1"/>
              <a:t>formats</a:t>
            </a:r>
            <a:r>
              <a:rPr lang="de-CH" dirty="0"/>
              <a:t>»: PNG, JPEG, BMP, TIFF</a:t>
            </a:r>
          </a:p>
        </p:txBody>
      </p:sp>
    </p:spTree>
    <p:extLst>
      <p:ext uri="{BB962C8B-B14F-4D97-AF65-F5344CB8AC3E}">
        <p14:creationId xmlns:p14="http://schemas.microsoft.com/office/powerpoint/2010/main" val="124212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Save </a:t>
            </a:r>
            <a:r>
              <a:rPr lang="de-CH" dirty="0" err="1"/>
              <a:t>formats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6239669"/>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627823523"/>
                    </a:ext>
                  </a:extLst>
                </a:gridCol>
                <a:gridCol w="2103120">
                  <a:extLst>
                    <a:ext uri="{9D8B030D-6E8A-4147-A177-3AD203B41FA5}">
                      <a16:colId xmlns:a16="http://schemas.microsoft.com/office/drawing/2014/main" val="1136799227"/>
                    </a:ext>
                  </a:extLst>
                </a:gridCol>
                <a:gridCol w="2103120">
                  <a:extLst>
                    <a:ext uri="{9D8B030D-6E8A-4147-A177-3AD203B41FA5}">
                      <a16:colId xmlns:a16="http://schemas.microsoft.com/office/drawing/2014/main" val="2077211393"/>
                    </a:ext>
                  </a:extLst>
                </a:gridCol>
                <a:gridCol w="2103120">
                  <a:extLst>
                    <a:ext uri="{9D8B030D-6E8A-4147-A177-3AD203B41FA5}">
                      <a16:colId xmlns:a16="http://schemas.microsoft.com/office/drawing/2014/main" val="2331804933"/>
                    </a:ext>
                  </a:extLst>
                </a:gridCol>
                <a:gridCol w="2103120">
                  <a:extLst>
                    <a:ext uri="{9D8B030D-6E8A-4147-A177-3AD203B41FA5}">
                      <a16:colId xmlns:a16="http://schemas.microsoft.com/office/drawing/2014/main" val="710869998"/>
                    </a:ext>
                  </a:extLst>
                </a:gridCol>
              </a:tblGrid>
              <a:tr h="370840">
                <a:tc>
                  <a:txBody>
                    <a:bodyPr/>
                    <a:lstStyle/>
                    <a:p>
                      <a:r>
                        <a:rPr lang="de-CH" dirty="0"/>
                        <a:t>.</a:t>
                      </a:r>
                      <a:r>
                        <a:rPr lang="de-CH" dirty="0" err="1"/>
                        <a:t>csv</a:t>
                      </a:r>
                      <a:endParaRPr lang="de-CH" dirty="0"/>
                    </a:p>
                  </a:txBody>
                  <a:tcPr/>
                </a:tc>
                <a:tc>
                  <a:txBody>
                    <a:bodyPr/>
                    <a:lstStyle/>
                    <a:p>
                      <a:r>
                        <a:rPr lang="de-CH" dirty="0"/>
                        <a:t>.</a:t>
                      </a:r>
                      <a:r>
                        <a:rPr lang="de-CH" dirty="0" err="1"/>
                        <a:t>json</a:t>
                      </a:r>
                      <a:endParaRPr lang="de-CH" dirty="0"/>
                    </a:p>
                  </a:txBody>
                  <a:tcPr/>
                </a:tc>
                <a:tc>
                  <a:txBody>
                    <a:bodyPr/>
                    <a:lstStyle/>
                    <a:p>
                      <a:r>
                        <a:rPr lang="de-CH" dirty="0"/>
                        <a:t>.</a:t>
                      </a:r>
                      <a:r>
                        <a:rPr lang="de-CH" dirty="0" err="1"/>
                        <a:t>txt</a:t>
                      </a:r>
                      <a:endParaRPr lang="de-CH" dirty="0"/>
                    </a:p>
                  </a:txBody>
                  <a:tcPr/>
                </a:tc>
                <a:tc>
                  <a:txBody>
                    <a:bodyPr/>
                    <a:lstStyle/>
                    <a:p>
                      <a:r>
                        <a:rPr lang="de-CH" dirty="0"/>
                        <a:t>.</a:t>
                      </a:r>
                      <a:r>
                        <a:rPr lang="de-CH" dirty="0" err="1"/>
                        <a:t>pkl</a:t>
                      </a:r>
                      <a:endParaRPr lang="de-CH" dirty="0"/>
                    </a:p>
                  </a:txBody>
                  <a:tcPr/>
                </a:tc>
                <a:tc>
                  <a:txBody>
                    <a:bodyPr/>
                    <a:lstStyle/>
                    <a:p>
                      <a:endParaRPr lang="de-CH"/>
                    </a:p>
                  </a:txBody>
                  <a:tcPr/>
                </a:tc>
                <a:extLst>
                  <a:ext uri="{0D108BD9-81ED-4DB2-BD59-A6C34878D82A}">
                    <a16:rowId xmlns:a16="http://schemas.microsoft.com/office/drawing/2014/main" val="2458475931"/>
                  </a:ext>
                </a:extLst>
              </a:tr>
              <a:tr h="370840">
                <a:tc>
                  <a:txBody>
                    <a:bodyPr/>
                    <a:lstStyle/>
                    <a:p>
                      <a:endParaRPr lang="de-CH" dirty="0"/>
                    </a:p>
                  </a:txBody>
                  <a:tcPr/>
                </a:tc>
                <a:tc>
                  <a:txBody>
                    <a:bodyPr/>
                    <a:lstStyle/>
                    <a:p>
                      <a:endParaRPr lang="de-CH"/>
                    </a:p>
                  </a:txBody>
                  <a:tcPr/>
                </a:tc>
                <a:tc>
                  <a:txBody>
                    <a:bodyPr/>
                    <a:lstStyle/>
                    <a:p>
                      <a:endParaRPr lang="de-CH"/>
                    </a:p>
                  </a:txBody>
                  <a:tcPr/>
                </a:tc>
                <a:tc>
                  <a:txBody>
                    <a:bodyPr/>
                    <a:lstStyle/>
                    <a:p>
                      <a:endParaRPr lang="de-CH"/>
                    </a:p>
                  </a:txBody>
                  <a:tcPr/>
                </a:tc>
                <a:tc>
                  <a:txBody>
                    <a:bodyPr/>
                    <a:lstStyle/>
                    <a:p>
                      <a:endParaRPr lang="de-CH" dirty="0"/>
                    </a:p>
                  </a:txBody>
                  <a:tcPr/>
                </a:tc>
                <a:extLst>
                  <a:ext uri="{0D108BD9-81ED-4DB2-BD59-A6C34878D82A}">
                    <a16:rowId xmlns:a16="http://schemas.microsoft.com/office/drawing/2014/main" val="1681201767"/>
                  </a:ext>
                </a:extLst>
              </a:tr>
            </a:tbl>
          </a:graphicData>
        </a:graphic>
      </p:graphicFrame>
    </p:spTree>
    <p:extLst>
      <p:ext uri="{BB962C8B-B14F-4D97-AF65-F5344CB8AC3E}">
        <p14:creationId xmlns:p14="http://schemas.microsoft.com/office/powerpoint/2010/main" val="82947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Pixel</a:t>
            </a:r>
          </a:p>
        </p:txBody>
      </p:sp>
      <p:sp>
        <p:nvSpPr>
          <p:cNvPr id="3" name="Inhaltsplatzhalter 2"/>
          <p:cNvSpPr>
            <a:spLocks noGrp="1"/>
          </p:cNvSpPr>
          <p:nvPr>
            <p:ph idx="1"/>
          </p:nvPr>
        </p:nvSpPr>
        <p:spPr/>
        <p:txBody>
          <a:bodyPr/>
          <a:lstStyle/>
          <a:p>
            <a:r>
              <a:rPr lang="de-CH" dirty="0" err="1"/>
              <a:t>Get</a:t>
            </a:r>
            <a:r>
              <a:rPr lang="de-CH" dirty="0"/>
              <a:t> </a:t>
            </a:r>
            <a:r>
              <a:rPr lang="de-CH" dirty="0" err="1"/>
              <a:t>better</a:t>
            </a:r>
            <a:r>
              <a:rPr lang="de-CH" dirty="0"/>
              <a:t> </a:t>
            </a:r>
            <a:r>
              <a:rPr lang="de-CH" dirty="0" err="1"/>
              <a:t>resolution</a:t>
            </a:r>
            <a:r>
              <a:rPr lang="de-CH" dirty="0"/>
              <a:t> </a:t>
            </a:r>
            <a:r>
              <a:rPr lang="de-CH" dirty="0" err="1"/>
              <a:t>by</a:t>
            </a:r>
            <a:r>
              <a:rPr lang="de-CH" dirty="0"/>
              <a:t> </a:t>
            </a:r>
            <a:r>
              <a:rPr lang="de-CH" dirty="0" err="1"/>
              <a:t>increasing</a:t>
            </a:r>
            <a:r>
              <a:rPr lang="de-CH" dirty="0"/>
              <a:t> dpi (=</a:t>
            </a:r>
            <a:r>
              <a:rPr lang="de-CH" dirty="0" err="1"/>
              <a:t>dots</a:t>
            </a:r>
            <a:r>
              <a:rPr lang="de-CH" dirty="0"/>
              <a:t> per </a:t>
            </a:r>
            <a:r>
              <a:rPr lang="de-CH" dirty="0" err="1"/>
              <a:t>inch</a:t>
            </a:r>
            <a:r>
              <a:rPr lang="de-CH" dirty="0"/>
              <a:t>) </a:t>
            </a:r>
            <a:r>
              <a:rPr lang="de-CH" dirty="0" err="1"/>
              <a:t>vs</a:t>
            </a:r>
            <a:r>
              <a:rPr lang="de-CH" dirty="0"/>
              <a:t> </a:t>
            </a:r>
            <a:r>
              <a:rPr lang="de-CH" dirty="0" err="1"/>
              <a:t>ppi</a:t>
            </a:r>
            <a:r>
              <a:rPr lang="de-CH" dirty="0"/>
              <a:t> (=</a:t>
            </a:r>
            <a:r>
              <a:rPr lang="de-CH" dirty="0" err="1"/>
              <a:t>pixels</a:t>
            </a:r>
            <a:r>
              <a:rPr lang="de-CH" dirty="0"/>
              <a:t> per </a:t>
            </a:r>
            <a:r>
              <a:rPr lang="de-CH" dirty="0" err="1"/>
              <a:t>inch</a:t>
            </a:r>
            <a:r>
              <a:rPr lang="de-CH" dirty="0"/>
              <a:t>) </a:t>
            </a:r>
          </a:p>
          <a:p>
            <a:r>
              <a:rPr lang="de-CH" dirty="0"/>
              <a:t>300 dpi = high </a:t>
            </a:r>
            <a:r>
              <a:rPr lang="de-CH" dirty="0" err="1"/>
              <a:t>resolution</a:t>
            </a:r>
            <a:r>
              <a:rPr lang="de-CH" dirty="0"/>
              <a:t> </a:t>
            </a:r>
            <a:r>
              <a:rPr lang="de-CH" dirty="0" err="1"/>
              <a:t>photo</a:t>
            </a:r>
            <a:r>
              <a:rPr lang="de-CH" dirty="0"/>
              <a:t> </a:t>
            </a:r>
          </a:p>
        </p:txBody>
      </p:sp>
    </p:spTree>
    <p:extLst>
      <p:ext uri="{BB962C8B-B14F-4D97-AF65-F5344CB8AC3E}">
        <p14:creationId xmlns:p14="http://schemas.microsoft.com/office/powerpoint/2010/main" val="251170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Scale</a:t>
            </a:r>
            <a:r>
              <a:rPr lang="de-CH" dirty="0"/>
              <a:t> </a:t>
            </a:r>
            <a:r>
              <a:rPr lang="de-CH" dirty="0" err="1"/>
              <a:t>spaces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4113777120"/>
              </p:ext>
            </p:extLst>
          </p:nvPr>
        </p:nvGraphicFramePr>
        <p:xfrm>
          <a:off x="838200" y="1825625"/>
          <a:ext cx="10515600" cy="2301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72284773"/>
                    </a:ext>
                  </a:extLst>
                </a:gridCol>
                <a:gridCol w="1752600">
                  <a:extLst>
                    <a:ext uri="{9D8B030D-6E8A-4147-A177-3AD203B41FA5}">
                      <a16:colId xmlns:a16="http://schemas.microsoft.com/office/drawing/2014/main" val="3776820106"/>
                    </a:ext>
                  </a:extLst>
                </a:gridCol>
                <a:gridCol w="1752600">
                  <a:extLst>
                    <a:ext uri="{9D8B030D-6E8A-4147-A177-3AD203B41FA5}">
                      <a16:colId xmlns:a16="http://schemas.microsoft.com/office/drawing/2014/main" val="3190763255"/>
                    </a:ext>
                  </a:extLst>
                </a:gridCol>
                <a:gridCol w="1752600">
                  <a:extLst>
                    <a:ext uri="{9D8B030D-6E8A-4147-A177-3AD203B41FA5}">
                      <a16:colId xmlns:a16="http://schemas.microsoft.com/office/drawing/2014/main" val="3147444922"/>
                    </a:ext>
                  </a:extLst>
                </a:gridCol>
                <a:gridCol w="1752600">
                  <a:extLst>
                    <a:ext uri="{9D8B030D-6E8A-4147-A177-3AD203B41FA5}">
                      <a16:colId xmlns:a16="http://schemas.microsoft.com/office/drawing/2014/main" val="4128727043"/>
                    </a:ext>
                  </a:extLst>
                </a:gridCol>
                <a:gridCol w="1752600">
                  <a:extLst>
                    <a:ext uri="{9D8B030D-6E8A-4147-A177-3AD203B41FA5}">
                      <a16:colId xmlns:a16="http://schemas.microsoft.com/office/drawing/2014/main" val="834995242"/>
                    </a:ext>
                  </a:extLst>
                </a:gridCol>
              </a:tblGrid>
              <a:tr h="370840">
                <a:tc>
                  <a:txBody>
                    <a:bodyPr/>
                    <a:lstStyle/>
                    <a:p>
                      <a:r>
                        <a:rPr lang="de-CH" dirty="0"/>
                        <a:t>RGB</a:t>
                      </a:r>
                    </a:p>
                  </a:txBody>
                  <a:tcPr/>
                </a:tc>
                <a:tc>
                  <a:txBody>
                    <a:bodyPr/>
                    <a:lstStyle/>
                    <a:p>
                      <a:r>
                        <a:rPr lang="de-CH" dirty="0"/>
                        <a:t>HSV</a:t>
                      </a:r>
                    </a:p>
                  </a:txBody>
                  <a:tcPr/>
                </a:tc>
                <a:tc>
                  <a:txBody>
                    <a:bodyPr/>
                    <a:lstStyle/>
                    <a:p>
                      <a:r>
                        <a:rPr lang="de-CH" dirty="0"/>
                        <a:t>CIE*Lab</a:t>
                      </a:r>
                    </a:p>
                  </a:txBody>
                  <a:tcPr/>
                </a:tc>
                <a:tc>
                  <a:txBody>
                    <a:bodyPr/>
                    <a:lstStyle/>
                    <a:p>
                      <a:r>
                        <a:rPr lang="de-CH" dirty="0"/>
                        <a:t>HSB</a:t>
                      </a:r>
                    </a:p>
                  </a:txBody>
                  <a:tcPr/>
                </a:tc>
                <a:tc>
                  <a:txBody>
                    <a:bodyPr/>
                    <a:lstStyle/>
                    <a:p>
                      <a:r>
                        <a:rPr lang="de-CH" dirty="0"/>
                        <a:t>HEX</a:t>
                      </a:r>
                    </a:p>
                  </a:txBody>
                  <a:tcPr/>
                </a:tc>
                <a:tc>
                  <a:txBody>
                    <a:bodyPr/>
                    <a:lstStyle/>
                    <a:p>
                      <a:r>
                        <a:rPr lang="de-CH"/>
                        <a:t>CMYK</a:t>
                      </a:r>
                    </a:p>
                  </a:txBody>
                  <a:tcPr/>
                </a:tc>
                <a:extLst>
                  <a:ext uri="{0D108BD9-81ED-4DB2-BD59-A6C34878D82A}">
                    <a16:rowId xmlns:a16="http://schemas.microsoft.com/office/drawing/2014/main" val="3864737568"/>
                  </a:ext>
                </a:extLst>
              </a:tr>
              <a:tr h="370840">
                <a:tc>
                  <a:txBody>
                    <a:bodyPr/>
                    <a:lstStyle/>
                    <a:p>
                      <a:endParaRPr lang="de-CH" sz="1200" dirty="0"/>
                    </a:p>
                  </a:txBody>
                  <a:tcPr/>
                </a:tc>
                <a:tc>
                  <a:txBody>
                    <a:bodyPr/>
                    <a:lstStyle/>
                    <a:p>
                      <a:r>
                        <a:rPr lang="de-CH" sz="1200" dirty="0"/>
                        <a:t>8-bit </a:t>
                      </a:r>
                      <a:r>
                        <a:rPr lang="de-CH" sz="1200" dirty="0" err="1"/>
                        <a:t>image</a:t>
                      </a:r>
                      <a:r>
                        <a:rPr lang="de-CH" sz="1200" dirty="0"/>
                        <a:t>:</a:t>
                      </a:r>
                      <a:r>
                        <a:rPr lang="de-CH" sz="1200" baseline="0" dirty="0"/>
                        <a:t> (integer, </a:t>
                      </a:r>
                      <a:r>
                        <a:rPr lang="de-CH" sz="1200" baseline="0" dirty="0" err="1"/>
                        <a:t>less</a:t>
                      </a:r>
                      <a:r>
                        <a:rPr lang="de-CH" sz="1200" baseline="0" dirty="0"/>
                        <a:t> </a:t>
                      </a:r>
                      <a:r>
                        <a:rPr lang="de-CH" sz="1200" baseline="0" dirty="0" err="1"/>
                        <a:t>precision</a:t>
                      </a:r>
                      <a:r>
                        <a:rPr lang="de-CH" sz="1200" baseline="0"/>
                        <a:t>) </a:t>
                      </a:r>
                      <a:endParaRPr lang="de-CH" sz="1200" baseline="0" dirty="0"/>
                    </a:p>
                    <a:p>
                      <a:r>
                        <a:rPr lang="de-CH" sz="1200" baseline="0" dirty="0"/>
                        <a:t>0-180, 0-255, 0-250</a:t>
                      </a:r>
                    </a:p>
                    <a:p>
                      <a:r>
                        <a:rPr lang="de-CH" sz="1200" baseline="0" dirty="0"/>
                        <a:t>32-bit </a:t>
                      </a:r>
                      <a:r>
                        <a:rPr lang="de-CH" sz="1200" baseline="0" dirty="0" err="1"/>
                        <a:t>image</a:t>
                      </a:r>
                      <a:r>
                        <a:rPr lang="de-CH" sz="1200" baseline="0" dirty="0"/>
                        <a:t>: (</a:t>
                      </a:r>
                      <a:r>
                        <a:rPr lang="de-CH" sz="1200" baseline="0" dirty="0" err="1"/>
                        <a:t>floats</a:t>
                      </a:r>
                      <a:r>
                        <a:rPr lang="de-CH" sz="1200" baseline="0" dirty="0"/>
                        <a:t>, </a:t>
                      </a:r>
                      <a:r>
                        <a:rPr lang="de-CH" sz="1200" baseline="0" dirty="0" err="1"/>
                        <a:t>for</a:t>
                      </a:r>
                      <a:r>
                        <a:rPr lang="de-CH" sz="1200" baseline="0" dirty="0"/>
                        <a:t> </a:t>
                      </a:r>
                      <a:r>
                        <a:rPr lang="de-CH" sz="1200" baseline="0" dirty="0" err="1"/>
                        <a:t>higher</a:t>
                      </a:r>
                      <a:r>
                        <a:rPr lang="de-CH" sz="1200" baseline="0" dirty="0"/>
                        <a:t> </a:t>
                      </a:r>
                      <a:r>
                        <a:rPr lang="de-CH" sz="1200" baseline="0" dirty="0" err="1"/>
                        <a:t>precision</a:t>
                      </a:r>
                      <a:r>
                        <a:rPr lang="de-CH" sz="1200" baseline="0" dirty="0"/>
                        <a:t>)</a:t>
                      </a:r>
                    </a:p>
                    <a:p>
                      <a:r>
                        <a:rPr lang="de-CH" sz="1200" baseline="0" dirty="0"/>
                        <a:t>0-360, 0-100, 0-100</a:t>
                      </a:r>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extLst>
                  <a:ext uri="{0D108BD9-81ED-4DB2-BD59-A6C34878D82A}">
                    <a16:rowId xmlns:a16="http://schemas.microsoft.com/office/drawing/2014/main" val="1935184149"/>
                  </a:ext>
                </a:extLst>
              </a:tr>
              <a:tr h="370840">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extLst>
                  <a:ext uri="{0D108BD9-81ED-4DB2-BD59-A6C34878D82A}">
                    <a16:rowId xmlns:a16="http://schemas.microsoft.com/office/drawing/2014/main" val="3732244673"/>
                  </a:ext>
                </a:extLst>
              </a:tr>
              <a:tr h="370840">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extLst>
                  <a:ext uri="{0D108BD9-81ED-4DB2-BD59-A6C34878D82A}">
                    <a16:rowId xmlns:a16="http://schemas.microsoft.com/office/drawing/2014/main" val="1429575602"/>
                  </a:ext>
                </a:extLst>
              </a:tr>
            </a:tbl>
          </a:graphicData>
        </a:graphic>
      </p:graphicFrame>
    </p:spTree>
    <p:extLst>
      <p:ext uri="{BB962C8B-B14F-4D97-AF65-F5344CB8AC3E}">
        <p14:creationId xmlns:p14="http://schemas.microsoft.com/office/powerpoint/2010/main" val="261809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Color </a:t>
            </a:r>
            <a:r>
              <a:rPr lang="de-CH" dirty="0" err="1"/>
              <a:t>spaces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243653378"/>
              </p:ext>
            </p:extLst>
          </p:nvPr>
        </p:nvGraphicFramePr>
        <p:xfrm>
          <a:off x="838200" y="1825625"/>
          <a:ext cx="10515600" cy="125069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72284773"/>
                    </a:ext>
                  </a:extLst>
                </a:gridCol>
                <a:gridCol w="1752600">
                  <a:extLst>
                    <a:ext uri="{9D8B030D-6E8A-4147-A177-3AD203B41FA5}">
                      <a16:colId xmlns:a16="http://schemas.microsoft.com/office/drawing/2014/main" val="3776820106"/>
                    </a:ext>
                  </a:extLst>
                </a:gridCol>
                <a:gridCol w="1752600">
                  <a:extLst>
                    <a:ext uri="{9D8B030D-6E8A-4147-A177-3AD203B41FA5}">
                      <a16:colId xmlns:a16="http://schemas.microsoft.com/office/drawing/2014/main" val="3190763255"/>
                    </a:ext>
                  </a:extLst>
                </a:gridCol>
                <a:gridCol w="1752600">
                  <a:extLst>
                    <a:ext uri="{9D8B030D-6E8A-4147-A177-3AD203B41FA5}">
                      <a16:colId xmlns:a16="http://schemas.microsoft.com/office/drawing/2014/main" val="3147444922"/>
                    </a:ext>
                  </a:extLst>
                </a:gridCol>
                <a:gridCol w="1752600">
                  <a:extLst>
                    <a:ext uri="{9D8B030D-6E8A-4147-A177-3AD203B41FA5}">
                      <a16:colId xmlns:a16="http://schemas.microsoft.com/office/drawing/2014/main" val="4128727043"/>
                    </a:ext>
                  </a:extLst>
                </a:gridCol>
                <a:gridCol w="1752600">
                  <a:extLst>
                    <a:ext uri="{9D8B030D-6E8A-4147-A177-3AD203B41FA5}">
                      <a16:colId xmlns:a16="http://schemas.microsoft.com/office/drawing/2014/main" val="834995242"/>
                    </a:ext>
                  </a:extLst>
                </a:gridCol>
              </a:tblGrid>
              <a:tr h="370840">
                <a:tc>
                  <a:txBody>
                    <a:bodyPr/>
                    <a:lstStyle/>
                    <a:p>
                      <a:r>
                        <a:rPr lang="de-CH" dirty="0"/>
                        <a:t>RGB</a:t>
                      </a:r>
                    </a:p>
                  </a:txBody>
                  <a:tcPr/>
                </a:tc>
                <a:tc>
                  <a:txBody>
                    <a:bodyPr/>
                    <a:lstStyle/>
                    <a:p>
                      <a:r>
                        <a:rPr lang="de-CH" dirty="0"/>
                        <a:t>HSV</a:t>
                      </a:r>
                    </a:p>
                  </a:txBody>
                  <a:tcPr/>
                </a:tc>
                <a:tc>
                  <a:txBody>
                    <a:bodyPr/>
                    <a:lstStyle/>
                    <a:p>
                      <a:r>
                        <a:rPr lang="de-CH" dirty="0"/>
                        <a:t>CIE*Lab</a:t>
                      </a:r>
                    </a:p>
                  </a:txBody>
                  <a:tcPr/>
                </a:tc>
                <a:tc>
                  <a:txBody>
                    <a:bodyPr/>
                    <a:lstStyle/>
                    <a:p>
                      <a:r>
                        <a:rPr lang="de-CH" dirty="0"/>
                        <a:t>HSB</a:t>
                      </a:r>
                    </a:p>
                  </a:txBody>
                  <a:tcPr/>
                </a:tc>
                <a:tc>
                  <a:txBody>
                    <a:bodyPr/>
                    <a:lstStyle/>
                    <a:p>
                      <a:r>
                        <a:rPr lang="de-CH" dirty="0"/>
                        <a:t>HEX</a:t>
                      </a:r>
                    </a:p>
                  </a:txBody>
                  <a:tcPr/>
                </a:tc>
                <a:tc>
                  <a:txBody>
                    <a:bodyPr/>
                    <a:lstStyle/>
                    <a:p>
                      <a:r>
                        <a:rPr lang="de-CH"/>
                        <a:t>CMYK</a:t>
                      </a:r>
                    </a:p>
                  </a:txBody>
                  <a:tcPr/>
                </a:tc>
                <a:extLst>
                  <a:ext uri="{0D108BD9-81ED-4DB2-BD59-A6C34878D82A}">
                    <a16:rowId xmlns:a16="http://schemas.microsoft.com/office/drawing/2014/main" val="3864737568"/>
                  </a:ext>
                </a:extLst>
              </a:tr>
              <a:tr h="370840">
                <a:tc>
                  <a:txBody>
                    <a:bodyPr/>
                    <a:lstStyle/>
                    <a:p>
                      <a:r>
                        <a:rPr lang="de-CH" sz="600" dirty="0" err="1"/>
                        <a:t>domain</a:t>
                      </a:r>
                      <a:endParaRPr lang="de-CH" sz="600" dirty="0"/>
                    </a:p>
                  </a:txBody>
                  <a:tcPr/>
                </a:tc>
                <a:tc>
                  <a:txBody>
                    <a:bodyPr/>
                    <a:lstStyle/>
                    <a:p>
                      <a:r>
                        <a:rPr lang="en-US" sz="600" b="1" i="0" kern="1200" dirty="0">
                          <a:solidFill>
                            <a:schemeClr val="dk1"/>
                          </a:solidFill>
                          <a:effectLst/>
                          <a:latin typeface="+mn-lt"/>
                          <a:ea typeface="+mn-ea"/>
                          <a:cs typeface="+mn-cs"/>
                        </a:rPr>
                        <a:t> Hue, Saturation, and Value (or brightness)</a:t>
                      </a:r>
                      <a:endParaRPr lang="de-CH" sz="600" dirty="0"/>
                    </a:p>
                  </a:txBody>
                  <a:tcPr/>
                </a:tc>
                <a:tc>
                  <a:txBody>
                    <a:bodyPr/>
                    <a:lstStyle/>
                    <a:p>
                      <a:pPr fontAlgn="base"/>
                      <a:r>
                        <a:rPr lang="en-US" sz="1000" b="0" i="0" kern="1200" dirty="0">
                          <a:solidFill>
                            <a:schemeClr val="dk1"/>
                          </a:solidFill>
                          <a:effectLst/>
                          <a:latin typeface="+mn-lt"/>
                          <a:ea typeface="+mn-ea"/>
                          <a:cs typeface="+mn-cs"/>
                        </a:rPr>
                        <a:t>L* axis (lightness) ranges from 0 to 100</a:t>
                      </a:r>
                    </a:p>
                    <a:p>
                      <a:pPr fontAlgn="base"/>
                      <a:r>
                        <a:rPr lang="en-US" sz="1000" b="0" i="0" kern="1200" dirty="0">
                          <a:solidFill>
                            <a:schemeClr val="dk1"/>
                          </a:solidFill>
                          <a:effectLst/>
                          <a:latin typeface="+mn-lt"/>
                          <a:ea typeface="+mn-ea"/>
                          <a:cs typeface="+mn-cs"/>
                        </a:rPr>
                        <a:t>a* and b* (color attributes) axis range from -128 to +127</a:t>
                      </a:r>
                    </a:p>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935184149"/>
                  </a:ext>
                </a:extLst>
              </a:tr>
              <a:tr h="370840">
                <a:tc>
                  <a:txBody>
                    <a:bodyPr/>
                    <a:lstStyle/>
                    <a:p>
                      <a:endParaRPr lang="de-CH" sz="600" dirty="0"/>
                    </a:p>
                  </a:txBody>
                  <a:tcPr/>
                </a:tc>
                <a:tc>
                  <a:txBody>
                    <a:bodyPr/>
                    <a:lstStyle/>
                    <a:p>
                      <a:r>
                        <a:rPr lang="de-CH" sz="600" dirty="0" err="1"/>
                        <a:t>cylindrical</a:t>
                      </a:r>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3732244673"/>
                  </a:ext>
                </a:extLst>
              </a:tr>
              <a:tr h="370840">
                <a:tc>
                  <a:txBody>
                    <a:bodyPr/>
                    <a:lstStyle/>
                    <a:p>
                      <a:endParaRPr lang="de-CH" sz="600" dirty="0"/>
                    </a:p>
                  </a:txBody>
                  <a:tcPr/>
                </a:tc>
                <a:tc>
                  <a:txBody>
                    <a:bodyPr/>
                    <a:lstStyle/>
                    <a:p>
                      <a:r>
                        <a:rPr lang="en-US" sz="600" b="0" i="0" kern="1200" dirty="0">
                          <a:solidFill>
                            <a:schemeClr val="dk1"/>
                          </a:solidFill>
                          <a:effectLst/>
                          <a:latin typeface="+mn-lt"/>
                          <a:ea typeface="+mn-ea"/>
                          <a:cs typeface="+mn-cs"/>
                        </a:rPr>
                        <a:t>hues, are modeled as an angular dimension rotating around a central, vertical axis, which represents the value channel. Values go from dark (0 at the bottom) to light at the top. The third axis, saturation, defines the shades of hue from least saturated, at the vertical axis, to most saturated furthest away from the center</a:t>
                      </a:r>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429575602"/>
                  </a:ext>
                </a:extLst>
              </a:tr>
              <a:tr h="370840">
                <a:tc>
                  <a:txBody>
                    <a:bodyPr/>
                    <a:lstStyle/>
                    <a:p>
                      <a:endParaRPr lang="de-CH" sz="600" dirty="0"/>
                    </a:p>
                  </a:txBody>
                  <a:tcPr/>
                </a:tc>
                <a:tc>
                  <a:txBody>
                    <a:bodyPr/>
                    <a:lstStyle/>
                    <a:p>
                      <a:r>
                        <a:rPr lang="en-US" sz="1800" b="0" i="0" kern="1200" dirty="0">
                          <a:solidFill>
                            <a:schemeClr val="dk1"/>
                          </a:solidFill>
                          <a:effectLst/>
                          <a:latin typeface="+mn-lt"/>
                          <a:ea typeface="+mn-ea"/>
                          <a:cs typeface="+mn-cs"/>
                        </a:rPr>
                        <a:t>The Hue/Saturation/Value model was created by A. R. Smith in 1978. It is based on such intuitive color characteristics as tint, shade and tone (or family, </a:t>
                      </a:r>
                      <a:r>
                        <a:rPr lang="en-US" sz="1800" b="0" i="0" kern="1200" dirty="0" err="1">
                          <a:solidFill>
                            <a:schemeClr val="dk1"/>
                          </a:solidFill>
                          <a:effectLst/>
                          <a:latin typeface="+mn-lt"/>
                          <a:ea typeface="+mn-ea"/>
                          <a:cs typeface="+mn-cs"/>
                        </a:rPr>
                        <a:t>purety</a:t>
                      </a:r>
                      <a:r>
                        <a:rPr lang="en-US" sz="1800" b="0" i="0" kern="1200" dirty="0">
                          <a:solidFill>
                            <a:schemeClr val="dk1"/>
                          </a:solidFill>
                          <a:effectLst/>
                          <a:latin typeface="+mn-lt"/>
                          <a:ea typeface="+mn-ea"/>
                          <a:cs typeface="+mn-cs"/>
                        </a:rPr>
                        <a:t> and intensity). The coordinate system is cylindrical, and the colors are defined inside a </a:t>
                      </a:r>
                      <a:r>
                        <a:rPr lang="en-US" sz="1800" b="0" i="0" kern="1200" dirty="0" err="1">
                          <a:solidFill>
                            <a:schemeClr val="dk1"/>
                          </a:solidFill>
                          <a:effectLst/>
                          <a:latin typeface="+mn-lt"/>
                          <a:ea typeface="+mn-ea"/>
                          <a:cs typeface="+mn-cs"/>
                        </a:rPr>
                        <a:t>hexcone</a:t>
                      </a:r>
                      <a:r>
                        <a:rPr lang="en-US" sz="1800" b="0" i="0" kern="1200" dirty="0">
                          <a:solidFill>
                            <a:schemeClr val="dk1"/>
                          </a:solidFill>
                          <a:effectLst/>
                          <a:latin typeface="+mn-lt"/>
                          <a:ea typeface="+mn-ea"/>
                          <a:cs typeface="+mn-cs"/>
                        </a:rPr>
                        <a:t>. The hue value H runs from 0 to 360º. The saturation S is the degree of strength or purity and is from 0 to 1. Purity is how much white is added to the color, so S=1 makes the purest color (no white). </a:t>
                      </a:r>
                      <a:r>
                        <a:rPr lang="en-US" sz="1800" b="0" i="0" kern="1200">
                          <a:solidFill>
                            <a:schemeClr val="dk1"/>
                          </a:solidFill>
                          <a:effectLst/>
                          <a:latin typeface="+mn-lt"/>
                          <a:ea typeface="+mn-ea"/>
                          <a:cs typeface="+mn-cs"/>
                        </a:rPr>
                        <a:t>Brightness V also ranges from 0 to 1, where 0 is the black.</a:t>
                      </a:r>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969746468"/>
                  </a:ext>
                </a:extLst>
              </a:tr>
            </a:tbl>
          </a:graphicData>
        </a:graphic>
      </p:graphicFrame>
      <p:pic>
        <p:nvPicPr>
          <p:cNvPr id="3" name="Grafik 2"/>
          <p:cNvPicPr>
            <a:picLocks noChangeAspect="1"/>
          </p:cNvPicPr>
          <p:nvPr/>
        </p:nvPicPr>
        <p:blipFill>
          <a:blip r:embed="rId2"/>
          <a:stretch>
            <a:fillRect/>
          </a:stretch>
        </p:blipFill>
        <p:spPr>
          <a:xfrm>
            <a:off x="2603715" y="5475475"/>
            <a:ext cx="1305167" cy="1037525"/>
          </a:xfrm>
          <a:prstGeom prst="rect">
            <a:avLst/>
          </a:prstGeom>
        </p:spPr>
      </p:pic>
      <p:pic>
        <p:nvPicPr>
          <p:cNvPr id="5" name="Grafik 4"/>
          <p:cNvPicPr>
            <a:picLocks noChangeAspect="1"/>
          </p:cNvPicPr>
          <p:nvPr/>
        </p:nvPicPr>
        <p:blipFill>
          <a:blip r:embed="rId3"/>
          <a:stretch>
            <a:fillRect/>
          </a:stretch>
        </p:blipFill>
        <p:spPr>
          <a:xfrm>
            <a:off x="6321856" y="5579389"/>
            <a:ext cx="1182480" cy="829437"/>
          </a:xfrm>
          <a:prstGeom prst="rect">
            <a:avLst/>
          </a:prstGeom>
        </p:spPr>
      </p:pic>
      <p:pic>
        <p:nvPicPr>
          <p:cNvPr id="6" name="Grafik 5"/>
          <p:cNvPicPr>
            <a:picLocks noChangeAspect="1"/>
          </p:cNvPicPr>
          <p:nvPr/>
        </p:nvPicPr>
        <p:blipFill>
          <a:blip r:embed="rId4"/>
          <a:stretch>
            <a:fillRect/>
          </a:stretch>
        </p:blipFill>
        <p:spPr>
          <a:xfrm>
            <a:off x="2877144" y="4502257"/>
            <a:ext cx="758307" cy="915692"/>
          </a:xfrm>
          <a:prstGeom prst="rect">
            <a:avLst/>
          </a:prstGeom>
          <a:ln>
            <a:solidFill>
              <a:srgbClr val="8C7C43"/>
            </a:solidFill>
          </a:ln>
        </p:spPr>
      </p:pic>
    </p:spTree>
    <p:extLst>
      <p:ext uri="{BB962C8B-B14F-4D97-AF65-F5344CB8AC3E}">
        <p14:creationId xmlns:p14="http://schemas.microsoft.com/office/powerpoint/2010/main" val="149528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Color </a:t>
            </a:r>
            <a:r>
              <a:rPr lang="de-CH" dirty="0" err="1"/>
              <a:t>spaces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25080992"/>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72284773"/>
                    </a:ext>
                  </a:extLst>
                </a:gridCol>
                <a:gridCol w="1752600">
                  <a:extLst>
                    <a:ext uri="{9D8B030D-6E8A-4147-A177-3AD203B41FA5}">
                      <a16:colId xmlns:a16="http://schemas.microsoft.com/office/drawing/2014/main" val="3776820106"/>
                    </a:ext>
                  </a:extLst>
                </a:gridCol>
                <a:gridCol w="1752600">
                  <a:extLst>
                    <a:ext uri="{9D8B030D-6E8A-4147-A177-3AD203B41FA5}">
                      <a16:colId xmlns:a16="http://schemas.microsoft.com/office/drawing/2014/main" val="3190763255"/>
                    </a:ext>
                  </a:extLst>
                </a:gridCol>
                <a:gridCol w="1752600">
                  <a:extLst>
                    <a:ext uri="{9D8B030D-6E8A-4147-A177-3AD203B41FA5}">
                      <a16:colId xmlns:a16="http://schemas.microsoft.com/office/drawing/2014/main" val="3147444922"/>
                    </a:ext>
                  </a:extLst>
                </a:gridCol>
                <a:gridCol w="1752600">
                  <a:extLst>
                    <a:ext uri="{9D8B030D-6E8A-4147-A177-3AD203B41FA5}">
                      <a16:colId xmlns:a16="http://schemas.microsoft.com/office/drawing/2014/main" val="4128727043"/>
                    </a:ext>
                  </a:extLst>
                </a:gridCol>
                <a:gridCol w="1752600">
                  <a:extLst>
                    <a:ext uri="{9D8B030D-6E8A-4147-A177-3AD203B41FA5}">
                      <a16:colId xmlns:a16="http://schemas.microsoft.com/office/drawing/2014/main" val="834995242"/>
                    </a:ext>
                  </a:extLst>
                </a:gridCol>
              </a:tblGrid>
              <a:tr h="370840">
                <a:tc>
                  <a:txBody>
                    <a:bodyPr/>
                    <a:lstStyle/>
                    <a:p>
                      <a:r>
                        <a:rPr lang="de-CH" dirty="0"/>
                        <a:t>CMY</a:t>
                      </a:r>
                    </a:p>
                  </a:txBody>
                  <a:tcPr/>
                </a:tc>
                <a:tc>
                  <a:txBody>
                    <a:bodyPr/>
                    <a:lstStyle/>
                    <a:p>
                      <a:r>
                        <a:rPr lang="de-CH" dirty="0"/>
                        <a:t>CIE XYZ</a:t>
                      </a:r>
                    </a:p>
                  </a:txBody>
                  <a:tcPr/>
                </a:tc>
                <a:tc>
                  <a:txBody>
                    <a:bodyPr/>
                    <a:lstStyle/>
                    <a:p>
                      <a:r>
                        <a:rPr lang="de-CH" dirty="0"/>
                        <a:t>CIE </a:t>
                      </a:r>
                      <a:r>
                        <a:rPr lang="de-CH" dirty="0" err="1"/>
                        <a:t>Yxy</a:t>
                      </a:r>
                      <a:endParaRPr lang="de-CH" dirty="0"/>
                    </a:p>
                  </a:txBody>
                  <a:tcPr/>
                </a:tc>
                <a:tc>
                  <a:txBody>
                    <a:bodyPr/>
                    <a:lstStyle/>
                    <a:p>
                      <a:r>
                        <a:rPr lang="de-CH" dirty="0" err="1"/>
                        <a:t>CIELCh</a:t>
                      </a:r>
                      <a:endParaRPr lang="de-CH" dirty="0"/>
                    </a:p>
                  </a:txBody>
                  <a:tcPr/>
                </a:tc>
                <a:tc>
                  <a:txBody>
                    <a:bodyPr/>
                    <a:lstStyle/>
                    <a:p>
                      <a:r>
                        <a:rPr lang="de-CH" dirty="0"/>
                        <a:t>HSL</a:t>
                      </a:r>
                    </a:p>
                  </a:txBody>
                  <a:tcPr/>
                </a:tc>
                <a:tc>
                  <a:txBody>
                    <a:bodyPr/>
                    <a:lstStyle/>
                    <a:p>
                      <a:r>
                        <a:rPr lang="de-CH" dirty="0"/>
                        <a:t>YUV</a:t>
                      </a:r>
                    </a:p>
                  </a:txBody>
                  <a:tcPr/>
                </a:tc>
                <a:extLst>
                  <a:ext uri="{0D108BD9-81ED-4DB2-BD59-A6C34878D82A}">
                    <a16:rowId xmlns:a16="http://schemas.microsoft.com/office/drawing/2014/main" val="3864737568"/>
                  </a:ext>
                </a:extLst>
              </a:tr>
              <a:tr h="370840">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935184149"/>
                  </a:ext>
                </a:extLst>
              </a:tr>
              <a:tr h="370840">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3732244673"/>
                  </a:ext>
                </a:extLst>
              </a:tr>
              <a:tr h="370840">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429575602"/>
                  </a:ext>
                </a:extLst>
              </a:tr>
            </a:tbl>
          </a:graphicData>
        </a:graphic>
      </p:graphicFrame>
      <p:pic>
        <p:nvPicPr>
          <p:cNvPr id="5" name="Grafik 4"/>
          <p:cNvPicPr>
            <a:picLocks noChangeAspect="1"/>
          </p:cNvPicPr>
          <p:nvPr/>
        </p:nvPicPr>
        <p:blipFill>
          <a:blip r:embed="rId2"/>
          <a:stretch>
            <a:fillRect/>
          </a:stretch>
        </p:blipFill>
        <p:spPr>
          <a:xfrm>
            <a:off x="8203366" y="5037535"/>
            <a:ext cx="994879" cy="920029"/>
          </a:xfrm>
          <a:prstGeom prst="rect">
            <a:avLst/>
          </a:prstGeom>
        </p:spPr>
      </p:pic>
      <p:pic>
        <p:nvPicPr>
          <p:cNvPr id="6" name="Grafik 5"/>
          <p:cNvPicPr>
            <a:picLocks noChangeAspect="1"/>
          </p:cNvPicPr>
          <p:nvPr/>
        </p:nvPicPr>
        <p:blipFill>
          <a:blip r:embed="rId3"/>
          <a:stretch>
            <a:fillRect/>
          </a:stretch>
        </p:blipFill>
        <p:spPr>
          <a:xfrm>
            <a:off x="10104975" y="5136171"/>
            <a:ext cx="720591" cy="722755"/>
          </a:xfrm>
          <a:prstGeom prst="rect">
            <a:avLst/>
          </a:prstGeom>
        </p:spPr>
      </p:pic>
    </p:spTree>
    <p:extLst>
      <p:ext uri="{BB962C8B-B14F-4D97-AF65-F5344CB8AC3E}">
        <p14:creationId xmlns:p14="http://schemas.microsoft.com/office/powerpoint/2010/main" val="57684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Palette Interpolation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84323268"/>
              </p:ext>
            </p:extLst>
          </p:nvPr>
        </p:nvGraphicFramePr>
        <p:xfrm>
          <a:off x="838200" y="1426232"/>
          <a:ext cx="10515600" cy="6131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172284773"/>
                    </a:ext>
                  </a:extLst>
                </a:gridCol>
                <a:gridCol w="2103120">
                  <a:extLst>
                    <a:ext uri="{9D8B030D-6E8A-4147-A177-3AD203B41FA5}">
                      <a16:colId xmlns:a16="http://schemas.microsoft.com/office/drawing/2014/main" val="3776820106"/>
                    </a:ext>
                  </a:extLst>
                </a:gridCol>
                <a:gridCol w="3784250">
                  <a:extLst>
                    <a:ext uri="{9D8B030D-6E8A-4147-A177-3AD203B41FA5}">
                      <a16:colId xmlns:a16="http://schemas.microsoft.com/office/drawing/2014/main" val="3190763255"/>
                    </a:ext>
                  </a:extLst>
                </a:gridCol>
                <a:gridCol w="1618593">
                  <a:extLst>
                    <a:ext uri="{9D8B030D-6E8A-4147-A177-3AD203B41FA5}">
                      <a16:colId xmlns:a16="http://schemas.microsoft.com/office/drawing/2014/main" val="3147444922"/>
                    </a:ext>
                  </a:extLst>
                </a:gridCol>
                <a:gridCol w="906517">
                  <a:extLst>
                    <a:ext uri="{9D8B030D-6E8A-4147-A177-3AD203B41FA5}">
                      <a16:colId xmlns:a16="http://schemas.microsoft.com/office/drawing/2014/main" val="4128727043"/>
                    </a:ext>
                  </a:extLst>
                </a:gridCol>
              </a:tblGrid>
              <a:tr h="370840">
                <a:tc>
                  <a:txBody>
                    <a:bodyPr/>
                    <a:lstStyle/>
                    <a:p>
                      <a:r>
                        <a:rPr lang="de-CH" dirty="0" err="1"/>
                        <a:t>Neural</a:t>
                      </a:r>
                      <a:r>
                        <a:rPr lang="de-CH" dirty="0"/>
                        <a:t> Network</a:t>
                      </a:r>
                    </a:p>
                  </a:txBody>
                  <a:tcPr/>
                </a:tc>
                <a:tc>
                  <a:txBody>
                    <a:bodyPr/>
                    <a:lstStyle/>
                    <a:p>
                      <a:r>
                        <a:rPr lang="de-CH" dirty="0"/>
                        <a:t>Latent </a:t>
                      </a:r>
                      <a:r>
                        <a:rPr lang="de-CH" dirty="0" err="1"/>
                        <a:t>Dirichlet</a:t>
                      </a:r>
                      <a:r>
                        <a:rPr lang="de-CH" dirty="0"/>
                        <a:t> </a:t>
                      </a:r>
                      <a:r>
                        <a:rPr lang="de-CH" dirty="0" err="1"/>
                        <a:t>allocation</a:t>
                      </a:r>
                      <a:endParaRPr lang="de-CH" dirty="0"/>
                    </a:p>
                  </a:txBody>
                  <a:tcPr/>
                </a:tc>
                <a:tc>
                  <a:txBody>
                    <a:bodyPr/>
                    <a:lstStyle/>
                    <a:p>
                      <a:r>
                        <a:rPr lang="de-CH" dirty="0" err="1"/>
                        <a:t>Gaussian</a:t>
                      </a:r>
                      <a:r>
                        <a:rPr lang="de-CH" dirty="0"/>
                        <a:t> </a:t>
                      </a:r>
                      <a:r>
                        <a:rPr lang="de-CH" dirty="0" err="1"/>
                        <a:t>process</a:t>
                      </a:r>
                      <a:r>
                        <a:rPr lang="de-CH" dirty="0"/>
                        <a:t> </a:t>
                      </a:r>
                      <a:r>
                        <a:rPr lang="de-CH" dirty="0" err="1"/>
                        <a:t>laten</a:t>
                      </a:r>
                      <a:r>
                        <a:rPr lang="de-CH" dirty="0"/>
                        <a:t> variable </a:t>
                      </a:r>
                      <a:r>
                        <a:rPr lang="de-CH" dirty="0" err="1"/>
                        <a:t>models</a:t>
                      </a:r>
                      <a:r>
                        <a:rPr lang="de-CH" dirty="0"/>
                        <a:t> (GPLVM) + </a:t>
                      </a:r>
                      <a:r>
                        <a:rPr lang="de-CH" dirty="0" err="1"/>
                        <a:t>optimizer</a:t>
                      </a:r>
                      <a:r>
                        <a:rPr lang="de-CH" dirty="0"/>
                        <a:t> = ‘SCG’ + </a:t>
                      </a:r>
                      <a:r>
                        <a:rPr lang="de-CH" dirty="0" err="1"/>
                        <a:t>kernel</a:t>
                      </a:r>
                      <a:r>
                        <a:rPr lang="de-CH" dirty="0"/>
                        <a:t> = ‘RBF’ + </a:t>
                      </a:r>
                      <a:r>
                        <a:rPr lang="de-CH" dirty="0" err="1"/>
                        <a:t>no_latent_dim</a:t>
                      </a:r>
                      <a:r>
                        <a:rPr lang="de-CH" dirty="0"/>
                        <a:t>=4</a:t>
                      </a:r>
                    </a:p>
                  </a:txBody>
                  <a:tcPr/>
                </a:tc>
                <a:tc>
                  <a:txBody>
                    <a:bodyPr/>
                    <a:lstStyle/>
                    <a:p>
                      <a:r>
                        <a:rPr lang="de-CH" dirty="0"/>
                        <a:t>PCA (</a:t>
                      </a:r>
                      <a:r>
                        <a:rPr lang="de-CH" dirty="0" err="1"/>
                        <a:t>dimRed</a:t>
                      </a:r>
                      <a:r>
                        <a:rPr lang="de-CH" dirty="0"/>
                        <a:t>)+ GMM (</a:t>
                      </a:r>
                      <a:r>
                        <a:rPr lang="de-CH" dirty="0" err="1"/>
                        <a:t>density</a:t>
                      </a:r>
                      <a:r>
                        <a:rPr lang="de-CH" dirty="0"/>
                        <a:t> </a:t>
                      </a:r>
                      <a:r>
                        <a:rPr lang="de-CH" dirty="0" err="1"/>
                        <a:t>est.</a:t>
                      </a:r>
                      <a:r>
                        <a:rPr lang="de-CH" dirty="0"/>
                        <a:t>)</a:t>
                      </a:r>
                      <a:r>
                        <a:rPr lang="de-CH" baseline="0" dirty="0"/>
                        <a:t> </a:t>
                      </a:r>
                      <a:endParaRPr lang="de-CH" dirty="0"/>
                    </a:p>
                  </a:txBody>
                  <a:tcPr/>
                </a:tc>
                <a:tc>
                  <a:txBody>
                    <a:bodyPr/>
                    <a:lstStyle/>
                    <a:p>
                      <a:endParaRPr lang="de-CH"/>
                    </a:p>
                  </a:txBody>
                  <a:tcPr/>
                </a:tc>
                <a:extLst>
                  <a:ext uri="{0D108BD9-81ED-4DB2-BD59-A6C34878D82A}">
                    <a16:rowId xmlns:a16="http://schemas.microsoft.com/office/drawing/2014/main" val="3864737568"/>
                  </a:ext>
                </a:extLst>
              </a:tr>
              <a:tr h="370840">
                <a:tc>
                  <a:txBody>
                    <a:bodyPr/>
                    <a:lstStyle/>
                    <a:p>
                      <a:endParaRPr lang="de-CH"/>
                    </a:p>
                  </a:txBody>
                  <a:tcPr/>
                </a:tc>
                <a:tc>
                  <a:txBody>
                    <a:bodyPr/>
                    <a:lstStyle/>
                    <a:p>
                      <a:endParaRPr lang="de-CH"/>
                    </a:p>
                  </a:txBody>
                  <a:tcPr/>
                </a:tc>
                <a:tc>
                  <a:txBody>
                    <a:bodyPr/>
                    <a:lstStyle/>
                    <a:p>
                      <a:r>
                        <a:rPr lang="de-CH" dirty="0" err="1"/>
                        <a:t>Done</a:t>
                      </a:r>
                      <a:r>
                        <a:rPr lang="de-CH" dirty="0"/>
                        <a:t> in </a:t>
                      </a:r>
                      <a:r>
                        <a:rPr lang="de-CH" dirty="0" err="1"/>
                        <a:t>paper</a:t>
                      </a:r>
                      <a:r>
                        <a:rPr lang="de-CH" dirty="0"/>
                        <a:t> (Phan</a:t>
                      </a:r>
                      <a:r>
                        <a:rPr lang="de-CH" baseline="0" dirty="0"/>
                        <a:t> et al.) </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1935184149"/>
                  </a:ext>
                </a:extLst>
              </a:tr>
              <a:tr h="370840">
                <a:tc>
                  <a:txBody>
                    <a:bodyPr/>
                    <a:lstStyle/>
                    <a:p>
                      <a:endParaRPr lang="de-CH" dirty="0"/>
                    </a:p>
                  </a:txBody>
                  <a:tcPr/>
                </a:tc>
                <a:tc>
                  <a:txBody>
                    <a:bodyPr/>
                    <a:lstStyle/>
                    <a:p>
                      <a:endParaRPr lang="de-CH" dirty="0"/>
                    </a:p>
                  </a:txBody>
                  <a:tcPr/>
                </a:tc>
                <a:tc>
                  <a:txBody>
                    <a:bodyPr/>
                    <a:lstStyle/>
                    <a:p>
                      <a:r>
                        <a:rPr lang="de-CH" dirty="0"/>
                        <a:t>+ Can deal </a:t>
                      </a:r>
                      <a:r>
                        <a:rPr lang="de-CH" dirty="0" err="1"/>
                        <a:t>with</a:t>
                      </a:r>
                      <a:r>
                        <a:rPr lang="de-CH" dirty="0"/>
                        <a:t> </a:t>
                      </a:r>
                      <a:r>
                        <a:rPr lang="de-CH" dirty="0" err="1"/>
                        <a:t>small</a:t>
                      </a:r>
                      <a:r>
                        <a:rPr lang="de-CH" dirty="0"/>
                        <a:t> </a:t>
                      </a:r>
                      <a:r>
                        <a:rPr lang="de-CH" dirty="0" err="1"/>
                        <a:t>data</a:t>
                      </a:r>
                      <a:r>
                        <a:rPr lang="de-CH" dirty="0"/>
                        <a:t> </a:t>
                      </a:r>
                      <a:r>
                        <a:rPr lang="de-CH" dirty="0" err="1"/>
                        <a:t>sets</a:t>
                      </a:r>
                      <a:endParaRPr lang="de-CH" dirty="0"/>
                    </a:p>
                  </a:txBody>
                  <a:tcPr/>
                </a:tc>
                <a:tc>
                  <a:txBody>
                    <a:bodyPr/>
                    <a:lstStyle/>
                    <a:p>
                      <a:r>
                        <a:rPr lang="de-CH" dirty="0"/>
                        <a:t>- </a:t>
                      </a:r>
                      <a:r>
                        <a:rPr lang="de-CH" dirty="0" err="1"/>
                        <a:t>Less</a:t>
                      </a:r>
                      <a:r>
                        <a:rPr lang="de-CH" dirty="0"/>
                        <a:t> diverse </a:t>
                      </a:r>
                      <a:r>
                        <a:rPr lang="de-CH" dirty="0" err="1"/>
                        <a:t>results</a:t>
                      </a:r>
                      <a:endParaRPr lang="de-CH" dirty="0"/>
                    </a:p>
                  </a:txBody>
                  <a:tcPr/>
                </a:tc>
                <a:tc>
                  <a:txBody>
                    <a:bodyPr/>
                    <a:lstStyle/>
                    <a:p>
                      <a:endParaRPr lang="de-CH" dirty="0"/>
                    </a:p>
                  </a:txBody>
                  <a:tcPr/>
                </a:tc>
                <a:extLst>
                  <a:ext uri="{0D108BD9-81ED-4DB2-BD59-A6C34878D82A}">
                    <a16:rowId xmlns:a16="http://schemas.microsoft.com/office/drawing/2014/main" val="2180128979"/>
                  </a:ext>
                </a:extLst>
              </a:tr>
              <a:tr h="370840">
                <a:tc>
                  <a:txBody>
                    <a:bodyPr/>
                    <a:lstStyle/>
                    <a:p>
                      <a:endParaRPr lang="de-CH" dirty="0"/>
                    </a:p>
                  </a:txBody>
                  <a:tcPr/>
                </a:tc>
                <a:tc>
                  <a:txBody>
                    <a:bodyPr/>
                    <a:lstStyle/>
                    <a:p>
                      <a:endParaRPr lang="de-CH" dirty="0"/>
                    </a:p>
                  </a:txBody>
                  <a:tcPr/>
                </a:tc>
                <a:tc>
                  <a:txBody>
                    <a:bodyPr/>
                    <a:lstStyle/>
                    <a:p>
                      <a:r>
                        <a:rPr lang="de-CH" dirty="0"/>
                        <a:t>+</a:t>
                      </a:r>
                      <a:r>
                        <a:rPr lang="de-CH" baseline="0" dirty="0"/>
                        <a:t> non-linear </a:t>
                      </a:r>
                      <a:r>
                        <a:rPr lang="de-CH" baseline="0" dirty="0" err="1"/>
                        <a:t>dimRed</a:t>
                      </a:r>
                      <a:r>
                        <a:rPr lang="de-CH" baseline="0" dirty="0"/>
                        <a:t> </a:t>
                      </a:r>
                      <a:r>
                        <a:rPr lang="de-CH" baseline="0" dirty="0" err="1"/>
                        <a:t>mapping</a:t>
                      </a:r>
                      <a:r>
                        <a:rPr lang="de-CH" baseline="0" dirty="0"/>
                        <a:t> </a:t>
                      </a:r>
                      <a:r>
                        <a:rPr lang="de-CH" baseline="0" dirty="0" err="1"/>
                        <a:t>from</a:t>
                      </a:r>
                      <a:r>
                        <a:rPr lang="de-CH" baseline="0" dirty="0"/>
                        <a:t> latent </a:t>
                      </a:r>
                      <a:r>
                        <a:rPr lang="de-CH" baseline="0" dirty="0" err="1"/>
                        <a:t>space</a:t>
                      </a:r>
                      <a:r>
                        <a:rPr lang="de-CH" baseline="0" dirty="0"/>
                        <a:t> </a:t>
                      </a:r>
                      <a:r>
                        <a:rPr lang="de-CH" baseline="0" dirty="0" err="1"/>
                        <a:t>to</a:t>
                      </a:r>
                      <a:r>
                        <a:rPr lang="de-CH" baseline="0" dirty="0"/>
                        <a:t> </a:t>
                      </a:r>
                      <a:r>
                        <a:rPr lang="de-CH" baseline="0" dirty="0" err="1"/>
                        <a:t>observed</a:t>
                      </a:r>
                      <a:r>
                        <a:rPr lang="de-CH" baseline="0" dirty="0"/>
                        <a:t> </a:t>
                      </a:r>
                      <a:r>
                        <a:rPr lang="de-CH" baseline="0" dirty="0" err="1"/>
                        <a:t>space</a:t>
                      </a:r>
                      <a:r>
                        <a:rPr lang="de-CH" baseline="0" dirty="0"/>
                        <a:t> (</a:t>
                      </a:r>
                      <a:r>
                        <a:rPr lang="de-CH" baseline="0" dirty="0" err="1"/>
                        <a:t>minimization</a:t>
                      </a:r>
                      <a:r>
                        <a:rPr lang="de-CH" baseline="0" dirty="0"/>
                        <a:t> </a:t>
                      </a:r>
                      <a:r>
                        <a:rPr lang="de-CH" baseline="0" dirty="0" err="1"/>
                        <a:t>of</a:t>
                      </a:r>
                      <a:r>
                        <a:rPr lang="de-CH" baseline="0" dirty="0"/>
                        <a:t> negative log-</a:t>
                      </a:r>
                      <a:r>
                        <a:rPr lang="de-CH" baseline="0" dirty="0" err="1"/>
                        <a:t>likelihood</a:t>
                      </a:r>
                      <a:r>
                        <a:rPr lang="de-CH" baseline="0" dirty="0"/>
                        <a:t> </a:t>
                      </a:r>
                      <a:r>
                        <a:rPr lang="de-CH" baseline="0" dirty="0" err="1"/>
                        <a:t>wrt</a:t>
                      </a:r>
                      <a:r>
                        <a:rPr lang="de-CH" baseline="0" dirty="0"/>
                        <a:t> </a:t>
                      </a:r>
                      <a:r>
                        <a:rPr lang="de-CH" baseline="0" dirty="0" err="1"/>
                        <a:t>kernel</a:t>
                      </a:r>
                      <a:r>
                        <a:rPr lang="de-CH" baseline="0" dirty="0"/>
                        <a:t> </a:t>
                      </a:r>
                      <a:r>
                        <a:rPr lang="de-CH" baseline="0" dirty="0" err="1"/>
                        <a:t>params</a:t>
                      </a:r>
                      <a:r>
                        <a:rPr lang="de-CH" baseline="0" dirty="0"/>
                        <a:t> </a:t>
                      </a:r>
                      <a:r>
                        <a:rPr lang="de-CH" baseline="0" dirty="0" err="1"/>
                        <a:t>and</a:t>
                      </a:r>
                      <a:r>
                        <a:rPr lang="de-CH" baseline="0" dirty="0"/>
                        <a:t> latent </a:t>
                      </a:r>
                      <a:r>
                        <a:rPr lang="de-CH" baseline="0" dirty="0" err="1"/>
                        <a:t>points</a:t>
                      </a:r>
                      <a:r>
                        <a:rPr lang="de-CH" baseline="0" dirty="0"/>
                        <a:t>) </a:t>
                      </a:r>
                      <a:endParaRPr lang="de-CH" dirty="0"/>
                    </a:p>
                  </a:txBody>
                  <a:tcPr/>
                </a:tc>
                <a:tc>
                  <a:txBody>
                    <a:bodyPr/>
                    <a:lstStyle/>
                    <a:p>
                      <a:r>
                        <a:rPr lang="de-CH" dirty="0"/>
                        <a:t>- </a:t>
                      </a:r>
                      <a:r>
                        <a:rPr lang="de-CH" dirty="0" err="1"/>
                        <a:t>Less</a:t>
                      </a:r>
                      <a:r>
                        <a:rPr lang="de-CH" baseline="0" dirty="0"/>
                        <a:t> </a:t>
                      </a:r>
                      <a:r>
                        <a:rPr lang="de-CH" baseline="0" dirty="0" err="1"/>
                        <a:t>accurate</a:t>
                      </a:r>
                      <a:r>
                        <a:rPr lang="de-CH" baseline="0" dirty="0"/>
                        <a:t> in </a:t>
                      </a:r>
                      <a:r>
                        <a:rPr lang="de-CH" baseline="0" dirty="0" err="1"/>
                        <a:t>predicting</a:t>
                      </a:r>
                      <a:r>
                        <a:rPr lang="de-CH" baseline="0" dirty="0"/>
                        <a:t> </a:t>
                      </a:r>
                      <a:r>
                        <a:rPr lang="de-CH" baseline="0" dirty="0" err="1"/>
                        <a:t>colors</a:t>
                      </a:r>
                      <a:r>
                        <a:rPr lang="de-CH" baseline="0" dirty="0"/>
                        <a:t> </a:t>
                      </a:r>
                      <a:endParaRPr lang="de-CH" dirty="0"/>
                    </a:p>
                  </a:txBody>
                  <a:tcPr/>
                </a:tc>
                <a:tc>
                  <a:txBody>
                    <a:bodyPr/>
                    <a:lstStyle/>
                    <a:p>
                      <a:endParaRPr lang="de-CH" dirty="0"/>
                    </a:p>
                  </a:txBody>
                  <a:tcPr/>
                </a:tc>
                <a:extLst>
                  <a:ext uri="{0D108BD9-81ED-4DB2-BD59-A6C34878D82A}">
                    <a16:rowId xmlns:a16="http://schemas.microsoft.com/office/drawing/2014/main" val="3511616572"/>
                  </a:ext>
                </a:extLst>
              </a:tr>
              <a:tr h="370840">
                <a:tc>
                  <a:txBody>
                    <a:bodyPr/>
                    <a:lstStyle/>
                    <a:p>
                      <a:endParaRPr lang="de-CH" dirty="0"/>
                    </a:p>
                  </a:txBody>
                  <a:tcPr/>
                </a:tc>
                <a:tc>
                  <a:txBody>
                    <a:bodyPr/>
                    <a:lstStyle/>
                    <a:p>
                      <a:endParaRPr lang="de-CH" dirty="0"/>
                    </a:p>
                  </a:txBody>
                  <a:tcPr/>
                </a:tc>
                <a:tc>
                  <a:txBody>
                    <a:bodyPr/>
                    <a:lstStyle/>
                    <a:p>
                      <a:r>
                        <a:rPr lang="de-CH" dirty="0"/>
                        <a:t>Shares </a:t>
                      </a:r>
                      <a:r>
                        <a:rPr lang="de-CH" dirty="0" err="1"/>
                        <a:t>objective</a:t>
                      </a:r>
                      <a:r>
                        <a:rPr lang="de-CH" dirty="0"/>
                        <a:t> </a:t>
                      </a:r>
                      <a:r>
                        <a:rPr lang="de-CH" dirty="0" err="1"/>
                        <a:t>function</a:t>
                      </a:r>
                      <a:r>
                        <a:rPr lang="de-CH" dirty="0"/>
                        <a:t> </a:t>
                      </a:r>
                      <a:r>
                        <a:rPr lang="de-CH" dirty="0" err="1"/>
                        <a:t>with</a:t>
                      </a:r>
                      <a:r>
                        <a:rPr lang="de-CH" dirty="0"/>
                        <a:t> </a:t>
                      </a:r>
                      <a:r>
                        <a:rPr lang="de-CH" dirty="0" err="1"/>
                        <a:t>other</a:t>
                      </a:r>
                      <a:r>
                        <a:rPr lang="de-CH" dirty="0"/>
                        <a:t> </a:t>
                      </a:r>
                      <a:r>
                        <a:rPr lang="de-CH" dirty="0" err="1"/>
                        <a:t>dimReds</a:t>
                      </a:r>
                      <a:r>
                        <a:rPr lang="de-CH" baseline="0" dirty="0"/>
                        <a:t>: KPCA, Prob. PCA, MDS </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1355607207"/>
                  </a:ext>
                </a:extLst>
              </a:tr>
              <a:tr h="370840">
                <a:tc>
                  <a:txBody>
                    <a:bodyPr/>
                    <a:lstStyle/>
                    <a:p>
                      <a:endParaRPr lang="de-CH" dirty="0"/>
                    </a:p>
                  </a:txBody>
                  <a:tcPr/>
                </a:tc>
                <a:tc>
                  <a:txBody>
                    <a:bodyPr/>
                    <a:lstStyle/>
                    <a:p>
                      <a:endParaRPr lang="de-CH" dirty="0"/>
                    </a:p>
                  </a:txBody>
                  <a:tcPr/>
                </a:tc>
                <a:tc>
                  <a:txBody>
                    <a:bodyPr/>
                    <a:lstStyle/>
                    <a:p>
                      <a:r>
                        <a:rPr lang="de-CH" dirty="0" err="1"/>
                        <a:t>Manifold</a:t>
                      </a:r>
                      <a:r>
                        <a:rPr lang="de-CH" dirty="0"/>
                        <a:t> </a:t>
                      </a:r>
                      <a:r>
                        <a:rPr lang="de-CH" dirty="0" err="1"/>
                        <a:t>learning</a:t>
                      </a:r>
                      <a:r>
                        <a:rPr lang="de-CH" dirty="0"/>
                        <a:t>: find </a:t>
                      </a:r>
                      <a:r>
                        <a:rPr lang="de-CH" dirty="0" err="1"/>
                        <a:t>embedded</a:t>
                      </a:r>
                      <a:r>
                        <a:rPr lang="de-CH" dirty="0"/>
                        <a:t> non-linear </a:t>
                      </a:r>
                      <a:r>
                        <a:rPr lang="de-CH" dirty="0" err="1"/>
                        <a:t>topological</a:t>
                      </a:r>
                      <a:r>
                        <a:rPr lang="de-CH" dirty="0"/>
                        <a:t> </a:t>
                      </a:r>
                      <a:r>
                        <a:rPr lang="de-CH" dirty="0" err="1"/>
                        <a:t>manifold</a:t>
                      </a:r>
                      <a:r>
                        <a:rPr lang="de-CH" dirty="0"/>
                        <a:t> in high-</a:t>
                      </a:r>
                      <a:r>
                        <a:rPr lang="de-CH" dirty="0" err="1"/>
                        <a:t>dim</a:t>
                      </a:r>
                      <a:r>
                        <a:rPr lang="de-CH" dirty="0"/>
                        <a:t> </a:t>
                      </a:r>
                      <a:r>
                        <a:rPr lang="de-CH" dirty="0" err="1"/>
                        <a:t>space</a:t>
                      </a:r>
                      <a:r>
                        <a:rPr lang="de-CH" dirty="0"/>
                        <a:t> </a:t>
                      </a:r>
                      <a:r>
                        <a:rPr lang="de-CH" dirty="0" err="1"/>
                        <a:t>by</a:t>
                      </a:r>
                      <a:r>
                        <a:rPr lang="de-CH" dirty="0"/>
                        <a:t> invers </a:t>
                      </a:r>
                      <a:r>
                        <a:rPr lang="de-CH" dirty="0" err="1"/>
                        <a:t>projection</a:t>
                      </a:r>
                      <a:r>
                        <a:rPr lang="de-CH" dirty="0"/>
                        <a:t> </a:t>
                      </a:r>
                      <a:r>
                        <a:rPr lang="de-CH" dirty="0" err="1"/>
                        <a:t>of</a:t>
                      </a:r>
                      <a:r>
                        <a:rPr lang="de-CH" dirty="0"/>
                        <a:t> </a:t>
                      </a:r>
                      <a:r>
                        <a:rPr lang="de-CH" dirty="0" err="1"/>
                        <a:t>low-dim</a:t>
                      </a:r>
                      <a:r>
                        <a:rPr lang="de-CH" baseline="0" dirty="0"/>
                        <a:t> back </a:t>
                      </a:r>
                      <a:r>
                        <a:rPr lang="de-CH" baseline="0" dirty="0" err="1"/>
                        <a:t>to</a:t>
                      </a:r>
                      <a:r>
                        <a:rPr lang="de-CH" baseline="0" dirty="0"/>
                        <a:t> original </a:t>
                      </a:r>
                      <a:r>
                        <a:rPr lang="de-CH" baseline="0" dirty="0" err="1"/>
                        <a:t>space</a:t>
                      </a:r>
                      <a:r>
                        <a:rPr lang="de-CH" baseline="0" dirty="0"/>
                        <a:t> </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054768065"/>
                  </a:ext>
                </a:extLst>
              </a:tr>
              <a:tr h="370840">
                <a:tc>
                  <a:txBody>
                    <a:bodyPr/>
                    <a:lstStyle/>
                    <a:p>
                      <a:endParaRPr lang="de-CH" dirty="0"/>
                    </a:p>
                  </a:txBody>
                  <a:tcPr/>
                </a:tc>
                <a:tc>
                  <a:txBody>
                    <a:bodyPr/>
                    <a:lstStyle/>
                    <a:p>
                      <a:endParaRPr lang="de-CH" dirty="0"/>
                    </a:p>
                  </a:txBody>
                  <a:tcPr/>
                </a:tc>
                <a:tc>
                  <a:txBody>
                    <a:bodyPr/>
                    <a:lstStyle/>
                    <a:p>
                      <a:r>
                        <a:rPr lang="de-CH" dirty="0" err="1"/>
                        <a:t>Computes</a:t>
                      </a:r>
                      <a:r>
                        <a:rPr lang="de-CH" baseline="0" dirty="0"/>
                        <a:t> </a:t>
                      </a:r>
                      <a:r>
                        <a:rPr lang="de-CH" baseline="0" dirty="0" err="1"/>
                        <a:t>density</a:t>
                      </a:r>
                      <a:r>
                        <a:rPr lang="de-CH" baseline="0" dirty="0"/>
                        <a:t> </a:t>
                      </a:r>
                      <a:r>
                        <a:rPr lang="de-CH" baseline="0" dirty="0" err="1"/>
                        <a:t>because</a:t>
                      </a:r>
                      <a:r>
                        <a:rPr lang="de-CH" baseline="0" dirty="0"/>
                        <a:t> </a:t>
                      </a:r>
                      <a:r>
                        <a:rPr lang="de-CH" baseline="0" dirty="0" err="1"/>
                        <a:t>assigns</a:t>
                      </a:r>
                      <a:r>
                        <a:rPr lang="de-CH" baseline="0" dirty="0"/>
                        <a:t> </a:t>
                      </a:r>
                      <a:r>
                        <a:rPr lang="de-CH" baseline="0" dirty="0" err="1"/>
                        <a:t>likelihoods</a:t>
                      </a:r>
                      <a:r>
                        <a:rPr lang="de-CH" baseline="0" dirty="0"/>
                        <a:t> </a:t>
                      </a:r>
                      <a:r>
                        <a:rPr lang="de-CH" baseline="0" dirty="0" err="1"/>
                        <a:t>of</a:t>
                      </a:r>
                      <a:r>
                        <a:rPr lang="de-CH" baseline="0" dirty="0"/>
                        <a:t> </a:t>
                      </a:r>
                      <a:r>
                        <a:rPr lang="de-CH" baseline="0" dirty="0" err="1"/>
                        <a:t>data</a:t>
                      </a:r>
                      <a:r>
                        <a:rPr lang="de-CH" baseline="0" dirty="0"/>
                        <a:t> </a:t>
                      </a:r>
                      <a:r>
                        <a:rPr lang="de-CH" baseline="0" dirty="0" err="1"/>
                        <a:t>points</a:t>
                      </a:r>
                      <a:r>
                        <a:rPr lang="de-CH" baseline="0" dirty="0"/>
                        <a:t> in latent </a:t>
                      </a:r>
                      <a:r>
                        <a:rPr lang="de-CH" baseline="0" dirty="0" err="1"/>
                        <a:t>space</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088838352"/>
                  </a:ext>
                </a:extLst>
              </a:tr>
            </a:tbl>
          </a:graphicData>
        </a:graphic>
      </p:graphicFrame>
    </p:spTree>
    <p:extLst>
      <p:ext uri="{BB962C8B-B14F-4D97-AF65-F5344CB8AC3E}">
        <p14:creationId xmlns:p14="http://schemas.microsoft.com/office/powerpoint/2010/main" val="370173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Image </a:t>
            </a:r>
            <a:r>
              <a:rPr lang="de-CH" dirty="0" err="1"/>
              <a:t>Classification</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088454209"/>
              </p:ext>
            </p:extLst>
          </p:nvPr>
        </p:nvGraphicFramePr>
        <p:xfrm>
          <a:off x="838200" y="1825625"/>
          <a:ext cx="10515600" cy="1559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172284773"/>
                    </a:ext>
                  </a:extLst>
                </a:gridCol>
                <a:gridCol w="2103120">
                  <a:extLst>
                    <a:ext uri="{9D8B030D-6E8A-4147-A177-3AD203B41FA5}">
                      <a16:colId xmlns:a16="http://schemas.microsoft.com/office/drawing/2014/main" val="3776820106"/>
                    </a:ext>
                  </a:extLst>
                </a:gridCol>
                <a:gridCol w="2103120">
                  <a:extLst>
                    <a:ext uri="{9D8B030D-6E8A-4147-A177-3AD203B41FA5}">
                      <a16:colId xmlns:a16="http://schemas.microsoft.com/office/drawing/2014/main" val="3190763255"/>
                    </a:ext>
                  </a:extLst>
                </a:gridCol>
                <a:gridCol w="2103120">
                  <a:extLst>
                    <a:ext uri="{9D8B030D-6E8A-4147-A177-3AD203B41FA5}">
                      <a16:colId xmlns:a16="http://schemas.microsoft.com/office/drawing/2014/main" val="3147444922"/>
                    </a:ext>
                  </a:extLst>
                </a:gridCol>
                <a:gridCol w="2103120">
                  <a:extLst>
                    <a:ext uri="{9D8B030D-6E8A-4147-A177-3AD203B41FA5}">
                      <a16:colId xmlns:a16="http://schemas.microsoft.com/office/drawing/2014/main" val="4128727043"/>
                    </a:ext>
                  </a:extLst>
                </a:gridCol>
              </a:tblGrid>
              <a:tr h="370840">
                <a:tc>
                  <a:txBody>
                    <a:bodyPr/>
                    <a:lstStyle/>
                    <a:p>
                      <a:r>
                        <a:rPr lang="de-CH" dirty="0"/>
                        <a:t>CNN</a:t>
                      </a:r>
                    </a:p>
                  </a:txBody>
                  <a:tcPr/>
                </a:tc>
                <a:tc>
                  <a:txBody>
                    <a:bodyPr/>
                    <a:lstStyle/>
                    <a:p>
                      <a:r>
                        <a:rPr lang="de-CH" dirty="0" err="1"/>
                        <a:t>Mask</a:t>
                      </a:r>
                      <a:endParaRPr lang="de-CH" dirty="0"/>
                    </a:p>
                  </a:txBody>
                  <a:tcPr/>
                </a:tc>
                <a:tc>
                  <a:txBody>
                    <a:bodyPr/>
                    <a:lstStyle/>
                    <a:p>
                      <a:endParaRPr lang="de-CH" dirty="0"/>
                    </a:p>
                  </a:txBody>
                  <a:tcPr/>
                </a:tc>
                <a:tc>
                  <a:txBody>
                    <a:bodyPr/>
                    <a:lstStyle/>
                    <a:p>
                      <a:endParaRPr lang="de-CH" dirty="0"/>
                    </a:p>
                  </a:txBody>
                  <a:tcPr/>
                </a:tc>
                <a:tc>
                  <a:txBody>
                    <a:bodyPr/>
                    <a:lstStyle/>
                    <a:p>
                      <a:endParaRPr lang="de-CH"/>
                    </a:p>
                  </a:txBody>
                  <a:tcPr/>
                </a:tc>
                <a:extLst>
                  <a:ext uri="{0D108BD9-81ED-4DB2-BD59-A6C34878D82A}">
                    <a16:rowId xmlns:a16="http://schemas.microsoft.com/office/drawing/2014/main" val="3864737568"/>
                  </a:ext>
                </a:extLst>
              </a:tr>
              <a:tr h="370840">
                <a:tc>
                  <a:txBody>
                    <a:bodyPr/>
                    <a:lstStyle/>
                    <a:p>
                      <a:endParaRPr lang="de-CH"/>
                    </a:p>
                  </a:txBody>
                  <a:tcPr/>
                </a:tc>
                <a:tc>
                  <a:txBody>
                    <a:bodyPr/>
                    <a:lstStyle/>
                    <a:p>
                      <a:r>
                        <a:rPr lang="de-CH" dirty="0" err="1"/>
                        <a:t>If</a:t>
                      </a:r>
                      <a:r>
                        <a:rPr lang="de-CH" dirty="0"/>
                        <a:t> 2</a:t>
                      </a:r>
                      <a:r>
                        <a:rPr lang="de-CH" baseline="0" dirty="0"/>
                        <a:t> </a:t>
                      </a:r>
                      <a:r>
                        <a:rPr lang="de-CH" baseline="0" dirty="0" err="1"/>
                        <a:t>areas</a:t>
                      </a:r>
                      <a:r>
                        <a:rPr lang="de-CH" baseline="0" dirty="0"/>
                        <a:t> </a:t>
                      </a:r>
                      <a:r>
                        <a:rPr lang="de-CH" baseline="0" dirty="0" err="1"/>
                        <a:t>are</a:t>
                      </a:r>
                      <a:r>
                        <a:rPr lang="de-CH" baseline="0" dirty="0"/>
                        <a:t> not </a:t>
                      </a:r>
                      <a:r>
                        <a:rPr lang="de-CH" baseline="0" dirty="0" err="1"/>
                        <a:t>connected</a:t>
                      </a:r>
                      <a:r>
                        <a:rPr lang="de-CH" baseline="0" dirty="0"/>
                        <a:t>, </a:t>
                      </a:r>
                      <a:r>
                        <a:rPr lang="de-CH" baseline="0" dirty="0" err="1"/>
                        <a:t>they</a:t>
                      </a:r>
                      <a:r>
                        <a:rPr lang="de-CH" baseline="0" dirty="0"/>
                        <a:t> </a:t>
                      </a:r>
                      <a:r>
                        <a:rPr lang="de-CH" baseline="0" dirty="0" err="1"/>
                        <a:t>are</a:t>
                      </a:r>
                      <a:r>
                        <a:rPr lang="de-CH" baseline="0" dirty="0"/>
                        <a:t> separate, but … </a:t>
                      </a:r>
                    </a:p>
                    <a:p>
                      <a:endParaRPr lang="de-CH" dirty="0"/>
                    </a:p>
                  </a:txBody>
                  <a:tcPr/>
                </a:tc>
                <a:tc>
                  <a:txBody>
                    <a:bodyPr/>
                    <a:lstStyle/>
                    <a:p>
                      <a:endParaRPr lang="de-CH"/>
                    </a:p>
                  </a:txBody>
                  <a:tcPr/>
                </a:tc>
                <a:tc>
                  <a:txBody>
                    <a:bodyPr/>
                    <a:lstStyle/>
                    <a:p>
                      <a:endParaRPr lang="de-CH"/>
                    </a:p>
                  </a:txBody>
                  <a:tcPr/>
                </a:tc>
                <a:tc>
                  <a:txBody>
                    <a:bodyPr/>
                    <a:lstStyle/>
                    <a:p>
                      <a:endParaRPr lang="de-CH" dirty="0"/>
                    </a:p>
                  </a:txBody>
                  <a:tcPr/>
                </a:tc>
                <a:extLst>
                  <a:ext uri="{0D108BD9-81ED-4DB2-BD59-A6C34878D82A}">
                    <a16:rowId xmlns:a16="http://schemas.microsoft.com/office/drawing/2014/main" val="1935184149"/>
                  </a:ext>
                </a:extLst>
              </a:tr>
            </a:tbl>
          </a:graphicData>
        </a:graphic>
      </p:graphicFrame>
    </p:spTree>
    <p:extLst>
      <p:ext uri="{BB962C8B-B14F-4D97-AF65-F5344CB8AC3E}">
        <p14:creationId xmlns:p14="http://schemas.microsoft.com/office/powerpoint/2010/main" val="41213300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928</Words>
  <Application>Microsoft Office PowerPoint</Application>
  <PresentationFormat>Breitbild</PresentationFormat>
  <Paragraphs>154</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Calibri Light</vt:lpstr>
      <vt:lpstr>Consolas</vt:lpstr>
      <vt:lpstr>Office</vt:lpstr>
      <vt:lpstr>Table of Variation</vt:lpstr>
      <vt:lpstr>Image formats</vt:lpstr>
      <vt:lpstr>Save formats</vt:lpstr>
      <vt:lpstr>Pixel</vt:lpstr>
      <vt:lpstr>Scale spaces</vt:lpstr>
      <vt:lpstr>Color spaces</vt:lpstr>
      <vt:lpstr>Color spaces</vt:lpstr>
      <vt:lpstr>Palette Interpolation</vt:lpstr>
      <vt:lpstr>Image Classification</vt:lpstr>
      <vt:lpstr>PowerPoint-Präsentation</vt:lpstr>
      <vt:lpstr>Kombinatorik</vt:lpstr>
      <vt:lpstr>Pairwise: Combination, Permutation, Cartesian product</vt:lpstr>
      <vt:lpstr>PowerPoint-Präsentation</vt:lpstr>
      <vt:lpstr>Libraries</vt:lpstr>
    </vt:vector>
  </TitlesOfParts>
  <Company>University of Zurich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Variation</dc:title>
  <dc:creator>Linda Samsinger (lsamsi)</dc:creator>
  <cp:lastModifiedBy>Linda Samsinger</cp:lastModifiedBy>
  <cp:revision>48</cp:revision>
  <dcterms:created xsi:type="dcterms:W3CDTF">2020-03-11T09:28:26Z</dcterms:created>
  <dcterms:modified xsi:type="dcterms:W3CDTF">2020-05-31T14:00:15Z</dcterms:modified>
</cp:coreProperties>
</file>