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59" r:id="rId8"/>
    <p:sldId id="260" r:id="rId9"/>
    <p:sldId id="265" r:id="rId10"/>
    <p:sldId id="267" r:id="rId11"/>
    <p:sldId id="266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AEE00"/>
    <a:srgbClr val="C8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AF87-909D-4680-BCAA-D71776C8C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8503AB-0EB0-47CE-AF5A-9B32CE98B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43872-81E3-400A-90A5-02EBDC3D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17.07.2020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85689-A78E-4E3F-B01B-16925731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496D2-E4FB-43D6-B199-3AA9B196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629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759EE-D6BE-4C7A-865F-4271C08A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607E89-A1B9-4D11-886B-06C0C5BA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F4F81-5F95-4347-8FE1-90360A8A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17.07.2020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9A348-EBC9-409F-9968-D6BAF10C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B9029-45CC-4A53-A932-A7BEB324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53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8216D2-A623-4059-B69C-33D22127D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509AC8-AC8F-4EE7-9B22-29DC5301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32406-6B87-4543-BAC5-82C34F3F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17.07.2020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358D5-0881-4524-AE72-45116906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7068D-7FDD-43AB-A5BE-68632CDA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2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D6414-C717-4165-899E-6C220053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93A45-6EB9-4647-9E70-F564CA0E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92015A-25F1-4933-8B87-629AA6DB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17.07.2020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6E995-6789-48FF-B873-74416A8D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8D4065-01CD-4197-BB0A-7E3552B9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9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E545E-73C9-4403-A3D4-F2AFD262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743BD3-6188-4FC3-A62A-B4FBFD163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8A289-5834-417B-9692-19E75182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17.07.2020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A0470-9A4B-4081-9054-F0BA67D7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AA5B8-701A-4A22-B458-5BA44C7D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748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9B80-D131-46BF-8C88-82CE7C03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80B6-6D58-4C9E-8D36-E6DAB179D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F53108-F76E-4749-BFFC-CD7ADA44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05A7EA-AD1D-4CB0-8E4B-DF2056B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17.07.2020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697DD-C742-4466-956A-4CC87E74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48B5AA-09CA-4B3D-8D59-F25BE7B7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21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55A87-5985-45A4-A771-450E7E1B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787D7-2BA3-443A-BCD4-ED8D2083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8EE2A3-823B-4E43-8023-723DCB09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02642C-1B77-44B2-BC8C-BC18D344F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013156-BEA2-4993-8F47-3D442F2DD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0EC6DA-9487-4A00-8049-A09AA37A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17.07.2020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500677-8904-4CC3-A00D-4B52C64F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F097EE-78CF-4431-A202-DFAFA871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6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77864-4BF8-42E9-B4B3-05C28613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27AB29-DB15-4A78-9A5C-B7AFDBE3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17.07.2020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ED7EF1-F65B-4935-A565-0DA59EBF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DFB8E0-0A7E-4C5C-BF4E-E945FA8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82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0A1424-F0C6-4F74-8F4F-0E50D17A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17.07.2020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2177FD-C071-447B-B74E-1386DE9F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1A976C-D2A7-48A5-A7A4-74525AC1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952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40ED4-2626-40C6-AD49-6E4F7BE4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D2BFC-953F-47D1-8401-EB977E4C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D5EDE-9AB7-464F-A639-84782CE58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1E556-3945-454A-8CCE-078328AD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17.07.2020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EAA7E5-EE20-471B-8EAF-4EA2FC4B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3720CD-7441-4E1F-BDAF-FE0332C3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290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4C1F9-0E04-4B62-9309-0CF3718D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5E341C-334A-4C6F-B245-DD5AD854A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7B857E-923A-4138-82ED-FA7E0ED50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0F3D4-2961-4B13-BBED-D7805187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17.07.2020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7E501-86D5-4D5E-8CB4-698E229A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9A2A84-40FD-4808-9DFF-BF676F58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33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2240C7-99F1-4D08-AF07-622AE14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E448EF-B0BA-459C-9AB5-3435091B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2B3232-FEB7-4A11-91B9-B400DA7E5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D82F-82D0-4236-91E1-60D0C9B519A5}" type="datetimeFigureOut">
              <a:rPr lang="de-CH" smtClean="0"/>
              <a:t>17.07.2020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B41139-4150-4F36-9949-B6E476214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3D91B1-8B4D-4EDD-AD1E-80649318D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740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3BFF6-B705-424E-8F51-1F7965A5D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ColorPaletteSearchColor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A2CB5-DABA-4A00-A214-9D52A7DBB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VIAN search color: lavender</a:t>
            </a:r>
          </a:p>
          <a:p>
            <a:r>
              <a:rPr lang="de-CH" dirty="0"/>
              <a:t>Threshold: 0-1%</a:t>
            </a:r>
          </a:p>
        </p:txBody>
      </p:sp>
    </p:spTree>
    <p:extLst>
      <p:ext uri="{BB962C8B-B14F-4D97-AF65-F5344CB8AC3E}">
        <p14:creationId xmlns:p14="http://schemas.microsoft.com/office/powerpoint/2010/main" val="140153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außen, sitzend, groß, Tisch enthält.&#10;&#10;Automatisch generierte Beschreibung">
            <a:extLst>
              <a:ext uri="{FF2B5EF4-FFF2-40B4-BE49-F238E27FC236}">
                <a16:creationId xmlns:a16="http://schemas.microsoft.com/office/drawing/2014/main" id="{82E8E0B4-A817-4D59-9D96-30BCB4399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" y="842682"/>
            <a:ext cx="4036360" cy="3027270"/>
          </a:xfrm>
          <a:prstGeom prst="rect">
            <a:avLst/>
          </a:prstGeom>
        </p:spPr>
      </p:pic>
      <p:pic>
        <p:nvPicPr>
          <p:cNvPr id="5" name="Grafik 4" descr="Ein Bild, das draußen, Person, Mann, sitzend enthält.&#10;&#10;Automatisch generierte Beschreibung">
            <a:extLst>
              <a:ext uri="{FF2B5EF4-FFF2-40B4-BE49-F238E27FC236}">
                <a16:creationId xmlns:a16="http://schemas.microsoft.com/office/drawing/2014/main" id="{3CE9DB4C-6126-45EE-9C4B-D316CD632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78" y="824753"/>
            <a:ext cx="4007969" cy="3005977"/>
          </a:xfrm>
          <a:prstGeom prst="rect">
            <a:avLst/>
          </a:prstGeom>
        </p:spPr>
      </p:pic>
      <p:pic>
        <p:nvPicPr>
          <p:cNvPr id="7" name="Grafik 6" descr="Ein Bild, das Person, draußen, Mann, Personen enthält.&#10;&#10;Automatisch generierte Beschreibung">
            <a:extLst>
              <a:ext uri="{FF2B5EF4-FFF2-40B4-BE49-F238E27FC236}">
                <a16:creationId xmlns:a16="http://schemas.microsoft.com/office/drawing/2014/main" id="{87683377-EEB7-4D7A-82D9-E72E52B38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39" y="806825"/>
            <a:ext cx="4084169" cy="3063127"/>
          </a:xfrm>
          <a:prstGeom prst="rect">
            <a:avLst/>
          </a:prstGeom>
        </p:spPr>
      </p:pic>
      <p:pic>
        <p:nvPicPr>
          <p:cNvPr id="9" name="Grafik 8" descr="Ein Bild, das draußen, Gebäude, Personen, Gruppe enthält.&#10;&#10;Automatisch generierte Beschreibung">
            <a:extLst>
              <a:ext uri="{FF2B5EF4-FFF2-40B4-BE49-F238E27FC236}">
                <a16:creationId xmlns:a16="http://schemas.microsoft.com/office/drawing/2014/main" id="{D3783253-8EE8-4CB2-8360-B8BD47975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" y="3830730"/>
            <a:ext cx="4036360" cy="3027270"/>
          </a:xfrm>
          <a:prstGeom prst="rect">
            <a:avLst/>
          </a:prstGeom>
        </p:spPr>
      </p:pic>
      <p:pic>
        <p:nvPicPr>
          <p:cNvPr id="11" name="Grafik 10" descr="Ein Bild, das draußen, Gebäude, Personen, Gruppe enthält.&#10;&#10;Automatisch generierte Beschreibung">
            <a:extLst>
              <a:ext uri="{FF2B5EF4-FFF2-40B4-BE49-F238E27FC236}">
                <a16:creationId xmlns:a16="http://schemas.microsoft.com/office/drawing/2014/main" id="{831C17EE-3C23-4A2C-9ADA-A35546EDC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43" y="3830730"/>
            <a:ext cx="3996765" cy="2997574"/>
          </a:xfrm>
          <a:prstGeom prst="rect">
            <a:avLst/>
          </a:prstGeom>
        </p:spPr>
      </p:pic>
      <p:pic>
        <p:nvPicPr>
          <p:cNvPr id="13" name="Grafik 12" descr="Ein Bild, das draußen, Gebäude, Personen, Gruppe enthält.&#10;&#10;Automatisch generierte Beschreibung">
            <a:extLst>
              <a:ext uri="{FF2B5EF4-FFF2-40B4-BE49-F238E27FC236}">
                <a16:creationId xmlns:a16="http://schemas.microsoft.com/office/drawing/2014/main" id="{06FEB235-179D-40F5-8D0D-CECC7B12E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144" y="3830730"/>
            <a:ext cx="3996765" cy="29975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9E1B31B-BD2E-4558-BE19-3BD4A9F53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473" y="7237599"/>
            <a:ext cx="64579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2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48C2381-3BFA-44F3-A2BE-D0F4061F28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41589" y="607726"/>
            <a:ext cx="7029191" cy="625027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A62DA98-B6BB-40DF-8259-3717BB423186}"/>
              </a:ext>
            </a:extLst>
          </p:cNvPr>
          <p:cNvSpPr/>
          <p:nvPr/>
        </p:nvSpPr>
        <p:spPr>
          <a:xfrm>
            <a:off x="701336" y="692458"/>
            <a:ext cx="301841" cy="30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95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84969-D4ED-421E-A9C4-6C7023B1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947BF-185C-4652-A84F-E0895B31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4"/>
            <a:ext cx="10515600" cy="5535226"/>
          </a:xfrm>
        </p:spPr>
        <p:txBody>
          <a:bodyPr>
            <a:normAutofit fontScale="62500" lnSpcReduction="20000"/>
          </a:bodyPr>
          <a:lstStyle/>
          <a:p>
            <a:r>
              <a:rPr lang="de-CH" dirty="0"/>
              <a:t>Dictionary: &lt;</a:t>
            </a:r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&gt; </a:t>
            </a:r>
            <a:r>
              <a:rPr lang="de-CH" dirty="0">
                <a:sym typeface="Wingdings" panose="05000000000000000000" pitchFamily="2" charset="2"/>
              </a:rPr>
              <a:t>{</a:t>
            </a:r>
            <a:r>
              <a:rPr lang="de-CH" dirty="0" err="1">
                <a:sym typeface="Wingdings" panose="05000000000000000000" pitchFamily="2" charset="2"/>
              </a:rPr>
              <a:t>text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number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image</a:t>
            </a:r>
            <a:r>
              <a:rPr lang="de-CH" dirty="0">
                <a:sym typeface="Wingdings" panose="05000000000000000000" pitchFamily="2" charset="2"/>
              </a:rPr>
              <a:t>} </a:t>
            </a:r>
            <a:r>
              <a:rPr lang="de-CH" dirty="0" err="1"/>
              <a:t>subspace</a:t>
            </a:r>
            <a:endParaRPr lang="de-CH" dirty="0"/>
          </a:p>
          <a:p>
            <a:r>
              <a:rPr lang="de-CH" dirty="0" err="1"/>
              <a:t>Machine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: &lt;</a:t>
            </a:r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;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category</a:t>
            </a:r>
            <a:r>
              <a:rPr lang="de-CH" dirty="0"/>
              <a:t>&gt; </a:t>
            </a:r>
            <a:r>
              <a:rPr lang="de-CH" dirty="0" err="1"/>
              <a:t>subspace</a:t>
            </a:r>
            <a:r>
              <a:rPr lang="de-CH" dirty="0"/>
              <a:t>-to-</a:t>
            </a:r>
            <a:r>
              <a:rPr lang="de-CH" dirty="0" err="1"/>
              <a:t>space</a:t>
            </a:r>
            <a:r>
              <a:rPr lang="de-CH" dirty="0"/>
              <a:t> </a:t>
            </a:r>
            <a:r>
              <a:rPr lang="de-CH" dirty="0" err="1"/>
              <a:t>generalization</a:t>
            </a:r>
            <a:endParaRPr lang="de-CH" dirty="0"/>
          </a:p>
          <a:p>
            <a:pPr lvl="1"/>
            <a:r>
              <a:rPr lang="de-CH" dirty="0"/>
              <a:t>Color </a:t>
            </a:r>
            <a:r>
              <a:rPr lang="de-CH" dirty="0" err="1"/>
              <a:t>category</a:t>
            </a:r>
            <a:r>
              <a:rPr lang="de-CH" dirty="0"/>
              <a:t>: </a:t>
            </a:r>
            <a:r>
              <a:rPr lang="de-CH" dirty="0" err="1">
                <a:sym typeface="Wingdings" panose="05000000000000000000" pitchFamily="2" charset="2"/>
              </a:rPr>
              <a:t>dict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color</a:t>
            </a:r>
            <a:r>
              <a:rPr lang="de-CH" dirty="0">
                <a:sym typeface="Wingdings" panose="05000000000000000000" pitchFamily="2" charset="2"/>
              </a:rPr>
              <a:t> {</a:t>
            </a:r>
            <a:r>
              <a:rPr lang="de-CH" dirty="0" err="1">
                <a:sym typeface="Wingdings" panose="05000000000000000000" pitchFamily="2" charset="2"/>
              </a:rPr>
              <a:t>text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number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image</a:t>
            </a:r>
            <a:r>
              <a:rPr lang="de-CH" dirty="0"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de-CH" dirty="0"/>
              <a:t>Color </a:t>
            </a:r>
            <a:r>
              <a:rPr lang="de-CH" dirty="0" err="1"/>
              <a:t>category</a:t>
            </a:r>
            <a:r>
              <a:rPr lang="de-CH" dirty="0"/>
              <a:t>: </a:t>
            </a:r>
            <a:r>
              <a:rPr lang="de-CH" dirty="0" err="1">
                <a:sym typeface="Wingdings" panose="05000000000000000000" pitchFamily="2" charset="2"/>
              </a:rPr>
              <a:t>basic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color</a:t>
            </a:r>
            <a:r>
              <a:rPr lang="de-CH" dirty="0">
                <a:sym typeface="Wingdings" panose="05000000000000000000" pitchFamily="2" charset="2"/>
              </a:rPr>
              <a:t> {</a:t>
            </a:r>
            <a:r>
              <a:rPr lang="de-CH" dirty="0" err="1">
                <a:sym typeface="Wingdings" panose="05000000000000000000" pitchFamily="2" charset="2"/>
              </a:rPr>
              <a:t>text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number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image</a:t>
            </a:r>
            <a:r>
              <a:rPr lang="de-CH" dirty="0"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de-CH" dirty="0"/>
              <a:t>Color </a:t>
            </a:r>
            <a:r>
              <a:rPr lang="de-CH" dirty="0" err="1"/>
              <a:t>category</a:t>
            </a:r>
            <a:r>
              <a:rPr lang="de-CH" dirty="0"/>
              <a:t>: </a:t>
            </a:r>
            <a:r>
              <a:rPr lang="de-CH" dirty="0" err="1">
                <a:sym typeface="Wingdings" panose="05000000000000000000" pitchFamily="2" charset="2"/>
              </a:rPr>
              <a:t>contrast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color</a:t>
            </a:r>
            <a:r>
              <a:rPr lang="de-CH" dirty="0">
                <a:sym typeface="Wingdings" panose="05000000000000000000" pitchFamily="2" charset="2"/>
              </a:rPr>
              <a:t> {</a:t>
            </a:r>
            <a:r>
              <a:rPr lang="de-CH" dirty="0" err="1">
                <a:sym typeface="Wingdings" panose="05000000000000000000" pitchFamily="2" charset="2"/>
              </a:rPr>
              <a:t>text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number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image</a:t>
            </a:r>
            <a:r>
              <a:rPr lang="de-CH" dirty="0">
                <a:sym typeface="Wingdings" panose="05000000000000000000" pitchFamily="2" charset="2"/>
              </a:rPr>
              <a:t>}</a:t>
            </a:r>
            <a:endParaRPr lang="de-CH" dirty="0"/>
          </a:p>
          <a:p>
            <a:r>
              <a:rPr lang="de-CH" dirty="0"/>
              <a:t>Image aka Color Palette: &lt;</a:t>
            </a:r>
            <a:r>
              <a:rPr lang="de-CH" dirty="0" err="1"/>
              <a:t>patch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&gt; </a:t>
            </a:r>
            <a:r>
              <a:rPr lang="de-CH" dirty="0">
                <a:sym typeface="Wingdings" panose="05000000000000000000" pitchFamily="2" charset="2"/>
              </a:rPr>
              <a:t>{</a:t>
            </a:r>
            <a:r>
              <a:rPr lang="de-CH" dirty="0" err="1">
                <a:sym typeface="Wingdings" panose="05000000000000000000" pitchFamily="2" charset="2"/>
              </a:rPr>
              <a:t>text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number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image</a:t>
            </a:r>
            <a:r>
              <a:rPr lang="de-CH" dirty="0">
                <a:sym typeface="Wingdings" panose="05000000000000000000" pitchFamily="2" charset="2"/>
              </a:rPr>
              <a:t>} </a:t>
            </a:r>
            <a:r>
              <a:rPr lang="de-CH" dirty="0" err="1"/>
              <a:t>space</a:t>
            </a:r>
            <a:endParaRPr lang="de-CH" dirty="0"/>
          </a:p>
          <a:p>
            <a:r>
              <a:rPr lang="de-CH" dirty="0" err="1"/>
              <a:t>Machine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prediction</a:t>
            </a:r>
            <a:r>
              <a:rPr lang="de-CH" dirty="0"/>
              <a:t> on Color Palette: &lt;</a:t>
            </a:r>
            <a:r>
              <a:rPr lang="de-CH" dirty="0" err="1"/>
              <a:t>patch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;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category</a:t>
            </a:r>
            <a:r>
              <a:rPr lang="de-CH" dirty="0"/>
              <a:t>&gt;</a:t>
            </a:r>
          </a:p>
          <a:p>
            <a:pPr lvl="1"/>
            <a:r>
              <a:rPr lang="de-CH" dirty="0"/>
              <a:t>Color </a:t>
            </a:r>
            <a:r>
              <a:rPr lang="de-CH" dirty="0" err="1"/>
              <a:t>category</a:t>
            </a:r>
            <a:r>
              <a:rPr lang="de-CH" dirty="0"/>
              <a:t>: </a:t>
            </a:r>
            <a:r>
              <a:rPr lang="de-CH" dirty="0" err="1">
                <a:sym typeface="Wingdings" panose="05000000000000000000" pitchFamily="2" charset="2"/>
              </a:rPr>
              <a:t>dict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color</a:t>
            </a:r>
            <a:r>
              <a:rPr lang="de-CH" dirty="0">
                <a:sym typeface="Wingdings" panose="05000000000000000000" pitchFamily="2" charset="2"/>
              </a:rPr>
              <a:t> {</a:t>
            </a:r>
            <a:r>
              <a:rPr lang="de-CH" dirty="0" err="1">
                <a:sym typeface="Wingdings" panose="05000000000000000000" pitchFamily="2" charset="2"/>
              </a:rPr>
              <a:t>text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number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image</a:t>
            </a:r>
            <a:r>
              <a:rPr lang="de-CH" dirty="0"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de-CH" dirty="0"/>
              <a:t>Color </a:t>
            </a:r>
            <a:r>
              <a:rPr lang="de-CH" dirty="0" err="1"/>
              <a:t>category</a:t>
            </a:r>
            <a:r>
              <a:rPr lang="de-CH" dirty="0"/>
              <a:t>: </a:t>
            </a:r>
            <a:r>
              <a:rPr lang="de-CH" dirty="0" err="1">
                <a:sym typeface="Wingdings" panose="05000000000000000000" pitchFamily="2" charset="2"/>
              </a:rPr>
              <a:t>basic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color</a:t>
            </a:r>
            <a:r>
              <a:rPr lang="de-CH" dirty="0">
                <a:sym typeface="Wingdings" panose="05000000000000000000" pitchFamily="2" charset="2"/>
              </a:rPr>
              <a:t> {</a:t>
            </a:r>
            <a:r>
              <a:rPr lang="de-CH" dirty="0" err="1">
                <a:sym typeface="Wingdings" panose="05000000000000000000" pitchFamily="2" charset="2"/>
              </a:rPr>
              <a:t>text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number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image</a:t>
            </a:r>
            <a:r>
              <a:rPr lang="de-CH" dirty="0"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de-CH" dirty="0"/>
              <a:t>Color </a:t>
            </a:r>
            <a:r>
              <a:rPr lang="de-CH" dirty="0" err="1"/>
              <a:t>category</a:t>
            </a:r>
            <a:r>
              <a:rPr lang="de-CH" dirty="0"/>
              <a:t>: </a:t>
            </a:r>
            <a:r>
              <a:rPr lang="de-CH" dirty="0" err="1">
                <a:sym typeface="Wingdings" panose="05000000000000000000" pitchFamily="2" charset="2"/>
              </a:rPr>
              <a:t>contrast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color</a:t>
            </a:r>
            <a:r>
              <a:rPr lang="de-CH" dirty="0">
                <a:sym typeface="Wingdings" panose="05000000000000000000" pitchFamily="2" charset="2"/>
              </a:rPr>
              <a:t> {</a:t>
            </a:r>
            <a:r>
              <a:rPr lang="de-CH" dirty="0" err="1">
                <a:sym typeface="Wingdings" panose="05000000000000000000" pitchFamily="2" charset="2"/>
              </a:rPr>
              <a:t>text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number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image</a:t>
            </a:r>
            <a:r>
              <a:rPr lang="de-CH" dirty="0">
                <a:sym typeface="Wingdings" panose="05000000000000000000" pitchFamily="2" charset="2"/>
              </a:rPr>
              <a:t>}</a:t>
            </a:r>
            <a:endParaRPr lang="de-CH" dirty="0"/>
          </a:p>
          <a:p>
            <a:r>
              <a:rPr lang="de-CH" dirty="0"/>
              <a:t>Pairs’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Calculation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Images aka Color Palettes aka Color </a:t>
            </a:r>
            <a:r>
              <a:rPr lang="de-CH" dirty="0" err="1"/>
              <a:t>Histograms</a:t>
            </a:r>
            <a:r>
              <a:rPr lang="de-CH" dirty="0"/>
              <a:t>: &lt;</a:t>
            </a:r>
            <a:r>
              <a:rPr lang="de-CH" dirty="0" err="1"/>
              <a:t>patch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; </a:t>
            </a:r>
            <a:r>
              <a:rPr lang="de-CH" dirty="0" err="1"/>
              <a:t>patch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&gt; </a:t>
            </a:r>
            <a:r>
              <a:rPr lang="de-CH" dirty="0">
                <a:sym typeface="Wingdings" panose="05000000000000000000" pitchFamily="2" charset="2"/>
              </a:rPr>
              <a:t>{</a:t>
            </a:r>
            <a:r>
              <a:rPr lang="de-CH" dirty="0" err="1">
                <a:sym typeface="Wingdings" panose="05000000000000000000" pitchFamily="2" charset="2"/>
              </a:rPr>
              <a:t>text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number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image</a:t>
            </a:r>
            <a:r>
              <a:rPr lang="de-CH" dirty="0">
                <a:sym typeface="Wingdings" panose="05000000000000000000" pitchFamily="2" charset="2"/>
              </a:rPr>
              <a:t>} </a:t>
            </a:r>
            <a:r>
              <a:rPr lang="de-CH" dirty="0" err="1"/>
              <a:t>space</a:t>
            </a:r>
            <a:endParaRPr lang="de-CH" dirty="0"/>
          </a:p>
          <a:p>
            <a:r>
              <a:rPr lang="de-CH" dirty="0" err="1"/>
              <a:t>Artistic</a:t>
            </a:r>
            <a:r>
              <a:rPr lang="de-CH" dirty="0"/>
              <a:t>-to-Scientific Rules Transformation and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Color </a:t>
            </a:r>
            <a:r>
              <a:rPr lang="de-CH" dirty="0" err="1"/>
              <a:t>Contrast</a:t>
            </a:r>
            <a:r>
              <a:rPr lang="de-CH" dirty="0"/>
              <a:t> Rules on Color Palette: &lt;</a:t>
            </a:r>
            <a:r>
              <a:rPr lang="de-CH" dirty="0" err="1"/>
              <a:t>contrast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;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contrast</a:t>
            </a:r>
            <a:r>
              <a:rPr lang="de-CH" dirty="0"/>
              <a:t>&gt;</a:t>
            </a:r>
          </a:p>
          <a:p>
            <a:pPr lvl="1"/>
            <a:r>
              <a:rPr lang="de-CH" dirty="0"/>
              <a:t>Color </a:t>
            </a:r>
            <a:r>
              <a:rPr lang="de-CH" dirty="0" err="1"/>
              <a:t>contrast</a:t>
            </a:r>
            <a:r>
              <a:rPr lang="de-CH" dirty="0"/>
              <a:t> {</a:t>
            </a:r>
            <a:r>
              <a:rPr lang="de-CH" dirty="0" err="1"/>
              <a:t>text</a:t>
            </a:r>
            <a:r>
              <a:rPr lang="de-CH" dirty="0"/>
              <a:t>}</a:t>
            </a:r>
          </a:p>
          <a:p>
            <a:pPr marL="0" indent="0">
              <a:buNone/>
            </a:pPr>
            <a:r>
              <a:rPr lang="de-CH" b="1" dirty="0" err="1"/>
              <a:t>Queries</a:t>
            </a:r>
            <a:endParaRPr lang="de-CH" b="1" dirty="0"/>
          </a:p>
          <a:p>
            <a:pPr marL="0" indent="0">
              <a:buNone/>
            </a:pPr>
            <a:r>
              <a:rPr lang="de-CH" dirty="0"/>
              <a:t>1. «</a:t>
            </a:r>
            <a:r>
              <a:rPr lang="de-CH" dirty="0" err="1"/>
              <a:t>Exact</a:t>
            </a:r>
            <a:r>
              <a:rPr lang="de-CH" dirty="0"/>
              <a:t>» Search </a:t>
            </a:r>
            <a:r>
              <a:rPr lang="de-CH" dirty="0" err="1"/>
              <a:t>query</a:t>
            </a:r>
            <a:r>
              <a:rPr lang="de-CH" dirty="0"/>
              <a:t>: &lt;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category</a:t>
            </a:r>
            <a:r>
              <a:rPr lang="de-CH" dirty="0"/>
              <a:t>&gt;** {</a:t>
            </a:r>
            <a:r>
              <a:rPr lang="de-CH" dirty="0" err="1"/>
              <a:t>text</a:t>
            </a:r>
            <a:r>
              <a:rPr lang="de-CH" dirty="0"/>
              <a:t>, </a:t>
            </a:r>
            <a:r>
              <a:rPr lang="de-CH" dirty="0" err="1"/>
              <a:t>number</a:t>
            </a:r>
            <a:r>
              <a:rPr lang="de-CH" dirty="0"/>
              <a:t>, </a:t>
            </a:r>
            <a:r>
              <a:rPr lang="de-CH" dirty="0" err="1"/>
              <a:t>image</a:t>
            </a:r>
            <a:r>
              <a:rPr lang="de-CH" dirty="0"/>
              <a:t>}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Search </a:t>
            </a:r>
            <a:r>
              <a:rPr lang="de-CH" dirty="0" err="1"/>
              <a:t>result</a:t>
            </a:r>
            <a:r>
              <a:rPr lang="de-CH" dirty="0"/>
              <a:t>: top-ratio Image aka Color Palette &lt;</a:t>
            </a:r>
            <a:r>
              <a:rPr lang="de-CH" dirty="0" err="1"/>
              <a:t>patch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2. «</a:t>
            </a:r>
            <a:r>
              <a:rPr lang="de-CH" dirty="0" err="1"/>
              <a:t>Similar</a:t>
            </a:r>
            <a:r>
              <a:rPr lang="de-CH" dirty="0"/>
              <a:t>» Search </a:t>
            </a:r>
            <a:r>
              <a:rPr lang="de-CH" dirty="0" err="1"/>
              <a:t>query</a:t>
            </a:r>
            <a:r>
              <a:rPr lang="de-CH" dirty="0"/>
              <a:t>: &lt;</a:t>
            </a:r>
            <a:r>
              <a:rPr lang="de-CH" dirty="0" err="1"/>
              <a:t>image</a:t>
            </a:r>
            <a:r>
              <a:rPr lang="de-CH" dirty="0"/>
              <a:t> aka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 </a:t>
            </a:r>
            <a:r>
              <a:rPr lang="de-CH" dirty="0" err="1"/>
              <a:t>img</a:t>
            </a:r>
            <a:r>
              <a:rPr lang="de-CH" dirty="0"/>
              <a:t> aka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histogram</a:t>
            </a:r>
            <a:r>
              <a:rPr lang="de-CH" dirty="0"/>
              <a:t>&gt; {</a:t>
            </a:r>
            <a:r>
              <a:rPr lang="de-CH" dirty="0" err="1"/>
              <a:t>image</a:t>
            </a:r>
            <a:r>
              <a:rPr lang="de-CH" dirty="0"/>
              <a:t>} </a:t>
            </a:r>
            <a:r>
              <a:rPr lang="de-CH" dirty="0">
                <a:sym typeface="Wingdings" panose="05000000000000000000" pitchFamily="2" charset="2"/>
              </a:rPr>
              <a:t> Search </a:t>
            </a:r>
            <a:r>
              <a:rPr lang="de-CH" dirty="0" err="1">
                <a:sym typeface="Wingdings" panose="05000000000000000000" pitchFamily="2" charset="2"/>
              </a:rPr>
              <a:t>result</a:t>
            </a:r>
            <a:r>
              <a:rPr lang="de-CH" dirty="0">
                <a:sym typeface="Wingdings" panose="05000000000000000000" pitchFamily="2" charset="2"/>
              </a:rPr>
              <a:t>: top-n </a:t>
            </a:r>
            <a:r>
              <a:rPr lang="de-CH" dirty="0"/>
              <a:t>&lt;</a:t>
            </a:r>
            <a:r>
              <a:rPr lang="de-CH" dirty="0" err="1"/>
              <a:t>image</a:t>
            </a:r>
            <a:r>
              <a:rPr lang="de-CH" dirty="0"/>
              <a:t> aka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 </a:t>
            </a:r>
            <a:r>
              <a:rPr lang="de-CH" dirty="0" err="1"/>
              <a:t>img</a:t>
            </a:r>
            <a:r>
              <a:rPr lang="de-CH" dirty="0"/>
              <a:t> aka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histogram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3. «</a:t>
            </a:r>
            <a:r>
              <a:rPr lang="de-CH" dirty="0" err="1"/>
              <a:t>Classified</a:t>
            </a:r>
            <a:r>
              <a:rPr lang="de-CH" dirty="0"/>
              <a:t>» Search </a:t>
            </a:r>
            <a:r>
              <a:rPr lang="de-CH" dirty="0" err="1"/>
              <a:t>query</a:t>
            </a:r>
            <a:r>
              <a:rPr lang="de-CH" dirty="0"/>
              <a:t>: &lt;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contrast</a:t>
            </a:r>
            <a:r>
              <a:rPr lang="de-CH" dirty="0"/>
              <a:t>&gt;** {</a:t>
            </a:r>
            <a:r>
              <a:rPr lang="de-CH" dirty="0" err="1"/>
              <a:t>text</a:t>
            </a:r>
            <a:r>
              <a:rPr lang="de-CH" dirty="0"/>
              <a:t>} </a:t>
            </a:r>
            <a:r>
              <a:rPr lang="de-CH" dirty="0">
                <a:sym typeface="Wingdings" panose="05000000000000000000" pitchFamily="2" charset="2"/>
              </a:rPr>
              <a:t> Search </a:t>
            </a:r>
            <a:r>
              <a:rPr lang="de-CH" dirty="0" err="1">
                <a:sym typeface="Wingdings" panose="05000000000000000000" pitchFamily="2" charset="2"/>
              </a:rPr>
              <a:t>result</a:t>
            </a:r>
            <a:r>
              <a:rPr lang="de-CH" dirty="0">
                <a:sym typeface="Wingdings" panose="05000000000000000000" pitchFamily="2" charset="2"/>
              </a:rPr>
              <a:t>: </a:t>
            </a:r>
            <a:r>
              <a:rPr lang="de-CH" dirty="0"/>
              <a:t>Image aka Color Palette &lt;</a:t>
            </a:r>
            <a:r>
              <a:rPr lang="de-CH" dirty="0" err="1"/>
              <a:t>patch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&gt; </a:t>
            </a:r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16145E1-A931-4A30-8EC8-B11ACE31F9CC}"/>
              </a:ext>
            </a:extLst>
          </p:cNvPr>
          <p:cNvSpPr txBox="1"/>
          <p:nvPr/>
        </p:nvSpPr>
        <p:spPr>
          <a:xfrm>
            <a:off x="6871317" y="435006"/>
            <a:ext cx="4588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720 possible </a:t>
            </a:r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, </a:t>
            </a:r>
          </a:p>
          <a:p>
            <a:r>
              <a:rPr lang="de-CH" dirty="0"/>
              <a:t>but 255**3 = 16’581’375 possible </a:t>
            </a:r>
            <a:r>
              <a:rPr lang="de-CH" dirty="0" err="1"/>
              <a:t>patch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55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32977-598A-4EDA-9AEC-EB06EB7D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Queries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AD12E-798A-4E7C-8941-4AF49CD2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8"/>
            <a:ext cx="10515600" cy="5335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600" b="1" dirty="0" err="1"/>
              <a:t>Queries</a:t>
            </a:r>
            <a:endParaRPr lang="de-CH" sz="1600" b="1" dirty="0"/>
          </a:p>
          <a:p>
            <a:pPr marL="0" indent="0">
              <a:buNone/>
            </a:pPr>
            <a:r>
              <a:rPr lang="de-CH" sz="1600" dirty="0"/>
              <a:t>1. «</a:t>
            </a:r>
            <a:r>
              <a:rPr lang="de-CH" sz="1600" dirty="0" err="1"/>
              <a:t>Exact</a:t>
            </a:r>
            <a:r>
              <a:rPr lang="de-CH" sz="1600" dirty="0"/>
              <a:t>» </a:t>
            </a:r>
            <a:r>
              <a:rPr lang="de-CH" sz="1600" dirty="0" err="1"/>
              <a:t>search</a:t>
            </a:r>
            <a:r>
              <a:rPr lang="de-CH" sz="1600" dirty="0"/>
              <a:t> </a:t>
            </a:r>
            <a:r>
              <a:rPr lang="de-CH" sz="1600" dirty="0" err="1"/>
              <a:t>query</a:t>
            </a:r>
            <a:r>
              <a:rPr lang="de-CH" sz="1600" dirty="0"/>
              <a:t>: &lt;</a:t>
            </a:r>
            <a:r>
              <a:rPr lang="de-CH" sz="1600" dirty="0" err="1"/>
              <a:t>color</a:t>
            </a:r>
            <a:r>
              <a:rPr lang="de-CH" sz="1600" dirty="0"/>
              <a:t> </a:t>
            </a:r>
            <a:r>
              <a:rPr lang="de-CH" sz="1600" dirty="0" err="1"/>
              <a:t>category</a:t>
            </a:r>
            <a:r>
              <a:rPr lang="de-CH" sz="1600" dirty="0"/>
              <a:t>&gt;** {</a:t>
            </a:r>
            <a:r>
              <a:rPr lang="de-CH" sz="1600" dirty="0" err="1"/>
              <a:t>text</a:t>
            </a:r>
            <a:r>
              <a:rPr lang="de-CH" sz="1600" dirty="0"/>
              <a:t>, </a:t>
            </a:r>
            <a:r>
              <a:rPr lang="de-CH" sz="1600" dirty="0" err="1"/>
              <a:t>number</a:t>
            </a:r>
            <a:r>
              <a:rPr lang="de-CH" sz="1600" dirty="0"/>
              <a:t>, </a:t>
            </a:r>
            <a:r>
              <a:rPr lang="de-CH" sz="1600" dirty="0" err="1"/>
              <a:t>image</a:t>
            </a:r>
            <a:r>
              <a:rPr lang="de-CH" sz="1600" dirty="0"/>
              <a:t>} </a:t>
            </a:r>
            <a:r>
              <a:rPr lang="de-CH" sz="1600" dirty="0">
                <a:sym typeface="Wingdings" panose="05000000000000000000" pitchFamily="2" charset="2"/>
              </a:rPr>
              <a:t></a:t>
            </a:r>
            <a:r>
              <a:rPr lang="de-CH" sz="1600" dirty="0"/>
              <a:t> Search </a:t>
            </a:r>
            <a:r>
              <a:rPr lang="de-CH" sz="1600" dirty="0" err="1"/>
              <a:t>result</a:t>
            </a:r>
            <a:r>
              <a:rPr lang="de-CH" sz="1600" dirty="0"/>
              <a:t>: top-ratio </a:t>
            </a:r>
            <a:r>
              <a:rPr lang="de-CH" sz="1600" dirty="0" err="1"/>
              <a:t>plate</a:t>
            </a:r>
            <a:r>
              <a:rPr lang="de-CH" sz="1600" dirty="0"/>
              <a:t> &lt;</a:t>
            </a:r>
            <a:r>
              <a:rPr lang="de-CH" sz="1600" dirty="0" err="1"/>
              <a:t>patch</a:t>
            </a:r>
            <a:r>
              <a:rPr lang="de-CH" sz="1600" dirty="0"/>
              <a:t> </a:t>
            </a:r>
            <a:r>
              <a:rPr lang="de-CH" sz="1600" dirty="0" err="1"/>
              <a:t>color</a:t>
            </a:r>
            <a:r>
              <a:rPr lang="de-CH" sz="1600" dirty="0"/>
              <a:t>&gt; </a:t>
            </a:r>
          </a:p>
          <a:p>
            <a:pPr>
              <a:buFontTx/>
              <a:buChar char="-"/>
            </a:pPr>
            <a:r>
              <a:rPr lang="de-CH" sz="1600" dirty="0"/>
              <a:t>Color </a:t>
            </a:r>
            <a:r>
              <a:rPr lang="de-CH" sz="1600" dirty="0" err="1"/>
              <a:t>category</a:t>
            </a:r>
            <a:r>
              <a:rPr lang="de-CH" sz="1600" dirty="0"/>
              <a:t>: </a:t>
            </a:r>
            <a:r>
              <a:rPr lang="de-CH" sz="1600" dirty="0" err="1"/>
              <a:t>space</a:t>
            </a:r>
            <a:r>
              <a:rPr lang="de-CH" sz="1600" dirty="0"/>
              <a:t> </a:t>
            </a:r>
            <a:r>
              <a:rPr lang="de-CH" sz="1600" dirty="0" err="1"/>
              <a:t>color</a:t>
            </a:r>
            <a:r>
              <a:rPr lang="de-CH" sz="1600" dirty="0"/>
              <a:t> {</a:t>
            </a:r>
            <a:r>
              <a:rPr lang="de-CH" sz="1600" dirty="0" err="1"/>
              <a:t>number</a:t>
            </a:r>
            <a:r>
              <a:rPr lang="de-CH" sz="1600" dirty="0"/>
              <a:t> (=HEX, RGB, HSV, CMYK, LAB), </a:t>
            </a:r>
            <a:r>
              <a:rPr lang="de-CH" sz="1600" dirty="0" err="1"/>
              <a:t>image</a:t>
            </a:r>
            <a:r>
              <a:rPr lang="de-CH" sz="1600" dirty="0"/>
              <a:t> (=</a:t>
            </a:r>
            <a:r>
              <a:rPr lang="de-CH" sz="1600" dirty="0" err="1"/>
              <a:t>icon</a:t>
            </a:r>
            <a:r>
              <a:rPr lang="de-CH" sz="1600" dirty="0"/>
              <a:t>, </a:t>
            </a:r>
            <a:r>
              <a:rPr lang="de-CH" sz="1600" dirty="0" err="1"/>
              <a:t>patch</a:t>
            </a:r>
            <a:r>
              <a:rPr lang="de-CH" sz="1600" dirty="0"/>
              <a:t>)} </a:t>
            </a:r>
          </a:p>
          <a:p>
            <a:pPr>
              <a:buFontTx/>
              <a:buChar char="-"/>
            </a:pPr>
            <a:r>
              <a:rPr lang="de-CH" sz="1600" dirty="0"/>
              <a:t>Color </a:t>
            </a:r>
            <a:r>
              <a:rPr lang="de-CH" sz="1600" dirty="0" err="1"/>
              <a:t>category</a:t>
            </a:r>
            <a:r>
              <a:rPr lang="de-CH" sz="1600" dirty="0"/>
              <a:t>: </a:t>
            </a:r>
            <a:r>
              <a:rPr lang="de-CH" sz="1600" dirty="0" err="1"/>
              <a:t>dictionary</a:t>
            </a:r>
            <a:r>
              <a:rPr lang="de-CH" sz="1600" dirty="0"/>
              <a:t> </a:t>
            </a:r>
            <a:r>
              <a:rPr lang="de-CH" sz="1600" dirty="0" err="1"/>
              <a:t>color</a:t>
            </a:r>
            <a:r>
              <a:rPr lang="de-CH" sz="1600" dirty="0"/>
              <a:t> {</a:t>
            </a:r>
            <a:r>
              <a:rPr lang="de-CH" sz="1600" dirty="0" err="1"/>
              <a:t>text</a:t>
            </a:r>
            <a:r>
              <a:rPr lang="de-CH" sz="1600" dirty="0"/>
              <a:t> (=</a:t>
            </a:r>
            <a:r>
              <a:rPr lang="de-CH" sz="1600" dirty="0" err="1"/>
              <a:t>color</a:t>
            </a:r>
            <a:r>
              <a:rPr lang="de-CH" sz="1600" dirty="0"/>
              <a:t> </a:t>
            </a:r>
            <a:r>
              <a:rPr lang="de-CH" sz="1600" dirty="0" err="1"/>
              <a:t>name</a:t>
            </a:r>
            <a:r>
              <a:rPr lang="de-CH" sz="1600" dirty="0"/>
              <a:t>), </a:t>
            </a:r>
            <a:r>
              <a:rPr lang="de-CH" sz="1600" dirty="0" err="1"/>
              <a:t>number</a:t>
            </a:r>
            <a:r>
              <a:rPr lang="de-CH" sz="1600" dirty="0"/>
              <a:t> (=HEX, [RGB, HSV, CMYK, LAB]), </a:t>
            </a:r>
            <a:r>
              <a:rPr lang="de-CH" sz="1600" dirty="0" err="1"/>
              <a:t>image</a:t>
            </a:r>
            <a:r>
              <a:rPr lang="de-CH" sz="1600" dirty="0"/>
              <a:t> (=</a:t>
            </a:r>
            <a:r>
              <a:rPr lang="de-CH" sz="1600" dirty="0" err="1"/>
              <a:t>icon</a:t>
            </a:r>
            <a:r>
              <a:rPr lang="de-CH" sz="1600" dirty="0"/>
              <a:t>, </a:t>
            </a:r>
            <a:r>
              <a:rPr lang="de-CH" sz="1600" dirty="0" err="1"/>
              <a:t>patch</a:t>
            </a:r>
            <a:r>
              <a:rPr lang="de-CH" sz="1600" dirty="0"/>
              <a:t>)} </a:t>
            </a:r>
          </a:p>
          <a:p>
            <a:pPr>
              <a:buFontTx/>
              <a:buChar char="-"/>
            </a:pPr>
            <a:r>
              <a:rPr lang="de-CH" sz="1600" dirty="0"/>
              <a:t>Color </a:t>
            </a:r>
            <a:r>
              <a:rPr lang="de-CH" sz="1600" dirty="0" err="1"/>
              <a:t>category</a:t>
            </a:r>
            <a:r>
              <a:rPr lang="de-CH" sz="1600" dirty="0"/>
              <a:t>: </a:t>
            </a:r>
            <a:r>
              <a:rPr lang="de-CH" sz="1600" dirty="0" err="1"/>
              <a:t>basic</a:t>
            </a:r>
            <a:r>
              <a:rPr lang="de-CH" sz="1600" dirty="0"/>
              <a:t> </a:t>
            </a:r>
            <a:r>
              <a:rPr lang="de-CH" sz="1600" dirty="0" err="1"/>
              <a:t>color</a:t>
            </a:r>
            <a:r>
              <a:rPr lang="de-CH" sz="1600" dirty="0"/>
              <a:t> {</a:t>
            </a:r>
            <a:r>
              <a:rPr lang="de-CH" sz="1600" dirty="0" err="1"/>
              <a:t>text</a:t>
            </a:r>
            <a:r>
              <a:rPr lang="de-CH" sz="1600" dirty="0"/>
              <a:t> (=</a:t>
            </a:r>
            <a:r>
              <a:rPr lang="de-CH" sz="1600" dirty="0" err="1"/>
              <a:t>color</a:t>
            </a:r>
            <a:r>
              <a:rPr lang="de-CH" sz="1600"/>
              <a:t> name</a:t>
            </a:r>
            <a:r>
              <a:rPr lang="de-CH" sz="1600" dirty="0"/>
              <a:t>), </a:t>
            </a:r>
            <a:r>
              <a:rPr lang="de-CH" sz="1600" dirty="0" err="1"/>
              <a:t>number</a:t>
            </a:r>
            <a:r>
              <a:rPr lang="de-CH" sz="1600" dirty="0"/>
              <a:t> (=HEX, [RGB, HSV, CMYK, LAB]), </a:t>
            </a:r>
            <a:r>
              <a:rPr lang="de-CH" sz="1600" dirty="0" err="1"/>
              <a:t>image</a:t>
            </a:r>
            <a:r>
              <a:rPr lang="de-CH" sz="1600" dirty="0"/>
              <a:t> (=</a:t>
            </a:r>
            <a:r>
              <a:rPr lang="de-CH" sz="1600" dirty="0" err="1"/>
              <a:t>icon</a:t>
            </a:r>
            <a:r>
              <a:rPr lang="de-CH" sz="1600" dirty="0"/>
              <a:t>, </a:t>
            </a:r>
            <a:r>
              <a:rPr lang="de-CH" sz="1600" dirty="0" err="1"/>
              <a:t>patch</a:t>
            </a:r>
            <a:r>
              <a:rPr lang="de-CH" sz="1600" dirty="0"/>
              <a:t>)} </a:t>
            </a:r>
          </a:p>
          <a:p>
            <a:pPr>
              <a:buFontTx/>
              <a:buChar char="-"/>
            </a:pPr>
            <a:r>
              <a:rPr lang="de-CH" sz="1600" dirty="0"/>
              <a:t>Plate: </a:t>
            </a:r>
            <a:r>
              <a:rPr lang="de-CH" sz="1600" dirty="0" err="1"/>
              <a:t>movie</a:t>
            </a:r>
            <a:r>
              <a:rPr lang="de-CH" sz="1600" dirty="0"/>
              <a:t> </a:t>
            </a:r>
            <a:r>
              <a:rPr lang="de-CH" sz="1600" dirty="0" err="1"/>
              <a:t>frame</a:t>
            </a:r>
            <a:r>
              <a:rPr lang="de-CH" sz="1600" dirty="0"/>
              <a:t> {</a:t>
            </a:r>
            <a:r>
              <a:rPr lang="de-CH" sz="1600" dirty="0" err="1"/>
              <a:t>image</a:t>
            </a:r>
            <a:r>
              <a:rPr lang="de-CH" sz="1600" dirty="0"/>
              <a:t> (=JPG, PNG)} </a:t>
            </a:r>
          </a:p>
          <a:p>
            <a:pPr>
              <a:buFontTx/>
              <a:buChar char="-"/>
            </a:pPr>
            <a:r>
              <a:rPr lang="de-CH" sz="1600" dirty="0"/>
              <a:t>Plate: </a:t>
            </a:r>
            <a:r>
              <a:rPr lang="de-CH" sz="1600" dirty="0" err="1"/>
              <a:t>color</a:t>
            </a:r>
            <a:r>
              <a:rPr lang="de-CH" sz="1600" dirty="0"/>
              <a:t> </a:t>
            </a:r>
            <a:r>
              <a:rPr lang="de-CH" sz="1600" dirty="0" err="1"/>
              <a:t>palette</a:t>
            </a:r>
            <a:r>
              <a:rPr lang="de-CH" sz="1600" dirty="0"/>
              <a:t> {</a:t>
            </a:r>
            <a:r>
              <a:rPr lang="de-CH" sz="1600" dirty="0" err="1"/>
              <a:t>image</a:t>
            </a:r>
            <a:r>
              <a:rPr lang="de-CH" sz="1600" dirty="0"/>
              <a:t> (=JPG, PNG)} </a:t>
            </a:r>
          </a:p>
          <a:p>
            <a:pPr marL="0" indent="0">
              <a:buNone/>
            </a:pPr>
            <a:r>
              <a:rPr lang="de-CH" sz="1600" dirty="0"/>
              <a:t>2. «</a:t>
            </a:r>
            <a:r>
              <a:rPr lang="de-CH" sz="1600" dirty="0" err="1"/>
              <a:t>Similar</a:t>
            </a:r>
            <a:r>
              <a:rPr lang="de-CH" sz="1600" dirty="0"/>
              <a:t>» </a:t>
            </a:r>
            <a:r>
              <a:rPr lang="de-CH" sz="1600" dirty="0" err="1"/>
              <a:t>search</a:t>
            </a:r>
            <a:r>
              <a:rPr lang="de-CH" sz="1600" dirty="0"/>
              <a:t> </a:t>
            </a:r>
            <a:r>
              <a:rPr lang="de-CH" sz="1600" dirty="0" err="1"/>
              <a:t>query</a:t>
            </a:r>
            <a:r>
              <a:rPr lang="de-CH" sz="1600" dirty="0"/>
              <a:t>: &lt;</a:t>
            </a:r>
            <a:r>
              <a:rPr lang="de-CH" sz="1600" dirty="0" err="1"/>
              <a:t>plate</a:t>
            </a:r>
            <a:r>
              <a:rPr lang="de-CH" sz="1600" dirty="0"/>
              <a:t>&gt; {</a:t>
            </a:r>
            <a:r>
              <a:rPr lang="de-CH" sz="1600" dirty="0" err="1"/>
              <a:t>image</a:t>
            </a:r>
            <a:r>
              <a:rPr lang="de-CH" sz="1600" dirty="0"/>
              <a:t>} </a:t>
            </a:r>
            <a:r>
              <a:rPr lang="de-CH" sz="1600" dirty="0">
                <a:sym typeface="Wingdings" panose="05000000000000000000" pitchFamily="2" charset="2"/>
              </a:rPr>
              <a:t> Search </a:t>
            </a:r>
            <a:r>
              <a:rPr lang="de-CH" sz="1600" dirty="0" err="1">
                <a:sym typeface="Wingdings" panose="05000000000000000000" pitchFamily="2" charset="2"/>
              </a:rPr>
              <a:t>result</a:t>
            </a:r>
            <a:r>
              <a:rPr lang="de-CH" sz="1600" dirty="0">
                <a:sym typeface="Wingdings" panose="05000000000000000000" pitchFamily="2" charset="2"/>
              </a:rPr>
              <a:t>: top-n </a:t>
            </a:r>
            <a:r>
              <a:rPr lang="de-CH" sz="1600" dirty="0" err="1">
                <a:sym typeface="Wingdings" panose="05000000000000000000" pitchFamily="2" charset="2"/>
              </a:rPr>
              <a:t>plate</a:t>
            </a:r>
            <a:r>
              <a:rPr lang="de-CH" sz="1600" dirty="0">
                <a:sym typeface="Wingdings" panose="05000000000000000000" pitchFamily="2" charset="2"/>
              </a:rPr>
              <a:t> </a:t>
            </a:r>
            <a:r>
              <a:rPr lang="de-CH" sz="1600" dirty="0"/>
              <a:t>&lt;</a:t>
            </a:r>
            <a:r>
              <a:rPr lang="de-CH" sz="1600" dirty="0" err="1"/>
              <a:t>plate</a:t>
            </a:r>
            <a:r>
              <a:rPr lang="de-CH" sz="1600" dirty="0"/>
              <a:t>&gt;</a:t>
            </a:r>
          </a:p>
          <a:p>
            <a:pPr>
              <a:buFontTx/>
              <a:buChar char="-"/>
            </a:pPr>
            <a:r>
              <a:rPr lang="de-CH" sz="1600" dirty="0"/>
              <a:t>Plate: </a:t>
            </a:r>
            <a:r>
              <a:rPr lang="de-CH" sz="1600" dirty="0" err="1"/>
              <a:t>movie</a:t>
            </a:r>
            <a:r>
              <a:rPr lang="de-CH" sz="1600" dirty="0"/>
              <a:t> </a:t>
            </a:r>
            <a:r>
              <a:rPr lang="de-CH" sz="1600" dirty="0" err="1"/>
              <a:t>frame</a:t>
            </a:r>
            <a:r>
              <a:rPr lang="de-CH" sz="1600" dirty="0"/>
              <a:t> {</a:t>
            </a:r>
            <a:r>
              <a:rPr lang="de-CH" sz="1600" dirty="0" err="1"/>
              <a:t>image</a:t>
            </a:r>
            <a:r>
              <a:rPr lang="de-CH" sz="1600" dirty="0"/>
              <a:t> (=JPG, PNG)} </a:t>
            </a:r>
          </a:p>
          <a:p>
            <a:pPr>
              <a:buFontTx/>
              <a:buChar char="-"/>
            </a:pPr>
            <a:r>
              <a:rPr lang="de-CH" sz="1600" dirty="0"/>
              <a:t>Plate: </a:t>
            </a:r>
            <a:r>
              <a:rPr lang="de-CH" sz="1600" dirty="0" err="1"/>
              <a:t>color</a:t>
            </a:r>
            <a:r>
              <a:rPr lang="de-CH" sz="1600" dirty="0"/>
              <a:t> </a:t>
            </a:r>
            <a:r>
              <a:rPr lang="de-CH" sz="1600" dirty="0" err="1"/>
              <a:t>palette</a:t>
            </a:r>
            <a:r>
              <a:rPr lang="de-CH" sz="1600" dirty="0"/>
              <a:t> {</a:t>
            </a:r>
            <a:r>
              <a:rPr lang="de-CH" sz="1600" dirty="0" err="1"/>
              <a:t>image</a:t>
            </a:r>
            <a:r>
              <a:rPr lang="de-CH" sz="1600" dirty="0"/>
              <a:t> (=JPG, PNG)} </a:t>
            </a:r>
          </a:p>
          <a:p>
            <a:pPr>
              <a:buFontTx/>
              <a:buChar char="-"/>
            </a:pPr>
            <a:r>
              <a:rPr lang="de-CH" sz="1600" dirty="0"/>
              <a:t>Plate: </a:t>
            </a:r>
            <a:r>
              <a:rPr lang="de-CH" sz="1600" dirty="0" err="1"/>
              <a:t>histogram</a:t>
            </a:r>
            <a:r>
              <a:rPr lang="de-CH" sz="1600" dirty="0"/>
              <a:t> {</a:t>
            </a:r>
            <a:r>
              <a:rPr lang="de-CH" sz="1600" dirty="0" err="1"/>
              <a:t>image</a:t>
            </a:r>
            <a:r>
              <a:rPr lang="de-CH" sz="1600" dirty="0"/>
              <a:t> (=JPG, PNG)} </a:t>
            </a:r>
          </a:p>
          <a:p>
            <a:pPr marL="0" indent="0">
              <a:buNone/>
            </a:pPr>
            <a:r>
              <a:rPr lang="de-CH" sz="1600" dirty="0"/>
              <a:t>3. «</a:t>
            </a:r>
            <a:r>
              <a:rPr lang="de-CH" sz="1600" dirty="0" err="1"/>
              <a:t>Classified</a:t>
            </a:r>
            <a:r>
              <a:rPr lang="de-CH" sz="1600" dirty="0"/>
              <a:t>» </a:t>
            </a:r>
            <a:r>
              <a:rPr lang="de-CH" sz="1600" dirty="0" err="1"/>
              <a:t>search</a:t>
            </a:r>
            <a:r>
              <a:rPr lang="de-CH" sz="1600" dirty="0"/>
              <a:t> </a:t>
            </a:r>
            <a:r>
              <a:rPr lang="de-CH" sz="1600" dirty="0" err="1"/>
              <a:t>query</a:t>
            </a:r>
            <a:r>
              <a:rPr lang="de-CH" sz="1600" dirty="0"/>
              <a:t>: &lt;</a:t>
            </a:r>
            <a:r>
              <a:rPr lang="de-CH" sz="1600" dirty="0" err="1"/>
              <a:t>color</a:t>
            </a:r>
            <a:r>
              <a:rPr lang="de-CH" sz="1600" dirty="0"/>
              <a:t> </a:t>
            </a:r>
            <a:r>
              <a:rPr lang="de-CH" sz="1600" dirty="0" err="1"/>
              <a:t>contrast</a:t>
            </a:r>
            <a:r>
              <a:rPr lang="de-CH" sz="1600" dirty="0"/>
              <a:t>&gt;** {</a:t>
            </a:r>
            <a:r>
              <a:rPr lang="de-CH" sz="1600" dirty="0" err="1"/>
              <a:t>text</a:t>
            </a:r>
            <a:r>
              <a:rPr lang="de-CH" sz="1600" dirty="0"/>
              <a:t>} </a:t>
            </a:r>
            <a:r>
              <a:rPr lang="de-CH" sz="1600" dirty="0">
                <a:sym typeface="Wingdings" panose="05000000000000000000" pitchFamily="2" charset="2"/>
              </a:rPr>
              <a:t> Search </a:t>
            </a:r>
            <a:r>
              <a:rPr lang="de-CH" sz="1600" dirty="0" err="1">
                <a:sym typeface="Wingdings" panose="05000000000000000000" pitchFamily="2" charset="2"/>
              </a:rPr>
              <a:t>result</a:t>
            </a:r>
            <a:r>
              <a:rPr lang="de-CH" sz="1600" dirty="0">
                <a:sym typeface="Wingdings" panose="05000000000000000000" pitchFamily="2" charset="2"/>
              </a:rPr>
              <a:t>: </a:t>
            </a:r>
            <a:r>
              <a:rPr lang="de-CH" sz="1600" dirty="0" err="1">
                <a:sym typeface="Wingdings" panose="05000000000000000000" pitchFamily="2" charset="2"/>
              </a:rPr>
              <a:t>p</a:t>
            </a:r>
            <a:r>
              <a:rPr lang="de-CH" sz="1600" dirty="0" err="1"/>
              <a:t>late</a:t>
            </a:r>
            <a:r>
              <a:rPr lang="de-CH" sz="1600" dirty="0"/>
              <a:t> &lt;</a:t>
            </a:r>
            <a:r>
              <a:rPr lang="de-CH" sz="1600" dirty="0" err="1"/>
              <a:t>patch</a:t>
            </a:r>
            <a:r>
              <a:rPr lang="de-CH" sz="1600" dirty="0"/>
              <a:t> </a:t>
            </a:r>
            <a:r>
              <a:rPr lang="de-CH" sz="1600" dirty="0" err="1"/>
              <a:t>color</a:t>
            </a:r>
            <a:r>
              <a:rPr lang="de-CH" sz="1600" dirty="0"/>
              <a:t>&gt; </a:t>
            </a:r>
          </a:p>
          <a:p>
            <a:pPr>
              <a:buFontTx/>
              <a:buChar char="-"/>
            </a:pPr>
            <a:r>
              <a:rPr lang="de-CH" sz="1600" dirty="0"/>
              <a:t>Color </a:t>
            </a:r>
            <a:r>
              <a:rPr lang="de-CH" sz="1600" dirty="0" err="1"/>
              <a:t>contrast</a:t>
            </a:r>
            <a:r>
              <a:rPr lang="de-CH" sz="1600" dirty="0"/>
              <a:t> {</a:t>
            </a:r>
            <a:r>
              <a:rPr lang="de-CH" sz="1600" dirty="0" err="1"/>
              <a:t>text</a:t>
            </a:r>
            <a:r>
              <a:rPr lang="de-CH" sz="1600" dirty="0"/>
              <a:t> (=</a:t>
            </a:r>
            <a:r>
              <a:rPr lang="de-CH" sz="1600" dirty="0" err="1"/>
              <a:t>contrast</a:t>
            </a:r>
            <a:r>
              <a:rPr lang="de-CH" sz="1600" dirty="0"/>
              <a:t> </a:t>
            </a:r>
            <a:r>
              <a:rPr lang="de-CH" sz="1600" dirty="0" err="1"/>
              <a:t>name</a:t>
            </a:r>
            <a:r>
              <a:rPr lang="de-CH" sz="1600" dirty="0"/>
              <a:t>)}</a:t>
            </a:r>
          </a:p>
          <a:p>
            <a:pPr>
              <a:buFontTx/>
              <a:buChar char="-"/>
            </a:pPr>
            <a:r>
              <a:rPr lang="de-CH" sz="1600" dirty="0"/>
              <a:t>Plate: </a:t>
            </a:r>
            <a:r>
              <a:rPr lang="de-CH" sz="1600" dirty="0" err="1"/>
              <a:t>movie</a:t>
            </a:r>
            <a:r>
              <a:rPr lang="de-CH" sz="1600" dirty="0"/>
              <a:t> </a:t>
            </a:r>
            <a:r>
              <a:rPr lang="de-CH" sz="1600" dirty="0" err="1"/>
              <a:t>frame</a:t>
            </a:r>
            <a:r>
              <a:rPr lang="de-CH" sz="1600" dirty="0"/>
              <a:t> {</a:t>
            </a:r>
            <a:r>
              <a:rPr lang="de-CH" sz="1600" dirty="0" err="1"/>
              <a:t>image</a:t>
            </a:r>
            <a:r>
              <a:rPr lang="de-CH" sz="1600" dirty="0"/>
              <a:t> (=JPG, PNG)} </a:t>
            </a:r>
          </a:p>
          <a:p>
            <a:pPr>
              <a:buFontTx/>
              <a:buChar char="-"/>
            </a:pPr>
            <a:r>
              <a:rPr lang="de-CH" sz="1600" dirty="0"/>
              <a:t>Plate: </a:t>
            </a:r>
            <a:r>
              <a:rPr lang="de-CH" sz="1600" dirty="0" err="1"/>
              <a:t>color</a:t>
            </a:r>
            <a:r>
              <a:rPr lang="de-CH" sz="1600" dirty="0"/>
              <a:t> </a:t>
            </a:r>
            <a:r>
              <a:rPr lang="de-CH" sz="1600" dirty="0" err="1"/>
              <a:t>palette</a:t>
            </a:r>
            <a:r>
              <a:rPr lang="de-CH" sz="1600" dirty="0"/>
              <a:t> {</a:t>
            </a:r>
            <a:r>
              <a:rPr lang="de-CH" sz="1600" dirty="0" err="1"/>
              <a:t>image</a:t>
            </a:r>
            <a:r>
              <a:rPr lang="de-CH" sz="1600" dirty="0"/>
              <a:t> (=JPG, PNG)} </a:t>
            </a:r>
          </a:p>
          <a:p>
            <a:pPr marL="0" indent="0">
              <a:buNone/>
            </a:pPr>
            <a:endParaRPr lang="de-CH" sz="1600" dirty="0"/>
          </a:p>
          <a:p>
            <a:pPr marL="0" indent="0">
              <a:buNone/>
            </a:pPr>
            <a:endParaRPr lang="de-CH" sz="1600" dirty="0"/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6292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FF485-B372-4EDD-975E-4252D385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60" y="-955590"/>
            <a:ext cx="10515600" cy="1325563"/>
          </a:xfrm>
        </p:spPr>
        <p:txBody>
          <a:bodyPr/>
          <a:lstStyle/>
          <a:p>
            <a:r>
              <a:rPr lang="de-CH" dirty="0"/>
              <a:t>Classification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F325A9F-B582-48D5-BFDC-1EF5EE81E9FC}"/>
              </a:ext>
            </a:extLst>
          </p:cNvPr>
          <p:cNvSpPr/>
          <p:nvPr/>
        </p:nvSpPr>
        <p:spPr>
          <a:xfrm>
            <a:off x="767551" y="1588433"/>
            <a:ext cx="1411549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aliceblue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A0FDFB-3153-4194-A540-BDA8BE1F9C55}"/>
              </a:ext>
            </a:extLst>
          </p:cNvPr>
          <p:cNvSpPr/>
          <p:nvPr/>
        </p:nvSpPr>
        <p:spPr>
          <a:xfrm>
            <a:off x="2810895" y="1588433"/>
            <a:ext cx="1411549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Basic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blue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E2558C-6CD6-44B9-A95E-61A180EFB8D2}"/>
              </a:ext>
            </a:extLst>
          </p:cNvPr>
          <p:cNvSpPr/>
          <p:nvPr/>
        </p:nvSpPr>
        <p:spPr>
          <a:xfrm>
            <a:off x="767551" y="2427881"/>
            <a:ext cx="1411549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aliceblue</a:t>
            </a:r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BA33F2-5A41-4711-893B-E465D49600A1}"/>
              </a:ext>
            </a:extLst>
          </p:cNvPr>
          <p:cNvSpPr/>
          <p:nvPr/>
        </p:nvSpPr>
        <p:spPr>
          <a:xfrm>
            <a:off x="2810895" y="2427881"/>
            <a:ext cx="1411549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aliceblue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FFDF2F8-C398-428E-9625-70B74983D448}"/>
              </a:ext>
            </a:extLst>
          </p:cNvPr>
          <p:cNvSpPr/>
          <p:nvPr/>
        </p:nvSpPr>
        <p:spPr>
          <a:xfrm>
            <a:off x="767551" y="3431058"/>
            <a:ext cx="1571349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Non-</a:t>
            </a:r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aliceblue2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047E1F4-8A0F-4CAA-9797-8FAF7E1CBF23}"/>
              </a:ext>
            </a:extLst>
          </p:cNvPr>
          <p:cNvSpPr/>
          <p:nvPr/>
        </p:nvSpPr>
        <p:spPr>
          <a:xfrm>
            <a:off x="2810895" y="3431058"/>
            <a:ext cx="1411549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aliceblue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767C658-03B3-4D13-BAD1-FA34D00D77AD}"/>
              </a:ext>
            </a:extLst>
          </p:cNvPr>
          <p:cNvSpPr txBox="1"/>
          <p:nvPr/>
        </p:nvSpPr>
        <p:spPr>
          <a:xfrm>
            <a:off x="643264" y="369973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Color </a:t>
            </a:r>
            <a:r>
              <a:rPr lang="de-CH" dirty="0" err="1"/>
              <a:t>classification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642B3B-6F93-4389-AADC-FF0B1ACD7E99}"/>
              </a:ext>
            </a:extLst>
          </p:cNvPr>
          <p:cNvSpPr txBox="1"/>
          <p:nvPr/>
        </p:nvSpPr>
        <p:spPr>
          <a:xfrm>
            <a:off x="5046588" y="369973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Color </a:t>
            </a:r>
            <a:r>
              <a:rPr lang="de-CH" dirty="0" err="1"/>
              <a:t>palette</a:t>
            </a:r>
            <a:r>
              <a:rPr lang="de-CH" dirty="0"/>
              <a:t> </a:t>
            </a:r>
            <a:r>
              <a:rPr lang="de-CH" dirty="0" err="1"/>
              <a:t>classification</a:t>
            </a:r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EFAB0D0-B004-4935-9D67-F609C0B5ADDA}"/>
              </a:ext>
            </a:extLst>
          </p:cNvPr>
          <p:cNvSpPr txBox="1"/>
          <p:nvPr/>
        </p:nvSpPr>
        <p:spPr>
          <a:xfrm>
            <a:off x="767551" y="991410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Patch </a:t>
            </a:r>
            <a:r>
              <a:rPr lang="de-CH" dirty="0" err="1"/>
              <a:t>color</a:t>
            </a:r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7DD0CDB-8788-4CB3-9D4D-88954E424119}"/>
              </a:ext>
            </a:extLst>
          </p:cNvPr>
          <p:cNvSpPr txBox="1"/>
          <p:nvPr/>
        </p:nvSpPr>
        <p:spPr>
          <a:xfrm>
            <a:off x="2738394" y="991410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category</a:t>
            </a:r>
            <a:endParaRPr lang="de-CH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B6000FC-EC7C-46DD-90AF-E93AE12CDD6A}"/>
              </a:ext>
            </a:extLst>
          </p:cNvPr>
          <p:cNvCxnSpPr/>
          <p:nvPr/>
        </p:nvCxnSpPr>
        <p:spPr>
          <a:xfrm>
            <a:off x="2338900" y="1160086"/>
            <a:ext cx="29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1A32AFDE-5E99-45B6-A787-DFC03C02D74D}"/>
              </a:ext>
            </a:extLst>
          </p:cNvPr>
          <p:cNvSpPr/>
          <p:nvPr/>
        </p:nvSpPr>
        <p:spPr>
          <a:xfrm>
            <a:off x="5154599" y="1588432"/>
            <a:ext cx="1207363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aliceblue</a:t>
            </a:r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FB3CBF3-E87C-4443-87C0-D063891DF313}"/>
              </a:ext>
            </a:extLst>
          </p:cNvPr>
          <p:cNvSpPr txBox="1"/>
          <p:nvPr/>
        </p:nvSpPr>
        <p:spPr>
          <a:xfrm>
            <a:off x="5154599" y="1018846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Patch </a:t>
            </a:r>
            <a:r>
              <a:rPr lang="de-CH" dirty="0" err="1"/>
              <a:t>color</a:t>
            </a:r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9A38335-5252-4FD4-999B-925CD33D5AD8}"/>
              </a:ext>
            </a:extLst>
          </p:cNvPr>
          <p:cNvSpPr txBox="1"/>
          <p:nvPr/>
        </p:nvSpPr>
        <p:spPr>
          <a:xfrm>
            <a:off x="7125442" y="101884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category</a:t>
            </a:r>
            <a:endParaRPr lang="de-CH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DF9255-C98D-4427-92A6-A0799C49D69C}"/>
              </a:ext>
            </a:extLst>
          </p:cNvPr>
          <p:cNvCxnSpPr/>
          <p:nvPr/>
        </p:nvCxnSpPr>
        <p:spPr>
          <a:xfrm>
            <a:off x="6725948" y="1187522"/>
            <a:ext cx="29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BB39F36E-B29F-48D5-A6FE-6E00B9751465}"/>
              </a:ext>
            </a:extLst>
          </p:cNvPr>
          <p:cNvSpPr/>
          <p:nvPr/>
        </p:nvSpPr>
        <p:spPr>
          <a:xfrm>
            <a:off x="7197943" y="1588431"/>
            <a:ext cx="1207363" cy="75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contrast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blue</a:t>
            </a:r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82B4F77-E375-41A1-B1A3-CBF98699E85F}"/>
              </a:ext>
            </a:extLst>
          </p:cNvPr>
          <p:cNvSpPr/>
          <p:nvPr/>
        </p:nvSpPr>
        <p:spPr>
          <a:xfrm>
            <a:off x="5154598" y="2538343"/>
            <a:ext cx="1207363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grass</a:t>
            </a:r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06FF6A-BAA4-414C-99A1-46630C84F32E}"/>
              </a:ext>
            </a:extLst>
          </p:cNvPr>
          <p:cNvSpPr/>
          <p:nvPr/>
        </p:nvSpPr>
        <p:spPr>
          <a:xfrm>
            <a:off x="5154598" y="3508228"/>
            <a:ext cx="1411549" cy="90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Non-</a:t>
            </a:r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vermillion2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B07C12A-6104-4EEB-BF97-32E2D45C8026}"/>
              </a:ext>
            </a:extLst>
          </p:cNvPr>
          <p:cNvSpPr/>
          <p:nvPr/>
        </p:nvSpPr>
        <p:spPr>
          <a:xfrm>
            <a:off x="7159471" y="2538343"/>
            <a:ext cx="1207363" cy="75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contrast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green</a:t>
            </a:r>
            <a:endParaRPr lang="de-CH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9B6A120-8945-4695-A5E6-6F544248F8D6}"/>
              </a:ext>
            </a:extLst>
          </p:cNvPr>
          <p:cNvSpPr/>
          <p:nvPr/>
        </p:nvSpPr>
        <p:spPr>
          <a:xfrm>
            <a:off x="7197942" y="3508228"/>
            <a:ext cx="1207363" cy="75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contrast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red</a:t>
            </a:r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21F1CD7-3307-4914-9CB4-4D571E120D94}"/>
              </a:ext>
            </a:extLst>
          </p:cNvPr>
          <p:cNvSpPr txBox="1"/>
          <p:nvPr/>
        </p:nvSpPr>
        <p:spPr>
          <a:xfrm>
            <a:off x="9380371" y="101884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Color </a:t>
            </a:r>
            <a:r>
              <a:rPr lang="de-CH" dirty="0" err="1"/>
              <a:t>contrast</a:t>
            </a:r>
            <a:endParaRPr lang="de-CH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7B5A9B7-16C9-4F37-BA0F-B146CE08526A}"/>
              </a:ext>
            </a:extLst>
          </p:cNvPr>
          <p:cNvCxnSpPr/>
          <p:nvPr/>
        </p:nvCxnSpPr>
        <p:spPr>
          <a:xfrm>
            <a:off x="8980877" y="1187522"/>
            <a:ext cx="29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7465A4DD-CA98-4A1C-BF14-CDE168A3DF78}"/>
              </a:ext>
            </a:extLst>
          </p:cNvPr>
          <p:cNvSpPr/>
          <p:nvPr/>
        </p:nvSpPr>
        <p:spPr>
          <a:xfrm>
            <a:off x="9408484" y="2538343"/>
            <a:ext cx="1207363" cy="75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contrast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hue</a:t>
            </a:r>
            <a:endParaRPr lang="de-CH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7D0F317-BE4C-44E1-86DF-1CDD9479D389}"/>
              </a:ext>
            </a:extLst>
          </p:cNvPr>
          <p:cNvSpPr/>
          <p:nvPr/>
        </p:nvSpPr>
        <p:spPr>
          <a:xfrm>
            <a:off x="563365" y="1388178"/>
            <a:ext cx="1926454" cy="3456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1A2E310-F61E-4365-9ED0-F5C5B5CC9052}"/>
              </a:ext>
            </a:extLst>
          </p:cNvPr>
          <p:cNvSpPr txBox="1"/>
          <p:nvPr/>
        </p:nvSpPr>
        <p:spPr>
          <a:xfrm>
            <a:off x="767551" y="4409313"/>
            <a:ext cx="157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Color Palette X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9B310B1-9174-4693-9DC5-E41D4F3862A5}"/>
              </a:ext>
            </a:extLst>
          </p:cNvPr>
          <p:cNvSpPr txBox="1"/>
          <p:nvPr/>
        </p:nvSpPr>
        <p:spPr>
          <a:xfrm>
            <a:off x="2862680" y="4409313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Color Palette X’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4FC3104-A7DA-4C94-8C1B-3A33374FF432}"/>
              </a:ext>
            </a:extLst>
          </p:cNvPr>
          <p:cNvSpPr/>
          <p:nvPr/>
        </p:nvSpPr>
        <p:spPr>
          <a:xfrm>
            <a:off x="2631862" y="1391694"/>
            <a:ext cx="1926454" cy="3456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80DF0E7-8BCE-4170-BDE1-9AFC16674FCE}"/>
              </a:ext>
            </a:extLst>
          </p:cNvPr>
          <p:cNvSpPr/>
          <p:nvPr/>
        </p:nvSpPr>
        <p:spPr>
          <a:xfrm>
            <a:off x="4895666" y="1388178"/>
            <a:ext cx="1926454" cy="3456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13832B2-5EA0-4C72-92FA-BFE5E6FE969F}"/>
              </a:ext>
            </a:extLst>
          </p:cNvPr>
          <p:cNvSpPr txBox="1"/>
          <p:nvPr/>
        </p:nvSpPr>
        <p:spPr>
          <a:xfrm>
            <a:off x="5099852" y="4409313"/>
            <a:ext cx="157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Color Palette 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DF0C2B9-A821-4ED3-968C-B950B183D1BD}"/>
              </a:ext>
            </a:extLst>
          </p:cNvPr>
          <p:cNvSpPr txBox="1"/>
          <p:nvPr/>
        </p:nvSpPr>
        <p:spPr>
          <a:xfrm>
            <a:off x="7205336" y="440055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Color Palette X’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8C38A65-84C0-483D-994E-57CA92F33C5D}"/>
              </a:ext>
            </a:extLst>
          </p:cNvPr>
          <p:cNvSpPr/>
          <p:nvPr/>
        </p:nvSpPr>
        <p:spPr>
          <a:xfrm>
            <a:off x="6974518" y="1382937"/>
            <a:ext cx="1926454" cy="3456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Gleichschenkliges Dreieck 37">
            <a:extLst>
              <a:ext uri="{FF2B5EF4-FFF2-40B4-BE49-F238E27FC236}">
                <a16:creationId xmlns:a16="http://schemas.microsoft.com/office/drawing/2014/main" id="{2C8FCFDC-A61E-4F23-BDFF-7241E995FE6D}"/>
              </a:ext>
            </a:extLst>
          </p:cNvPr>
          <p:cNvSpPr/>
          <p:nvPr/>
        </p:nvSpPr>
        <p:spPr>
          <a:xfrm>
            <a:off x="2054069" y="5079428"/>
            <a:ext cx="3011751" cy="2357018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Search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 «</a:t>
            </a:r>
            <a:r>
              <a:rPr lang="de-CH" dirty="0" err="1"/>
              <a:t>blue</a:t>
            </a:r>
            <a:r>
              <a:rPr lang="de-CH" dirty="0"/>
              <a:t>»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 «</a:t>
            </a:r>
            <a:r>
              <a:rPr lang="de-CH" dirty="0" err="1"/>
              <a:t>alice</a:t>
            </a:r>
            <a:r>
              <a:rPr lang="de-CH" dirty="0"/>
              <a:t> </a:t>
            </a:r>
            <a:r>
              <a:rPr lang="de-CH" dirty="0" err="1"/>
              <a:t>blue</a:t>
            </a:r>
            <a:r>
              <a:rPr lang="de-CH" dirty="0"/>
              <a:t>»</a:t>
            </a:r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89EABB05-1403-4555-92A0-73EB35544839}"/>
              </a:ext>
            </a:extLst>
          </p:cNvPr>
          <p:cNvSpPr/>
          <p:nvPr/>
        </p:nvSpPr>
        <p:spPr>
          <a:xfrm>
            <a:off x="8506289" y="5079428"/>
            <a:ext cx="3011751" cy="2357018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Search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contrast</a:t>
            </a:r>
            <a:r>
              <a:rPr lang="de-CH" dirty="0"/>
              <a:t> «</a:t>
            </a:r>
            <a:r>
              <a:rPr lang="de-CH" dirty="0" err="1"/>
              <a:t>contrast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hue</a:t>
            </a:r>
            <a:r>
              <a:rPr lang="de-CH" dirty="0"/>
              <a:t>»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6F0EE7D-3E45-4E69-9C19-11120FC346BB}"/>
              </a:ext>
            </a:extLst>
          </p:cNvPr>
          <p:cNvSpPr/>
          <p:nvPr/>
        </p:nvSpPr>
        <p:spPr>
          <a:xfrm>
            <a:off x="9105163" y="2387424"/>
            <a:ext cx="1926454" cy="151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A7D9BD5-7559-45E6-9E24-80BEDF382073}"/>
              </a:ext>
            </a:extLst>
          </p:cNvPr>
          <p:cNvSpPr txBox="1"/>
          <p:nvPr/>
        </p:nvSpPr>
        <p:spPr>
          <a:xfrm>
            <a:off x="9309342" y="3504058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Color Palette X’’</a:t>
            </a:r>
          </a:p>
        </p:txBody>
      </p:sp>
    </p:spTree>
    <p:extLst>
      <p:ext uri="{BB962C8B-B14F-4D97-AF65-F5344CB8AC3E}">
        <p14:creationId xmlns:p14="http://schemas.microsoft.com/office/powerpoint/2010/main" val="259358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69A0F-6F25-4887-B5B6-446A8B05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882CE0E-A628-4B79-AF71-E379323E8D31}"/>
              </a:ext>
            </a:extLst>
          </p:cNvPr>
          <p:cNvSpPr/>
          <p:nvPr/>
        </p:nvSpPr>
        <p:spPr>
          <a:xfrm>
            <a:off x="1279126" y="3941051"/>
            <a:ext cx="2946273" cy="1990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63505FF-478E-4880-83B9-9B1ABED60116}"/>
              </a:ext>
            </a:extLst>
          </p:cNvPr>
          <p:cNvSpPr txBox="1"/>
          <p:nvPr/>
        </p:nvSpPr>
        <p:spPr>
          <a:xfrm>
            <a:off x="2029658" y="5401725"/>
            <a:ext cx="152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Non-</a:t>
            </a:r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0823FED-FE5F-4D26-99CB-90F2A52BCD2B}"/>
              </a:ext>
            </a:extLst>
          </p:cNvPr>
          <p:cNvSpPr txBox="1"/>
          <p:nvPr/>
        </p:nvSpPr>
        <p:spPr>
          <a:xfrm>
            <a:off x="2088845" y="5035910"/>
            <a:ext cx="105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dict</a:t>
            </a:r>
            <a:r>
              <a:rPr lang="de-CH" dirty="0"/>
              <a:t> </a:t>
            </a:r>
            <a:r>
              <a:rPr lang="de-CH" dirty="0" err="1"/>
              <a:t>color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223FA4-6651-4DC1-8BFD-EC784A59FFD6}"/>
              </a:ext>
            </a:extLst>
          </p:cNvPr>
          <p:cNvSpPr txBox="1"/>
          <p:nvPr/>
        </p:nvSpPr>
        <p:spPr>
          <a:xfrm>
            <a:off x="2160754" y="4649982"/>
            <a:ext cx="11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color</a:t>
            </a:r>
            <a:endParaRPr lang="de-CH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2942A97-B7B5-4BDA-B4CD-C4EC9F0E1515}"/>
              </a:ext>
            </a:extLst>
          </p:cNvPr>
          <p:cNvSpPr/>
          <p:nvPr/>
        </p:nvSpPr>
        <p:spPr>
          <a:xfrm>
            <a:off x="1685650" y="4138026"/>
            <a:ext cx="1930890" cy="952020"/>
          </a:xfrm>
          <a:prstGeom prst="ellipse">
            <a:avLst/>
          </a:prstGeom>
          <a:solidFill>
            <a:srgbClr val="0020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84927BF-3756-4973-8231-85AA981EB0E9}"/>
              </a:ext>
            </a:extLst>
          </p:cNvPr>
          <p:cNvSpPr/>
          <p:nvPr/>
        </p:nvSpPr>
        <p:spPr>
          <a:xfrm>
            <a:off x="1621620" y="4086021"/>
            <a:ext cx="2195777" cy="1430784"/>
          </a:xfrm>
          <a:prstGeom prst="ellipse">
            <a:avLst/>
          </a:prstGeom>
          <a:solidFill>
            <a:srgbClr val="0020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748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Vogel, Blume, Baum enthält.&#10;&#10;Automatisch generierte Beschreibung">
            <a:extLst>
              <a:ext uri="{FF2B5EF4-FFF2-40B4-BE49-F238E27FC236}">
                <a16:creationId xmlns:a16="http://schemas.microsoft.com/office/drawing/2014/main" id="{10B896B6-C93E-4300-80DC-6234FA55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94" y="3116304"/>
            <a:ext cx="1513493" cy="2676493"/>
          </a:xfrm>
          <a:prstGeom prst="rect">
            <a:avLst/>
          </a:prstGeom>
        </p:spPr>
      </p:pic>
      <p:pic>
        <p:nvPicPr>
          <p:cNvPr id="3" name="Grafik 2" descr="Ein Bild, das draußen, Person, Mann, Schlips enthält.&#10;&#10;Automatisch generierte Beschreibung">
            <a:extLst>
              <a:ext uri="{FF2B5EF4-FFF2-40B4-BE49-F238E27FC236}">
                <a16:creationId xmlns:a16="http://schemas.microsoft.com/office/drawing/2014/main" id="{3D802E39-6FEA-450D-A4A1-860DC8EA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3146968"/>
            <a:ext cx="1447569" cy="814257"/>
          </a:xfrm>
          <a:prstGeom prst="rect">
            <a:avLst/>
          </a:prstGeom>
        </p:spPr>
      </p:pic>
      <p:pic>
        <p:nvPicPr>
          <p:cNvPr id="6" name="Grafik 5" descr="Ein Bild, das Mann, Person, Schlips, Anzug enthält.&#10;&#10;Automatisch generierte Beschreibung">
            <a:extLst>
              <a:ext uri="{FF2B5EF4-FFF2-40B4-BE49-F238E27FC236}">
                <a16:creationId xmlns:a16="http://schemas.microsoft.com/office/drawing/2014/main" id="{2D666060-9FF8-47B1-A35E-89E3075E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4038634"/>
            <a:ext cx="1447569" cy="814258"/>
          </a:xfrm>
          <a:prstGeom prst="rect">
            <a:avLst/>
          </a:prstGeom>
        </p:spPr>
      </p:pic>
      <p:pic>
        <p:nvPicPr>
          <p:cNvPr id="8" name="Grafik 7" descr="Ein Bild, das Person, Mann, haltend, tragen enthält.&#10;&#10;Automatisch generierte Beschreibung">
            <a:extLst>
              <a:ext uri="{FF2B5EF4-FFF2-40B4-BE49-F238E27FC236}">
                <a16:creationId xmlns:a16="http://schemas.microsoft.com/office/drawing/2014/main" id="{858ECD63-004A-4E72-9814-629C47448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092" y="4948057"/>
            <a:ext cx="1459144" cy="820769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464D28E-1C8F-4F74-8883-B62419C7FF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27" y="3116304"/>
            <a:ext cx="5940365" cy="268173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23E7D09-8B61-46F7-99E5-938D33594EDD}"/>
              </a:ext>
            </a:extLst>
          </p:cNvPr>
          <p:cNvSpPr txBox="1"/>
          <p:nvPr/>
        </p:nvSpPr>
        <p:spPr>
          <a:xfrm>
            <a:off x="1611448" y="2651807"/>
            <a:ext cx="9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Gold color             Color palette					        Video image</a:t>
            </a:r>
          </a:p>
        </p:txBody>
      </p:sp>
    </p:spTree>
    <p:extLst>
      <p:ext uri="{BB962C8B-B14F-4D97-AF65-F5344CB8AC3E}">
        <p14:creationId xmlns:p14="http://schemas.microsoft.com/office/powerpoint/2010/main" val="336894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1DABF-C6B7-4C08-B55E-6854567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Avocado, </a:t>
            </a:r>
            <a:r>
              <a:rPr lang="de-CH" dirty="0" err="1"/>
              <a:t>threshold</a:t>
            </a:r>
            <a:r>
              <a:rPr lang="de-CH" dirty="0"/>
              <a:t> = 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3F4FE1A-4163-4E11-9101-09597FF21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" t="6319" r="35898" b="7007"/>
          <a:stretch/>
        </p:blipFill>
        <p:spPr>
          <a:xfrm>
            <a:off x="1651379" y="3194050"/>
            <a:ext cx="1510881" cy="242036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9D6F6E-05A3-4218-AF50-9D6CCF05BECB}"/>
              </a:ext>
            </a:extLst>
          </p:cNvPr>
          <p:cNvSpPr txBox="1"/>
          <p:nvPr/>
        </p:nvSpPr>
        <p:spPr>
          <a:xfrm>
            <a:off x="1611448" y="2651807"/>
            <a:ext cx="9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Gold color             Color palette					        Video image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859D811-9AF6-4FC0-92D7-5E2CE8FB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3006883"/>
            <a:ext cx="1328787" cy="9965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A478909-A7FE-4882-9EE1-3CA2C6BF8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4089368"/>
            <a:ext cx="1328787" cy="9965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52719FF-175B-481B-A15D-90866B886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5171854"/>
            <a:ext cx="1328787" cy="99659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C1AF332-1CFA-43D6-9701-D077B5E12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755" y="3194049"/>
            <a:ext cx="5349621" cy="24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4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1DABF-C6B7-4C08-B55E-6854567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Avocado, </a:t>
            </a:r>
            <a:r>
              <a:rPr lang="de-CH" dirty="0" err="1"/>
              <a:t>threshold</a:t>
            </a:r>
            <a:r>
              <a:rPr lang="de-CH" dirty="0"/>
              <a:t> = 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3F4FE1A-4163-4E11-9101-09597FF21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" t="6319" r="35898" b="7007"/>
          <a:stretch/>
        </p:blipFill>
        <p:spPr>
          <a:xfrm>
            <a:off x="1651379" y="3194050"/>
            <a:ext cx="1510881" cy="242036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9D6F6E-05A3-4218-AF50-9D6CCF05BECB}"/>
              </a:ext>
            </a:extLst>
          </p:cNvPr>
          <p:cNvSpPr txBox="1"/>
          <p:nvPr/>
        </p:nvSpPr>
        <p:spPr>
          <a:xfrm>
            <a:off x="1611448" y="2651807"/>
            <a:ext cx="9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Gold color             Color palette					        Video image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859D811-9AF6-4FC0-92D7-5E2CE8FB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3006883"/>
            <a:ext cx="1328787" cy="9965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A478909-A7FE-4882-9EE1-3CA2C6BF8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4089368"/>
            <a:ext cx="1328787" cy="9965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52719FF-175B-481B-A15D-90866B886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5171854"/>
            <a:ext cx="1328787" cy="9965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D91CC42-DF05-40C8-9DBC-3C2293730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011" y="3124216"/>
            <a:ext cx="5717739" cy="25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6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1DABF-C6B7-4C08-B55E-6854567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VIAN: </a:t>
            </a:r>
            <a:r>
              <a:rPr lang="de-CH" dirty="0" err="1"/>
              <a:t>Mustard</a:t>
            </a:r>
            <a:r>
              <a:rPr lang="de-CH" dirty="0"/>
              <a:t>, </a:t>
            </a:r>
            <a:r>
              <a:rPr lang="de-CH" dirty="0" err="1"/>
              <a:t>threshold</a:t>
            </a:r>
            <a:r>
              <a:rPr lang="de-CH" dirty="0"/>
              <a:t>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39D6F6E-05A3-4218-AF50-9D6CCF05BECB}"/>
              </a:ext>
            </a:extLst>
          </p:cNvPr>
          <p:cNvSpPr txBox="1"/>
          <p:nvPr/>
        </p:nvSpPr>
        <p:spPr>
          <a:xfrm>
            <a:off x="1611448" y="2651807"/>
            <a:ext cx="9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Gold color             Color palette					        Video image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9837D0-5390-4888-B088-DCB64C8A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48" y="3194050"/>
            <a:ext cx="1317508" cy="26402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66E6EA8-F44E-450A-9884-736B2F07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616" y="3194050"/>
            <a:ext cx="5775390" cy="26242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3B38354-E256-49A7-A2D6-B2A37071E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0" y="3122014"/>
            <a:ext cx="1322133" cy="99159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D5432D3-3B00-4676-B1D9-F15A78779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0" y="4250491"/>
            <a:ext cx="1317508" cy="98813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5359ED-E21E-4AA4-A9FF-3EBAA291F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0" y="5375498"/>
            <a:ext cx="1317508" cy="988131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437E8931-8EB0-4333-8721-3CD5BE22DF7A}"/>
              </a:ext>
            </a:extLst>
          </p:cNvPr>
          <p:cNvSpPr/>
          <p:nvPr/>
        </p:nvSpPr>
        <p:spPr>
          <a:xfrm>
            <a:off x="10286012" y="3361099"/>
            <a:ext cx="479166" cy="1358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AA25203-0723-4A3C-842D-BC6F51057D35}"/>
              </a:ext>
            </a:extLst>
          </p:cNvPr>
          <p:cNvSpPr/>
          <p:nvPr/>
        </p:nvSpPr>
        <p:spPr>
          <a:xfrm>
            <a:off x="9852272" y="5508261"/>
            <a:ext cx="322508" cy="4077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FF23260-BCD1-4F41-AEF8-59E5E0106B4A}"/>
              </a:ext>
            </a:extLst>
          </p:cNvPr>
          <p:cNvSpPr/>
          <p:nvPr/>
        </p:nvSpPr>
        <p:spPr>
          <a:xfrm>
            <a:off x="9439666" y="4587119"/>
            <a:ext cx="573860" cy="3148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03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1DABF-C6B7-4C08-B55E-6854567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VIAN: </a:t>
            </a:r>
            <a:r>
              <a:rPr lang="de-CH" dirty="0" err="1"/>
              <a:t>Mustard</a:t>
            </a:r>
            <a:r>
              <a:rPr lang="de-CH" dirty="0"/>
              <a:t>, </a:t>
            </a:r>
            <a:r>
              <a:rPr lang="de-CH" dirty="0" err="1"/>
              <a:t>threshold</a:t>
            </a:r>
            <a:r>
              <a:rPr lang="de-CH" dirty="0"/>
              <a:t> = 0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39D6F6E-05A3-4218-AF50-9D6CCF05BECB}"/>
              </a:ext>
            </a:extLst>
          </p:cNvPr>
          <p:cNvSpPr txBox="1"/>
          <p:nvPr/>
        </p:nvSpPr>
        <p:spPr>
          <a:xfrm>
            <a:off x="1611448" y="2651807"/>
            <a:ext cx="9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Gold color             Color palette					        Video image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9837D0-5390-4888-B088-DCB64C8A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48" y="3194050"/>
            <a:ext cx="1317508" cy="26402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3B38354-E256-49A7-A2D6-B2A37071E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0" y="3122014"/>
            <a:ext cx="1322133" cy="99159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D5432D3-3B00-4676-B1D9-F15A78779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0" y="4250491"/>
            <a:ext cx="1317508" cy="98813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5359ED-E21E-4AA4-A9FF-3EBAA291F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0" y="5375498"/>
            <a:ext cx="1317508" cy="988131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437E8931-8EB0-4333-8721-3CD5BE22DF7A}"/>
              </a:ext>
            </a:extLst>
          </p:cNvPr>
          <p:cNvSpPr/>
          <p:nvPr/>
        </p:nvSpPr>
        <p:spPr>
          <a:xfrm>
            <a:off x="10286012" y="3361099"/>
            <a:ext cx="479166" cy="1358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AA25203-0723-4A3C-842D-BC6F51057D35}"/>
              </a:ext>
            </a:extLst>
          </p:cNvPr>
          <p:cNvSpPr/>
          <p:nvPr/>
        </p:nvSpPr>
        <p:spPr>
          <a:xfrm>
            <a:off x="9852272" y="5508261"/>
            <a:ext cx="322508" cy="4077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FF23260-BCD1-4F41-AEF8-59E5E0106B4A}"/>
              </a:ext>
            </a:extLst>
          </p:cNvPr>
          <p:cNvSpPr/>
          <p:nvPr/>
        </p:nvSpPr>
        <p:spPr>
          <a:xfrm>
            <a:off x="9439666" y="4587119"/>
            <a:ext cx="573860" cy="3148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BDA3B2-BF61-489D-8E1E-805E95667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558" y="3202304"/>
            <a:ext cx="5854676" cy="26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0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B2E9921-9BAA-4F7D-8FF1-6290EB53706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2" t="24891" r="9959" b="28163"/>
          <a:stretch/>
        </p:blipFill>
        <p:spPr>
          <a:xfrm>
            <a:off x="263069" y="4590070"/>
            <a:ext cx="3600000" cy="720000"/>
          </a:xfrm>
          <a:prstGeom prst="rect">
            <a:avLst/>
          </a:prstGeom>
        </p:spPr>
      </p:pic>
      <p:pic>
        <p:nvPicPr>
          <p:cNvPr id="5" name="Grafik 4" descr="Ein Bild, das Läufer enthält.&#10;&#10;Automatisch generierte Beschreibung">
            <a:extLst>
              <a:ext uri="{FF2B5EF4-FFF2-40B4-BE49-F238E27FC236}">
                <a16:creationId xmlns:a16="http://schemas.microsoft.com/office/drawing/2014/main" id="{05144555-8AC3-4163-A848-59417EE6F394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0" t="11735" r="15165" b="13584"/>
          <a:stretch/>
        </p:blipFill>
        <p:spPr>
          <a:xfrm>
            <a:off x="263069" y="1592564"/>
            <a:ext cx="3600000" cy="288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E50617C-2538-4DA5-988E-C23277F8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15" y="5755349"/>
            <a:ext cx="6154340" cy="388812"/>
          </a:xfrm>
          <a:prstGeom prst="rect">
            <a:avLst/>
          </a:prstGeom>
        </p:spPr>
      </p:pic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0195921-2136-47F3-AD3B-55267643ADB1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0" t="26974" r="9886" b="26018"/>
          <a:stretch/>
        </p:blipFill>
        <p:spPr>
          <a:xfrm>
            <a:off x="4133187" y="4590070"/>
            <a:ext cx="3600000" cy="720000"/>
          </a:xfrm>
          <a:prstGeom prst="rect">
            <a:avLst/>
          </a:prstGeom>
        </p:spPr>
      </p:pic>
      <p:pic>
        <p:nvPicPr>
          <p:cNvPr id="10" name="Grafik 9" descr="Ein Bild, das Läufer, Tisch enthält.&#10;&#10;Automatisch generierte Beschreibung">
            <a:extLst>
              <a:ext uri="{FF2B5EF4-FFF2-40B4-BE49-F238E27FC236}">
                <a16:creationId xmlns:a16="http://schemas.microsoft.com/office/drawing/2014/main" id="{12CAC6F0-78A1-4ED3-86CF-7583F7A21C19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0" t="11986" r="15689" b="13346"/>
          <a:stretch/>
        </p:blipFill>
        <p:spPr>
          <a:xfrm>
            <a:off x="4133187" y="1592564"/>
            <a:ext cx="3600000" cy="288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D3706F8-AA7E-4981-A26D-8C092F12A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849" y="5770688"/>
            <a:ext cx="6220975" cy="477682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1E86494-8E55-42CA-A869-52E8682E2CBD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3" t="26466" r="10544" b="26785"/>
          <a:stretch/>
        </p:blipFill>
        <p:spPr>
          <a:xfrm>
            <a:off x="7973712" y="4590070"/>
            <a:ext cx="3600000" cy="720000"/>
          </a:xfrm>
          <a:prstGeom prst="rect">
            <a:avLst/>
          </a:prstGeom>
        </p:spPr>
      </p:pic>
      <p:pic>
        <p:nvPicPr>
          <p:cNvPr id="12" name="Grafik 11" descr="Ein Bild, das Foto, Mann, stehend, Gruppe enthält.&#10;&#10;Automatisch generierte Beschreibung">
            <a:extLst>
              <a:ext uri="{FF2B5EF4-FFF2-40B4-BE49-F238E27FC236}">
                <a16:creationId xmlns:a16="http://schemas.microsoft.com/office/drawing/2014/main" id="{866F0836-80E1-4454-8202-375B590448ED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2" t="12142" r="15103" b="12481"/>
          <a:stretch/>
        </p:blipFill>
        <p:spPr>
          <a:xfrm>
            <a:off x="7967793" y="1592564"/>
            <a:ext cx="3600000" cy="288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5F7F76B-6721-4154-A5A3-042A6A9735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0217" y="5681979"/>
            <a:ext cx="8854489" cy="5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1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D8F67DB-62FC-4D30-B92E-DD9B007C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83" y="333375"/>
            <a:ext cx="5324475" cy="619125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BED209B-B5A5-4041-83BB-DF81227E9E28}"/>
              </a:ext>
            </a:extLst>
          </p:cNvPr>
          <p:cNvSpPr/>
          <p:nvPr/>
        </p:nvSpPr>
        <p:spPr>
          <a:xfrm>
            <a:off x="3266983" y="532660"/>
            <a:ext cx="3630967" cy="26455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1F4045-EBD3-4305-9E79-2161812131B9}"/>
              </a:ext>
            </a:extLst>
          </p:cNvPr>
          <p:cNvSpPr/>
          <p:nvPr/>
        </p:nvSpPr>
        <p:spPr>
          <a:xfrm>
            <a:off x="3144175" y="5779363"/>
            <a:ext cx="3630967" cy="80934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57C7E3-24A8-48E7-B167-5F789B6C7B0F}"/>
              </a:ext>
            </a:extLst>
          </p:cNvPr>
          <p:cNvSpPr/>
          <p:nvPr/>
        </p:nvSpPr>
        <p:spPr>
          <a:xfrm>
            <a:off x="3144174" y="3679794"/>
            <a:ext cx="3630967" cy="19042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488C87-BDF3-4623-BFB4-BBBED870E48C}"/>
              </a:ext>
            </a:extLst>
          </p:cNvPr>
          <p:cNvSpPr txBox="1"/>
          <p:nvPr/>
        </p:nvSpPr>
        <p:spPr>
          <a:xfrm>
            <a:off x="1837677" y="1563045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DONE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73AD09-AA5C-451F-BE14-B9422984F65F}"/>
              </a:ext>
            </a:extLst>
          </p:cNvPr>
          <p:cNvSpPr txBox="1"/>
          <p:nvPr/>
        </p:nvSpPr>
        <p:spPr>
          <a:xfrm>
            <a:off x="978022" y="3757309"/>
            <a:ext cx="21650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WHY not</a:t>
            </a:r>
          </a:p>
          <a:p>
            <a:r>
              <a:rPr lang="de-CH" sz="3200" b="1" dirty="0"/>
              <a:t>Yellow </a:t>
            </a:r>
            <a:r>
              <a:rPr lang="de-CH" sz="3200" b="1" dirty="0" err="1"/>
              <a:t>too</a:t>
            </a:r>
            <a:r>
              <a:rPr lang="de-CH" sz="3200" b="1" dirty="0"/>
              <a:t>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99A0A7-4394-47F6-923D-EB31165DDC59}"/>
              </a:ext>
            </a:extLst>
          </p:cNvPr>
          <p:cNvSpPr txBox="1"/>
          <p:nvPr/>
        </p:nvSpPr>
        <p:spPr>
          <a:xfrm>
            <a:off x="974229" y="5859241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124682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1DF2275-0EEB-4C72-AB1C-2B2F5BCB4FC8}"/>
              </a:ext>
            </a:extLst>
          </p:cNvPr>
          <p:cNvSpPr/>
          <p:nvPr/>
        </p:nvSpPr>
        <p:spPr>
          <a:xfrm>
            <a:off x="1013297" y="1392105"/>
            <a:ext cx="1800000" cy="1800000"/>
          </a:xfrm>
          <a:prstGeom prst="rect">
            <a:avLst/>
          </a:prstGeom>
          <a:solidFill>
            <a:srgbClr val="FAE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0F9C47B-B9B0-44BB-8631-855DEEA5A0AF}"/>
              </a:ext>
            </a:extLst>
          </p:cNvPr>
          <p:cNvSpPr/>
          <p:nvPr/>
        </p:nvSpPr>
        <p:spPr>
          <a:xfrm>
            <a:off x="2813297" y="1392105"/>
            <a:ext cx="1800000" cy="18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79CD385-D814-4E61-96B7-DB30124D72A3}"/>
              </a:ext>
            </a:extLst>
          </p:cNvPr>
          <p:cNvSpPr/>
          <p:nvPr/>
        </p:nvSpPr>
        <p:spPr>
          <a:xfrm>
            <a:off x="4613297" y="1392105"/>
            <a:ext cx="1800000" cy="18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43D878-B93B-4375-8384-0C905DB319DB}"/>
              </a:ext>
            </a:extLst>
          </p:cNvPr>
          <p:cNvSpPr/>
          <p:nvPr/>
        </p:nvSpPr>
        <p:spPr>
          <a:xfrm>
            <a:off x="6413297" y="1392105"/>
            <a:ext cx="1800000" cy="18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EBB205-AAD5-48D8-8933-0505D4633BAE}"/>
              </a:ext>
            </a:extLst>
          </p:cNvPr>
          <p:cNvSpPr txBox="1"/>
          <p:nvPr/>
        </p:nvSpPr>
        <p:spPr>
          <a:xfrm>
            <a:off x="973100" y="603717"/>
            <a:ext cx="4710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Harmony - No Contrast of Extension</a:t>
            </a:r>
          </a:p>
          <a:p>
            <a:r>
              <a:rPr lang="de-CH" sz="2000" b="1" dirty="0"/>
              <a:t>Violet:yellow – Proportion: 3:1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2ACF43B-34C1-4A4C-8568-FBCE8FC9DC3D}"/>
              </a:ext>
            </a:extLst>
          </p:cNvPr>
          <p:cNvSpPr/>
          <p:nvPr/>
        </p:nvSpPr>
        <p:spPr>
          <a:xfrm>
            <a:off x="1013297" y="4487159"/>
            <a:ext cx="1800000" cy="1800000"/>
          </a:xfrm>
          <a:prstGeom prst="rect">
            <a:avLst/>
          </a:prstGeom>
          <a:solidFill>
            <a:srgbClr val="FAE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13E60B6-F28C-4539-B20F-53374D27C9FE}"/>
              </a:ext>
            </a:extLst>
          </p:cNvPr>
          <p:cNvSpPr/>
          <p:nvPr/>
        </p:nvSpPr>
        <p:spPr>
          <a:xfrm>
            <a:off x="2813297" y="4487159"/>
            <a:ext cx="1800000" cy="1800000"/>
          </a:xfrm>
          <a:prstGeom prst="rect">
            <a:avLst/>
          </a:prstGeom>
          <a:solidFill>
            <a:srgbClr val="FAE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EA34E3C-BCBB-49FC-B0DE-6C35907EC71F}"/>
              </a:ext>
            </a:extLst>
          </p:cNvPr>
          <p:cNvSpPr/>
          <p:nvPr/>
        </p:nvSpPr>
        <p:spPr>
          <a:xfrm>
            <a:off x="4613297" y="4487159"/>
            <a:ext cx="1800000" cy="1800000"/>
          </a:xfrm>
          <a:prstGeom prst="rect">
            <a:avLst/>
          </a:prstGeom>
          <a:solidFill>
            <a:srgbClr val="FAE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6EC75F-148F-476E-988D-BCC3C73598C2}"/>
              </a:ext>
            </a:extLst>
          </p:cNvPr>
          <p:cNvSpPr/>
          <p:nvPr/>
        </p:nvSpPr>
        <p:spPr>
          <a:xfrm>
            <a:off x="6413297" y="4487159"/>
            <a:ext cx="1800000" cy="18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591029-BAD5-49FF-A732-02B7554CCA70}"/>
              </a:ext>
            </a:extLst>
          </p:cNvPr>
          <p:cNvSpPr txBox="1"/>
          <p:nvPr/>
        </p:nvSpPr>
        <p:spPr>
          <a:xfrm>
            <a:off x="1013297" y="3670378"/>
            <a:ext cx="5440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Disharmony - Contrast of Extension</a:t>
            </a:r>
          </a:p>
          <a:p>
            <a:r>
              <a:rPr lang="de-CH" sz="2000" b="1" dirty="0"/>
              <a:t>Violet:yellow – Proportion: 1:3 </a:t>
            </a:r>
          </a:p>
        </p:txBody>
      </p:sp>
    </p:spTree>
    <p:extLst>
      <p:ext uri="{BB962C8B-B14F-4D97-AF65-F5344CB8AC3E}">
        <p14:creationId xmlns:p14="http://schemas.microsoft.com/office/powerpoint/2010/main" val="371832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Breitbild</PresentationFormat>
  <Paragraphs>88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ColorPaletteSearchColor  </vt:lpstr>
      <vt:lpstr>PowerPoint-Präsentation</vt:lpstr>
      <vt:lpstr>Avocado, threshold = 1</vt:lpstr>
      <vt:lpstr>Avocado, threshold = 0</vt:lpstr>
      <vt:lpstr>VIAN: Mustard, threshold = 1</vt:lpstr>
      <vt:lpstr>VIAN: Mustard, threshold = 0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Workflow</vt:lpstr>
      <vt:lpstr>Queries</vt:lpstr>
      <vt:lpstr>Classification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ColorPaletteSearchColor  </dc:title>
  <dc:creator>Linda Samsinger</dc:creator>
  <cp:lastModifiedBy>Linda Samsinger</cp:lastModifiedBy>
  <cp:revision>39</cp:revision>
  <dcterms:created xsi:type="dcterms:W3CDTF">2020-06-01T06:54:17Z</dcterms:created>
  <dcterms:modified xsi:type="dcterms:W3CDTF">2020-07-17T10:58:41Z</dcterms:modified>
</cp:coreProperties>
</file>