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>
        <p:scale>
          <a:sx n="42" d="100"/>
          <a:sy n="42" d="100"/>
        </p:scale>
        <p:origin x="13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628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271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57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25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445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14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031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72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375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689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72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858F-3035-43CA-A419-BEB9DD6CC57E}" type="datetimeFigureOut">
              <a:rPr lang="de-CH" smtClean="0"/>
              <a:t>12.08.2020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3939B-A39D-42D3-AD59-5E32B5AD89B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30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524D3-4BF4-4FA9-8CD5-2293E1364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81833D-239D-49AB-98F1-F23473D62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902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434E5-D7B8-46BA-99FC-463DC19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" name="Picture 137">
            <a:extLst>
              <a:ext uri="{FF2B5EF4-FFF2-40B4-BE49-F238E27FC236}">
                <a16:creationId xmlns:a16="http://schemas.microsoft.com/office/drawing/2014/main" id="{5076B8E6-CF2E-45B1-9056-A3D3F9C625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046" y="495358"/>
            <a:ext cx="4507068" cy="9809787"/>
          </a:xfrm>
          <a:prstGeom prst="rect">
            <a:avLst/>
          </a:prstGeom>
        </p:spPr>
      </p:pic>
      <p:pic>
        <p:nvPicPr>
          <p:cNvPr id="4" name="Picture 138">
            <a:extLst>
              <a:ext uri="{FF2B5EF4-FFF2-40B4-BE49-F238E27FC236}">
                <a16:creationId xmlns:a16="http://schemas.microsoft.com/office/drawing/2014/main" id="{31C3C8C9-EEDD-4509-A260-65DA7D57F3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682" y="798284"/>
            <a:ext cx="6158904" cy="1123405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2405A09-E2C7-49D1-B273-9A591EB472BC}"/>
              </a:ext>
            </a:extLst>
          </p:cNvPr>
          <p:cNvSpPr/>
          <p:nvPr/>
        </p:nvSpPr>
        <p:spPr>
          <a:xfrm>
            <a:off x="5511802" y="3599545"/>
            <a:ext cx="2307771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Determine Color Space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EA6FDD-7ECD-444A-8BD7-ED40CFF4BD68}"/>
              </a:ext>
            </a:extLst>
          </p:cNvPr>
          <p:cNvSpPr/>
          <p:nvPr/>
        </p:nvSpPr>
        <p:spPr>
          <a:xfrm>
            <a:off x="5511799" y="7368407"/>
            <a:ext cx="2307771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Map</a:t>
            </a:r>
            <a:r>
              <a:rPr lang="de-CH" dirty="0">
                <a:solidFill>
                  <a:sysClr val="windowText" lastClr="000000"/>
                </a:solidFill>
              </a:rPr>
              <a:t> Basic Colors </a:t>
            </a:r>
            <a:r>
              <a:rPr lang="de-CH" dirty="0" err="1">
                <a:solidFill>
                  <a:sysClr val="windowText" lastClr="000000"/>
                </a:solidFill>
              </a:rPr>
              <a:t>or</a:t>
            </a:r>
            <a:r>
              <a:rPr lang="de-CH" dirty="0">
                <a:solidFill>
                  <a:sysClr val="windowText" lastClr="000000"/>
                </a:solidFill>
              </a:rPr>
              <a:t> Dictionary Colors to Palette Colors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E64699-A2EB-4ED1-8D34-071A69A7BEFD}"/>
              </a:ext>
            </a:extLst>
          </p:cNvPr>
          <p:cNvSpPr/>
          <p:nvPr/>
        </p:nvSpPr>
        <p:spPr>
          <a:xfrm>
            <a:off x="5511799" y="5368796"/>
            <a:ext cx="2307771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Extract Representative Palette Color Set for Video Frame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C0493C-D787-49C8-ABE0-AD11B3F93125}"/>
              </a:ext>
            </a:extLst>
          </p:cNvPr>
          <p:cNvSpPr/>
          <p:nvPr/>
        </p:nvSpPr>
        <p:spPr>
          <a:xfrm>
            <a:off x="5511800" y="9239537"/>
            <a:ext cx="2307771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Query Color Palette </a:t>
            </a:r>
            <a:r>
              <a:rPr lang="de-CH" dirty="0" err="1">
                <a:solidFill>
                  <a:sysClr val="windowText" lastClr="000000"/>
                </a:solidFill>
              </a:rPr>
              <a:t>by</a:t>
            </a:r>
            <a:r>
              <a:rPr lang="de-CH" dirty="0">
                <a:solidFill>
                  <a:sysClr val="windowText" lastClr="000000"/>
                </a:solidFill>
              </a:rPr>
              <a:t> Basic Color </a:t>
            </a:r>
            <a:r>
              <a:rPr lang="de-CH" dirty="0" err="1">
                <a:solidFill>
                  <a:sysClr val="windowText" lastClr="000000"/>
                </a:solidFill>
              </a:rPr>
              <a:t>or</a:t>
            </a:r>
            <a:r>
              <a:rPr lang="de-CH" dirty="0">
                <a:solidFill>
                  <a:sysClr val="windowText" lastClr="000000"/>
                </a:solidFill>
              </a:rPr>
              <a:t> Dictionary Color</a:t>
            </a:r>
          </a:p>
        </p:txBody>
      </p:sp>
      <p:pic>
        <p:nvPicPr>
          <p:cNvPr id="10" name="Picture 143">
            <a:extLst>
              <a:ext uri="{FF2B5EF4-FFF2-40B4-BE49-F238E27FC236}">
                <a16:creationId xmlns:a16="http://schemas.microsoft.com/office/drawing/2014/main" id="{56ED1A27-3FDF-461F-BFEC-CDC6C269323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47" y="6791752"/>
            <a:ext cx="4507068" cy="98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8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434E5-D7B8-46BA-99FC-463DC19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298" y="649115"/>
            <a:ext cx="6209407" cy="903915"/>
          </a:xfrm>
        </p:spPr>
        <p:txBody>
          <a:bodyPr>
            <a:normAutofit fontScale="90000"/>
          </a:bodyPr>
          <a:lstStyle/>
          <a:p>
            <a:endParaRPr lang="de-CH" dirty="0"/>
          </a:p>
        </p:txBody>
      </p:sp>
      <p:pic>
        <p:nvPicPr>
          <p:cNvPr id="3" name="Picture 137">
            <a:extLst>
              <a:ext uri="{FF2B5EF4-FFF2-40B4-BE49-F238E27FC236}">
                <a16:creationId xmlns:a16="http://schemas.microsoft.com/office/drawing/2014/main" id="{5076B8E6-CF2E-45B1-9056-A3D3F9C625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046" y="495358"/>
            <a:ext cx="4507068" cy="9809787"/>
          </a:xfrm>
          <a:prstGeom prst="rect">
            <a:avLst/>
          </a:prstGeom>
        </p:spPr>
      </p:pic>
      <p:pic>
        <p:nvPicPr>
          <p:cNvPr id="4" name="Picture 138">
            <a:extLst>
              <a:ext uri="{FF2B5EF4-FFF2-40B4-BE49-F238E27FC236}">
                <a16:creationId xmlns:a16="http://schemas.microsoft.com/office/drawing/2014/main" id="{31C3C8C9-EEDD-4509-A260-65DA7D57F3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682" y="798284"/>
            <a:ext cx="6158904" cy="1123405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2405A09-E2C7-49D1-B273-9A591EB472BC}"/>
              </a:ext>
            </a:extLst>
          </p:cNvPr>
          <p:cNvSpPr/>
          <p:nvPr/>
        </p:nvSpPr>
        <p:spPr>
          <a:xfrm>
            <a:off x="2280096" y="3566812"/>
            <a:ext cx="2307771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Determine Set of Video Frames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EA6FDD-7ECD-444A-8BD7-ED40CFF4BD68}"/>
              </a:ext>
            </a:extLst>
          </p:cNvPr>
          <p:cNvSpPr/>
          <p:nvPr/>
        </p:nvSpPr>
        <p:spPr>
          <a:xfrm>
            <a:off x="11101282" y="3577304"/>
            <a:ext cx="2307771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Transform Color Palettes to Color Histograms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E64699-A2EB-4ED1-8D34-071A69A7BEFD}"/>
              </a:ext>
            </a:extLst>
          </p:cNvPr>
          <p:cNvSpPr/>
          <p:nvPr/>
        </p:nvSpPr>
        <p:spPr>
          <a:xfrm>
            <a:off x="5187449" y="3577304"/>
            <a:ext cx="2307771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Extract Representative Color Palettes for Video Frames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C0493C-D787-49C8-ABE0-AD11B3F93125}"/>
              </a:ext>
            </a:extLst>
          </p:cNvPr>
          <p:cNvSpPr/>
          <p:nvPr/>
        </p:nvSpPr>
        <p:spPr>
          <a:xfrm>
            <a:off x="6990049" y="5540788"/>
            <a:ext cx="5225615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Query Top-N Most Similar Video Frames from a Pool of Video Frames and an Input Video Frame</a:t>
            </a:r>
          </a:p>
        </p:txBody>
      </p:sp>
      <p:pic>
        <p:nvPicPr>
          <p:cNvPr id="10" name="Picture 143">
            <a:extLst>
              <a:ext uri="{FF2B5EF4-FFF2-40B4-BE49-F238E27FC236}">
                <a16:creationId xmlns:a16="http://schemas.microsoft.com/office/drawing/2014/main" id="{56ED1A27-3FDF-461F-BFEC-CDC6C269323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777" y="10305145"/>
            <a:ext cx="4507068" cy="980978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F741CD8-10B9-4A95-AF36-120DCB964D2B}"/>
              </a:ext>
            </a:extLst>
          </p:cNvPr>
          <p:cNvSpPr/>
          <p:nvPr/>
        </p:nvSpPr>
        <p:spPr>
          <a:xfrm>
            <a:off x="8059788" y="3580593"/>
            <a:ext cx="2307771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Keep Highest Representative Level in the Color Palettes Hierarchy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C729B7-F3C2-49F8-8F1D-87909196BFCE}"/>
              </a:ext>
            </a:extLst>
          </p:cNvPr>
          <p:cNvSpPr/>
          <p:nvPr/>
        </p:nvSpPr>
        <p:spPr>
          <a:xfrm>
            <a:off x="3941552" y="5540788"/>
            <a:ext cx="2307771" cy="127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Compute Pairwise Distances of Color Histograms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B9BFA3-12DC-49EF-A8A3-90208645135D}"/>
              </a:ext>
            </a:extLst>
          </p:cNvPr>
          <p:cNvSpPr txBox="1"/>
          <p:nvPr/>
        </p:nvSpPr>
        <p:spPr>
          <a:xfrm>
            <a:off x="13890393" y="5976071"/>
            <a:ext cx="174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Macro</a:t>
            </a:r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11C5E48-C6B9-48FF-99CA-1151A5DD1892}"/>
              </a:ext>
            </a:extLst>
          </p:cNvPr>
          <p:cNvSpPr txBox="1"/>
          <p:nvPr/>
        </p:nvSpPr>
        <p:spPr>
          <a:xfrm>
            <a:off x="13890393" y="4015877"/>
            <a:ext cx="174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Micro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DB44E3E-38B7-46FC-806E-391B636A528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587867" y="4205441"/>
            <a:ext cx="599582" cy="1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008B3DA-19EF-410A-9C09-E3C99874FCF9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10367559" y="4215933"/>
            <a:ext cx="733723" cy="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806D12D-EE61-42B3-B5C0-FD7D3897AD31}"/>
              </a:ext>
            </a:extLst>
          </p:cNvPr>
          <p:cNvCxnSpPr>
            <a:cxnSpLocks/>
          </p:cNvCxnSpPr>
          <p:nvPr/>
        </p:nvCxnSpPr>
        <p:spPr>
          <a:xfrm>
            <a:off x="7535683" y="4205440"/>
            <a:ext cx="531357" cy="1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A4BB2BA1-845A-433C-80BB-F9A18CD730B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8332190" y="1617809"/>
            <a:ext cx="686227" cy="7159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619DDCE-DD7D-4F7F-9A82-CDF78D3FE352}"/>
              </a:ext>
            </a:extLst>
          </p:cNvPr>
          <p:cNvCxnSpPr>
            <a:cxnSpLocks/>
          </p:cNvCxnSpPr>
          <p:nvPr/>
        </p:nvCxnSpPr>
        <p:spPr>
          <a:xfrm flipV="1">
            <a:off x="6256326" y="6176126"/>
            <a:ext cx="733723" cy="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7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D21B2FD-72AF-4F75-B8C8-948419A5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6543" y="3201315"/>
            <a:ext cx="7081879" cy="6288424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F84B3D9-6CBD-4687-AB28-1F2C15E6DFD7}"/>
              </a:ext>
            </a:extLst>
          </p:cNvPr>
          <p:cNvGrpSpPr/>
          <p:nvPr/>
        </p:nvGrpSpPr>
        <p:grpSpPr>
          <a:xfrm>
            <a:off x="8140704" y="3050387"/>
            <a:ext cx="2796663" cy="1904200"/>
            <a:chOff x="1001485" y="3204829"/>
            <a:chExt cx="4499429" cy="19042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8D6F216-B5EE-4C60-9E23-3C227F6BBBB0}"/>
                </a:ext>
              </a:extLst>
            </p:cNvPr>
            <p:cNvSpPr/>
            <p:nvPr/>
          </p:nvSpPr>
          <p:spPr>
            <a:xfrm>
              <a:off x="1001486" y="3512457"/>
              <a:ext cx="4499428" cy="1596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B30DC0F-BD90-4BA2-8F81-A616B7CD9050}"/>
                </a:ext>
              </a:extLst>
            </p:cNvPr>
            <p:cNvSpPr/>
            <p:nvPr/>
          </p:nvSpPr>
          <p:spPr>
            <a:xfrm>
              <a:off x="1001485" y="3204829"/>
              <a:ext cx="2343893" cy="301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ysClr val="windowText" lastClr="000000"/>
                  </a:solidFill>
                </a:rPr>
                <a:t>Category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B4CC7D8-F90D-4984-90E8-56DE2B36E824}"/>
              </a:ext>
            </a:extLst>
          </p:cNvPr>
          <p:cNvGrpSpPr/>
          <p:nvPr/>
        </p:nvGrpSpPr>
        <p:grpSpPr>
          <a:xfrm>
            <a:off x="5093663" y="3050387"/>
            <a:ext cx="2796664" cy="1904200"/>
            <a:chOff x="1001485" y="3204829"/>
            <a:chExt cx="4499429" cy="19042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6E6B691-55A5-4A16-B241-325FB9353074}"/>
                </a:ext>
              </a:extLst>
            </p:cNvPr>
            <p:cNvSpPr/>
            <p:nvPr/>
          </p:nvSpPr>
          <p:spPr>
            <a:xfrm>
              <a:off x="1001486" y="3512457"/>
              <a:ext cx="4499428" cy="1596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3528F28-B4BA-4991-AC2B-BF640C4F8A67}"/>
                </a:ext>
              </a:extLst>
            </p:cNvPr>
            <p:cNvSpPr/>
            <p:nvPr/>
          </p:nvSpPr>
          <p:spPr>
            <a:xfrm>
              <a:off x="1001485" y="3204829"/>
              <a:ext cx="2102993" cy="301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ysClr val="windowText" lastClr="000000"/>
                  </a:solidFill>
                </a:rPr>
                <a:t>Dictionary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86AFBB0-B708-4606-9260-92D1086F2C4E}"/>
              </a:ext>
            </a:extLst>
          </p:cNvPr>
          <p:cNvGrpSpPr/>
          <p:nvPr/>
        </p:nvGrpSpPr>
        <p:grpSpPr>
          <a:xfrm>
            <a:off x="8416472" y="3619004"/>
            <a:ext cx="2262414" cy="921346"/>
            <a:chOff x="2296884" y="6497268"/>
            <a:chExt cx="2262414" cy="92134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5692100-AB41-4671-8683-CAA13B1B8237}"/>
                </a:ext>
              </a:extLst>
            </p:cNvPr>
            <p:cNvSpPr/>
            <p:nvPr/>
          </p:nvSpPr>
          <p:spPr>
            <a:xfrm>
              <a:off x="2298697" y="6602186"/>
              <a:ext cx="2260601" cy="816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ColorClassCenter*.py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08E27AB-45C6-4E99-9078-CEE91F8CEB26}"/>
                </a:ext>
              </a:extLst>
            </p:cNvPr>
            <p:cNvSpPr/>
            <p:nvPr/>
          </p:nvSpPr>
          <p:spPr>
            <a:xfrm>
              <a:off x="2296884" y="6497268"/>
              <a:ext cx="678542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B59A5E2-FDE5-4166-8C40-739C9F3F7002}"/>
              </a:ext>
            </a:extLst>
          </p:cNvPr>
          <p:cNvGrpSpPr/>
          <p:nvPr/>
        </p:nvGrpSpPr>
        <p:grpSpPr>
          <a:xfrm>
            <a:off x="5093663" y="5512533"/>
            <a:ext cx="2813991" cy="1857829"/>
            <a:chOff x="1001485" y="3251200"/>
            <a:chExt cx="4499429" cy="185782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19D8B10-FE3C-483D-8A41-0178F1B4D2B0}"/>
                </a:ext>
              </a:extLst>
            </p:cNvPr>
            <p:cNvSpPr/>
            <p:nvPr/>
          </p:nvSpPr>
          <p:spPr>
            <a:xfrm>
              <a:off x="1001486" y="3512457"/>
              <a:ext cx="4499428" cy="1596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44E3E9C-AD5B-4F25-869A-2CB476092FE7}"/>
                </a:ext>
              </a:extLst>
            </p:cNvPr>
            <p:cNvSpPr/>
            <p:nvPr/>
          </p:nvSpPr>
          <p:spPr>
            <a:xfrm>
              <a:off x="1001485" y="3251200"/>
              <a:ext cx="1582056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ysClr val="windowText" lastClr="000000"/>
                  </a:solidFill>
                </a:rPr>
                <a:t>Models</a:t>
              </a:r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A41D3306-C8FF-4A4C-B789-D1C35EF8CCB2}"/>
              </a:ext>
            </a:extLst>
          </p:cNvPr>
          <p:cNvSpPr/>
          <p:nvPr/>
        </p:nvSpPr>
        <p:spPr>
          <a:xfrm>
            <a:off x="5305638" y="6227736"/>
            <a:ext cx="2385788" cy="816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ColorMLPrediction*.py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0E0B78-6AE2-450E-A63D-596691978C4C}"/>
              </a:ext>
            </a:extLst>
          </p:cNvPr>
          <p:cNvSpPr/>
          <p:nvPr/>
        </p:nvSpPr>
        <p:spPr>
          <a:xfrm>
            <a:off x="5316635" y="6116872"/>
            <a:ext cx="678542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251B5F3-5E6F-4443-9681-8380444287BD}"/>
              </a:ext>
            </a:extLst>
          </p:cNvPr>
          <p:cNvSpPr/>
          <p:nvPr/>
        </p:nvSpPr>
        <p:spPr>
          <a:xfrm>
            <a:off x="8128001" y="5768018"/>
            <a:ext cx="2834231" cy="159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3D4F860-82E0-4F13-841C-9EADFF882F87}"/>
              </a:ext>
            </a:extLst>
          </p:cNvPr>
          <p:cNvSpPr/>
          <p:nvPr/>
        </p:nvSpPr>
        <p:spPr>
          <a:xfrm>
            <a:off x="8124944" y="5498018"/>
            <a:ext cx="1205681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Retrieval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7286B3-0499-412C-AB1C-DE7EFC2A3F88}"/>
              </a:ext>
            </a:extLst>
          </p:cNvPr>
          <p:cNvSpPr/>
          <p:nvPr/>
        </p:nvSpPr>
        <p:spPr>
          <a:xfrm>
            <a:off x="8317594" y="6227736"/>
            <a:ext cx="2385788" cy="816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ColorPalette[s]*.py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AC5A13E-1BB6-4660-87D7-3627E7555D6B}"/>
              </a:ext>
            </a:extLst>
          </p:cNvPr>
          <p:cNvSpPr/>
          <p:nvPr/>
        </p:nvSpPr>
        <p:spPr>
          <a:xfrm>
            <a:off x="8317594" y="6122818"/>
            <a:ext cx="678542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A8F594C-AD72-4ACE-86EE-767199350EEF}"/>
              </a:ext>
            </a:extLst>
          </p:cNvPr>
          <p:cNvGrpSpPr/>
          <p:nvPr/>
        </p:nvGrpSpPr>
        <p:grpSpPr>
          <a:xfrm>
            <a:off x="5469832" y="3626534"/>
            <a:ext cx="2057400" cy="914403"/>
            <a:chOff x="1729511" y="4147503"/>
            <a:chExt cx="2057400" cy="914403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2B0FEAD-8B81-46A9-8310-EBB12C1A0B19}"/>
                </a:ext>
              </a:extLst>
            </p:cNvPr>
            <p:cNvSpPr/>
            <p:nvPr/>
          </p:nvSpPr>
          <p:spPr>
            <a:xfrm>
              <a:off x="1729511" y="4245478"/>
              <a:ext cx="2057400" cy="816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ColorNameDict*.py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64E3312-762D-43CB-AC96-8C0E137BB618}"/>
                </a:ext>
              </a:extLst>
            </p:cNvPr>
            <p:cNvSpPr/>
            <p:nvPr/>
          </p:nvSpPr>
          <p:spPr>
            <a:xfrm>
              <a:off x="1729511" y="4147503"/>
              <a:ext cx="678542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7517911-71B6-499F-AFBC-122F6166FDD3}"/>
              </a:ext>
            </a:extLst>
          </p:cNvPr>
          <p:cNvGrpSpPr/>
          <p:nvPr/>
        </p:nvGrpSpPr>
        <p:grpSpPr>
          <a:xfrm>
            <a:off x="5093662" y="787974"/>
            <a:ext cx="5849996" cy="1872343"/>
            <a:chOff x="1001485" y="3236686"/>
            <a:chExt cx="4499429" cy="1872343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BE39C8D-71B6-4E7D-BA5A-F46C534DF2DC}"/>
                </a:ext>
              </a:extLst>
            </p:cNvPr>
            <p:cNvSpPr/>
            <p:nvPr/>
          </p:nvSpPr>
          <p:spPr>
            <a:xfrm>
              <a:off x="1001486" y="3512457"/>
              <a:ext cx="4499428" cy="1596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3FB90DA-627A-4495-9E81-180BFD959018}"/>
                </a:ext>
              </a:extLst>
            </p:cNvPr>
            <p:cNvSpPr/>
            <p:nvPr/>
          </p:nvSpPr>
          <p:spPr>
            <a:xfrm>
              <a:off x="1001485" y="3236686"/>
              <a:ext cx="1582057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ysClr val="windowText" lastClr="000000"/>
                  </a:solidFill>
                </a:rPr>
                <a:t>Utilities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7584098-A321-43A1-9DC4-2FEE5F038CF9}"/>
              </a:ext>
            </a:extLst>
          </p:cNvPr>
          <p:cNvGrpSpPr/>
          <p:nvPr/>
        </p:nvGrpSpPr>
        <p:grpSpPr>
          <a:xfrm>
            <a:off x="8416473" y="1404829"/>
            <a:ext cx="1857333" cy="914403"/>
            <a:chOff x="1729511" y="4147503"/>
            <a:chExt cx="1587200" cy="914403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82E0B72-337D-4F80-B9B1-821F358BC4A3}"/>
                </a:ext>
              </a:extLst>
            </p:cNvPr>
            <p:cNvSpPr/>
            <p:nvPr/>
          </p:nvSpPr>
          <p:spPr>
            <a:xfrm>
              <a:off x="1729511" y="4245478"/>
              <a:ext cx="1587200" cy="816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Visualization*.py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2756D4C-1145-454B-A626-F56BFF7B3508}"/>
                </a:ext>
              </a:extLst>
            </p:cNvPr>
            <p:cNvSpPr/>
            <p:nvPr/>
          </p:nvSpPr>
          <p:spPr>
            <a:xfrm>
              <a:off x="1729511" y="4147503"/>
              <a:ext cx="678542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243FEF5-5D06-4720-8B45-FD470B7A1F74}"/>
              </a:ext>
            </a:extLst>
          </p:cNvPr>
          <p:cNvGrpSpPr/>
          <p:nvPr/>
        </p:nvGrpSpPr>
        <p:grpSpPr>
          <a:xfrm>
            <a:off x="5461734" y="1404482"/>
            <a:ext cx="2407558" cy="914403"/>
            <a:chOff x="1729511" y="4147503"/>
            <a:chExt cx="2057400" cy="914403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ED5DC29-6B9D-42AB-9DB8-4305CB67AED4}"/>
                </a:ext>
              </a:extLst>
            </p:cNvPr>
            <p:cNvSpPr/>
            <p:nvPr/>
          </p:nvSpPr>
          <p:spPr>
            <a:xfrm>
              <a:off x="1729511" y="4245478"/>
              <a:ext cx="2057400" cy="816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ColorConversion*.py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5183C83-F7D7-419B-AD0F-1433DEECC5D9}"/>
                </a:ext>
              </a:extLst>
            </p:cNvPr>
            <p:cNvSpPr/>
            <p:nvPr/>
          </p:nvSpPr>
          <p:spPr>
            <a:xfrm>
              <a:off x="1729511" y="4147503"/>
              <a:ext cx="678542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/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46B7B44-4FF2-444A-9B22-338420F1675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491996" y="2306354"/>
            <a:ext cx="6537" cy="14181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9E83EFB-6A08-47EC-8F31-6F19C66FE605}"/>
              </a:ext>
            </a:extLst>
          </p:cNvPr>
          <p:cNvCxnSpPr>
            <a:cxnSpLocks/>
          </p:cNvCxnSpPr>
          <p:nvPr/>
        </p:nvCxnSpPr>
        <p:spPr>
          <a:xfrm flipH="1">
            <a:off x="6795463" y="1862031"/>
            <a:ext cx="1605623" cy="18602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273E13B-20F5-43AD-84A0-B58B4BE9D9D3}"/>
              </a:ext>
            </a:extLst>
          </p:cNvPr>
          <p:cNvCxnSpPr>
            <a:cxnSpLocks/>
          </p:cNvCxnSpPr>
          <p:nvPr/>
        </p:nvCxnSpPr>
        <p:spPr>
          <a:xfrm>
            <a:off x="9737272" y="2339133"/>
            <a:ext cx="0" cy="13651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D5D6269-7E15-4864-8373-8A42A92EA49E}"/>
              </a:ext>
            </a:extLst>
          </p:cNvPr>
          <p:cNvCxnSpPr>
            <a:cxnSpLocks/>
          </p:cNvCxnSpPr>
          <p:nvPr/>
        </p:nvCxnSpPr>
        <p:spPr>
          <a:xfrm>
            <a:off x="9991272" y="2339132"/>
            <a:ext cx="0" cy="38857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90EE7192-3516-46A0-BF9D-89F14270026D}"/>
              </a:ext>
            </a:extLst>
          </p:cNvPr>
          <p:cNvCxnSpPr>
            <a:cxnSpLocks/>
          </p:cNvCxnSpPr>
          <p:nvPr/>
        </p:nvCxnSpPr>
        <p:spPr>
          <a:xfrm flipH="1">
            <a:off x="7256584" y="2318884"/>
            <a:ext cx="1151291" cy="38519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656E775-BABD-4BA2-AAA2-830E903EC63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497198" y="4542978"/>
            <a:ext cx="1334" cy="16847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2761F02-5D3B-45F9-BB41-714E07F1C31E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V="1">
            <a:off x="7527233" y="4132136"/>
            <a:ext cx="891053" cy="5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884671F-A50D-43BA-BA2E-F44CFB8C5E3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55103" y="2324656"/>
            <a:ext cx="1763182" cy="1807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2805A2E-C711-45BF-A315-5D94400BCD37}"/>
              </a:ext>
            </a:extLst>
          </p:cNvPr>
          <p:cNvCxnSpPr>
            <a:cxnSpLocks/>
          </p:cNvCxnSpPr>
          <p:nvPr/>
        </p:nvCxnSpPr>
        <p:spPr>
          <a:xfrm>
            <a:off x="7680946" y="6736444"/>
            <a:ext cx="621371" cy="442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4">
            <a:extLst>
              <a:ext uri="{FF2B5EF4-FFF2-40B4-BE49-F238E27FC236}">
                <a16:creationId xmlns:a16="http://schemas.microsoft.com/office/drawing/2014/main" id="{FA3A4605-7004-454F-AA94-C66D2F10A8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59825" y="1204029"/>
            <a:ext cx="9718675" cy="1078992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4A178FA-758F-4B1C-A5D7-44302F8E4A45}"/>
              </a:ext>
            </a:extLst>
          </p:cNvPr>
          <p:cNvSpPr txBox="1"/>
          <p:nvPr/>
        </p:nvSpPr>
        <p:spPr>
          <a:xfrm>
            <a:off x="7733665" y="1682955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All Colors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9860CC0-3429-4633-BDB7-60ACAB4C0F44}"/>
              </a:ext>
            </a:extLst>
          </p:cNvPr>
          <p:cNvCxnSpPr>
            <a:cxnSpLocks/>
          </p:cNvCxnSpPr>
          <p:nvPr/>
        </p:nvCxnSpPr>
        <p:spPr>
          <a:xfrm flipH="1">
            <a:off x="8249923" y="2424657"/>
            <a:ext cx="508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861337F-8AB2-43A4-8A23-2F8E502EF0C5}"/>
              </a:ext>
            </a:extLst>
          </p:cNvPr>
          <p:cNvCxnSpPr>
            <a:cxnSpLocks/>
          </p:cNvCxnSpPr>
          <p:nvPr/>
        </p:nvCxnSpPr>
        <p:spPr>
          <a:xfrm>
            <a:off x="5169931" y="3109630"/>
            <a:ext cx="6156960" cy="11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97D4FA-60BD-48F2-A139-DD1B3E9004CF}"/>
              </a:ext>
            </a:extLst>
          </p:cNvPr>
          <p:cNvCxnSpPr/>
          <p:nvPr/>
        </p:nvCxnSpPr>
        <p:spPr>
          <a:xfrm>
            <a:off x="5169931" y="3109630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FAECBB6-C5F2-4EB0-9F8D-2A003CB74F23}"/>
              </a:ext>
            </a:extLst>
          </p:cNvPr>
          <p:cNvCxnSpPr/>
          <p:nvPr/>
        </p:nvCxnSpPr>
        <p:spPr>
          <a:xfrm>
            <a:off x="6408816" y="3136298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C51CC69-F8AA-4516-B642-A8F947909AAE}"/>
              </a:ext>
            </a:extLst>
          </p:cNvPr>
          <p:cNvCxnSpPr/>
          <p:nvPr/>
        </p:nvCxnSpPr>
        <p:spPr>
          <a:xfrm>
            <a:off x="10031491" y="3121058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DDA260C-2FAF-4642-B46A-EB80B0F7FF65}"/>
              </a:ext>
            </a:extLst>
          </p:cNvPr>
          <p:cNvCxnSpPr/>
          <p:nvPr/>
        </p:nvCxnSpPr>
        <p:spPr>
          <a:xfrm>
            <a:off x="11326891" y="3132488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3092020-900F-493B-9276-9DD2942EB0A4}"/>
              </a:ext>
            </a:extLst>
          </p:cNvPr>
          <p:cNvSpPr txBox="1"/>
          <p:nvPr/>
        </p:nvSpPr>
        <p:spPr>
          <a:xfrm>
            <a:off x="7231063" y="4122725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yellow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5E63E4A-2714-40E8-8B46-DCBD1C7B4F8D}"/>
              </a:ext>
            </a:extLst>
          </p:cNvPr>
          <p:cNvSpPr txBox="1"/>
          <p:nvPr/>
        </p:nvSpPr>
        <p:spPr>
          <a:xfrm>
            <a:off x="4916488" y="4122725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red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D7C892-FF73-4E98-9176-85AB4DFCD5BB}"/>
              </a:ext>
            </a:extLst>
          </p:cNvPr>
          <p:cNvSpPr txBox="1"/>
          <p:nvPr/>
        </p:nvSpPr>
        <p:spPr>
          <a:xfrm>
            <a:off x="5956301" y="4122725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orange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E4CDDA-A9B3-4FCD-9450-ED649CB9FCF8}"/>
              </a:ext>
            </a:extLst>
          </p:cNvPr>
          <p:cNvSpPr txBox="1"/>
          <p:nvPr/>
        </p:nvSpPr>
        <p:spPr>
          <a:xfrm>
            <a:off x="8402320" y="4122725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green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A212122-4144-4589-8E75-7ADFE2E03FEA}"/>
              </a:ext>
            </a:extLst>
          </p:cNvPr>
          <p:cNvSpPr txBox="1"/>
          <p:nvPr/>
        </p:nvSpPr>
        <p:spPr>
          <a:xfrm>
            <a:off x="9759633" y="4122725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blue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5BE7B2-5EAD-41C3-BF3B-959021B91EB1}"/>
              </a:ext>
            </a:extLst>
          </p:cNvPr>
          <p:cNvSpPr txBox="1"/>
          <p:nvPr/>
        </p:nvSpPr>
        <p:spPr>
          <a:xfrm>
            <a:off x="10934065" y="4122725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violet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5A473BC-7931-4A10-AA01-23777D186F4B}"/>
              </a:ext>
            </a:extLst>
          </p:cNvPr>
          <p:cNvCxnSpPr/>
          <p:nvPr/>
        </p:nvCxnSpPr>
        <p:spPr>
          <a:xfrm>
            <a:off x="7595631" y="3132488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EDC9183-E68C-46EF-AB07-29A8F48E00B2}"/>
              </a:ext>
            </a:extLst>
          </p:cNvPr>
          <p:cNvCxnSpPr/>
          <p:nvPr/>
        </p:nvCxnSpPr>
        <p:spPr>
          <a:xfrm>
            <a:off x="8858011" y="3132488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19F82DA-0735-4282-8F71-5ACFE131A915}"/>
              </a:ext>
            </a:extLst>
          </p:cNvPr>
          <p:cNvSpPr txBox="1"/>
          <p:nvPr/>
        </p:nvSpPr>
        <p:spPr>
          <a:xfrm>
            <a:off x="12900185" y="4122725"/>
            <a:ext cx="21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Basic Colors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60B96EF-63F2-4508-B2CC-46E9FE673E32}"/>
              </a:ext>
            </a:extLst>
          </p:cNvPr>
          <p:cNvCxnSpPr>
            <a:cxnSpLocks/>
          </p:cNvCxnSpPr>
          <p:nvPr/>
        </p:nvCxnSpPr>
        <p:spPr>
          <a:xfrm>
            <a:off x="6364605" y="4842510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814C908C-1600-4B1A-A6EA-E5BF97123BFD}"/>
              </a:ext>
            </a:extLst>
          </p:cNvPr>
          <p:cNvCxnSpPr/>
          <p:nvPr/>
        </p:nvCxnSpPr>
        <p:spPr>
          <a:xfrm>
            <a:off x="7566660" y="4842510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EB58BE-86E9-4AB8-BD88-3758852981C9}"/>
              </a:ext>
            </a:extLst>
          </p:cNvPr>
          <p:cNvCxnSpPr/>
          <p:nvPr/>
        </p:nvCxnSpPr>
        <p:spPr>
          <a:xfrm>
            <a:off x="6983413" y="5535930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514B476E-DC5A-4483-BA46-332BA76AC8A9}"/>
              </a:ext>
            </a:extLst>
          </p:cNvPr>
          <p:cNvSpPr txBox="1"/>
          <p:nvPr/>
        </p:nvSpPr>
        <p:spPr>
          <a:xfrm>
            <a:off x="7118589" y="7090607"/>
            <a:ext cx="112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apricot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FEE0B09-B170-453F-9830-D0966A8B5163}"/>
              </a:ext>
            </a:extLst>
          </p:cNvPr>
          <p:cNvSpPr txBox="1"/>
          <p:nvPr/>
        </p:nvSpPr>
        <p:spPr>
          <a:xfrm>
            <a:off x="5932489" y="7067678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amber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79B2C2C-F983-41D9-B188-6437AA0D7E33}"/>
              </a:ext>
            </a:extLst>
          </p:cNvPr>
          <p:cNvSpPr txBox="1"/>
          <p:nvPr/>
        </p:nvSpPr>
        <p:spPr>
          <a:xfrm>
            <a:off x="8589645" y="7067678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beige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4E2FD62-9057-4710-A61D-033BA44AB0A4}"/>
              </a:ext>
            </a:extLst>
          </p:cNvPr>
          <p:cNvSpPr txBox="1"/>
          <p:nvPr/>
        </p:nvSpPr>
        <p:spPr>
          <a:xfrm>
            <a:off x="4882991" y="7063868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rust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C5D3E98-1AD8-4D24-BE24-0F39835F7D0C}"/>
              </a:ext>
            </a:extLst>
          </p:cNvPr>
          <p:cNvSpPr txBox="1"/>
          <p:nvPr/>
        </p:nvSpPr>
        <p:spPr>
          <a:xfrm>
            <a:off x="12900185" y="7014120"/>
            <a:ext cx="21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Dictionary Colors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2099BA1-6867-49B1-A4B4-C15247F65ED3}"/>
              </a:ext>
            </a:extLst>
          </p:cNvPr>
          <p:cNvSpPr txBox="1"/>
          <p:nvPr/>
        </p:nvSpPr>
        <p:spPr>
          <a:xfrm>
            <a:off x="12900185" y="1507498"/>
            <a:ext cx="21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Space Colors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AEBF1E5-D3FF-44D5-8251-4C6D1EEBABA1}"/>
              </a:ext>
            </a:extLst>
          </p:cNvPr>
          <p:cNvCxnSpPr>
            <a:cxnSpLocks/>
          </p:cNvCxnSpPr>
          <p:nvPr/>
        </p:nvCxnSpPr>
        <p:spPr>
          <a:xfrm flipV="1">
            <a:off x="3977006" y="6221571"/>
            <a:ext cx="6054485" cy="30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46018F2-7413-456D-B92D-34A9E87EBED6}"/>
              </a:ext>
            </a:extLst>
          </p:cNvPr>
          <p:cNvCxnSpPr>
            <a:cxnSpLocks/>
          </p:cNvCxnSpPr>
          <p:nvPr/>
        </p:nvCxnSpPr>
        <p:spPr>
          <a:xfrm flipH="1">
            <a:off x="5169931" y="4663440"/>
            <a:ext cx="874" cy="872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24B53-CC44-4C12-A55D-2E871166F62D}"/>
              </a:ext>
            </a:extLst>
          </p:cNvPr>
          <p:cNvCxnSpPr>
            <a:cxnSpLocks/>
          </p:cNvCxnSpPr>
          <p:nvPr/>
        </p:nvCxnSpPr>
        <p:spPr>
          <a:xfrm>
            <a:off x="6340476" y="6244500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A1CDB61-EB25-4B61-AAE4-54F1CDF875FC}"/>
              </a:ext>
            </a:extLst>
          </p:cNvPr>
          <p:cNvCxnSpPr>
            <a:cxnSpLocks/>
          </p:cNvCxnSpPr>
          <p:nvPr/>
        </p:nvCxnSpPr>
        <p:spPr>
          <a:xfrm>
            <a:off x="7551103" y="6225391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0356F1B-6BF6-43FE-9F14-CD22B30FA943}"/>
              </a:ext>
            </a:extLst>
          </p:cNvPr>
          <p:cNvCxnSpPr>
            <a:cxnSpLocks/>
          </p:cNvCxnSpPr>
          <p:nvPr/>
        </p:nvCxnSpPr>
        <p:spPr>
          <a:xfrm>
            <a:off x="8790623" y="4663440"/>
            <a:ext cx="0" cy="225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DA970F4E-C260-4216-9998-6E30FE047F60}"/>
              </a:ext>
            </a:extLst>
          </p:cNvPr>
          <p:cNvSpPr txBox="1"/>
          <p:nvPr/>
        </p:nvSpPr>
        <p:spPr>
          <a:xfrm>
            <a:off x="9622232" y="7063868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bronze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0627A4B-7C31-4CA8-A1FC-D193732AF55F}"/>
              </a:ext>
            </a:extLst>
          </p:cNvPr>
          <p:cNvCxnSpPr>
            <a:cxnSpLocks/>
          </p:cNvCxnSpPr>
          <p:nvPr/>
        </p:nvCxnSpPr>
        <p:spPr>
          <a:xfrm>
            <a:off x="10016251" y="6233071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358F8C80-B1FB-40BF-A197-7FEB29F18562}"/>
              </a:ext>
            </a:extLst>
          </p:cNvPr>
          <p:cNvCxnSpPr>
            <a:cxnSpLocks/>
          </p:cNvCxnSpPr>
          <p:nvPr/>
        </p:nvCxnSpPr>
        <p:spPr>
          <a:xfrm>
            <a:off x="3977642" y="6252279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9B12EDE-FD61-4E14-BE1E-828DF6F457DB}"/>
              </a:ext>
            </a:extLst>
          </p:cNvPr>
          <p:cNvSpPr txBox="1"/>
          <p:nvPr/>
        </p:nvSpPr>
        <p:spPr>
          <a:xfrm>
            <a:off x="3566838" y="7071854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brown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E74B75C-6701-4C18-A644-53810E6CC0C5}"/>
              </a:ext>
            </a:extLst>
          </p:cNvPr>
          <p:cNvSpPr/>
          <p:nvPr/>
        </p:nvSpPr>
        <p:spPr>
          <a:xfrm>
            <a:off x="9858638" y="150749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15’000’000</a:t>
            </a:r>
            <a:endParaRPr lang="de-CH" dirty="0"/>
          </a:p>
        </p:txBody>
      </p:sp>
      <p:sp>
        <p:nvSpPr>
          <p:cNvPr id="68" name="Freihandform: Form 67">
            <a:extLst>
              <a:ext uri="{FF2B5EF4-FFF2-40B4-BE49-F238E27FC236}">
                <a16:creationId xmlns:a16="http://schemas.microsoft.com/office/drawing/2014/main" id="{90450B1C-FB7C-42F2-8FCF-8035C4384FBD}"/>
              </a:ext>
            </a:extLst>
          </p:cNvPr>
          <p:cNvSpPr/>
          <p:nvPr/>
        </p:nvSpPr>
        <p:spPr>
          <a:xfrm>
            <a:off x="9132794" y="1641553"/>
            <a:ext cx="685800" cy="400110"/>
          </a:xfrm>
          <a:custGeom>
            <a:avLst/>
            <a:gdLst>
              <a:gd name="connsiteX0" fmla="*/ 0 w 1783080"/>
              <a:gd name="connsiteY0" fmla="*/ 695034 h 1144414"/>
              <a:gd name="connsiteX1" fmla="*/ 320040 w 1783080"/>
              <a:gd name="connsiteY1" fmla="*/ 9234 h 1144414"/>
              <a:gd name="connsiteX2" fmla="*/ 1325880 w 1783080"/>
              <a:gd name="connsiteY2" fmla="*/ 1136994 h 1144414"/>
              <a:gd name="connsiteX3" fmla="*/ 1783080 w 1783080"/>
              <a:gd name="connsiteY3" fmla="*/ 527394 h 1144414"/>
              <a:gd name="connsiteX4" fmla="*/ 1783080 w 1783080"/>
              <a:gd name="connsiteY4" fmla="*/ 527394 h 1144414"/>
              <a:gd name="connsiteX5" fmla="*/ 1783080 w 1783080"/>
              <a:gd name="connsiteY5" fmla="*/ 527394 h 11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3080" h="1144414">
                <a:moveTo>
                  <a:pt x="0" y="695034"/>
                </a:moveTo>
                <a:cubicBezTo>
                  <a:pt x="49530" y="315304"/>
                  <a:pt x="99060" y="-64426"/>
                  <a:pt x="320040" y="9234"/>
                </a:cubicBezTo>
                <a:cubicBezTo>
                  <a:pt x="541020" y="82894"/>
                  <a:pt x="1082040" y="1050634"/>
                  <a:pt x="1325880" y="1136994"/>
                </a:cubicBezTo>
                <a:cubicBezTo>
                  <a:pt x="1569720" y="1223354"/>
                  <a:pt x="1783080" y="527394"/>
                  <a:pt x="1783080" y="527394"/>
                </a:cubicBezTo>
                <a:lnTo>
                  <a:pt x="1783080" y="527394"/>
                </a:lnTo>
                <a:lnTo>
                  <a:pt x="1783080" y="52739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B0DE6685-0DDF-4875-8BA3-DC6032749194}"/>
              </a:ext>
            </a:extLst>
          </p:cNvPr>
          <p:cNvSpPr/>
          <p:nvPr/>
        </p:nvSpPr>
        <p:spPr>
          <a:xfrm>
            <a:off x="10454717" y="6021516"/>
            <a:ext cx="685800" cy="400110"/>
          </a:xfrm>
          <a:custGeom>
            <a:avLst/>
            <a:gdLst>
              <a:gd name="connsiteX0" fmla="*/ 0 w 1783080"/>
              <a:gd name="connsiteY0" fmla="*/ 695034 h 1144414"/>
              <a:gd name="connsiteX1" fmla="*/ 320040 w 1783080"/>
              <a:gd name="connsiteY1" fmla="*/ 9234 h 1144414"/>
              <a:gd name="connsiteX2" fmla="*/ 1325880 w 1783080"/>
              <a:gd name="connsiteY2" fmla="*/ 1136994 h 1144414"/>
              <a:gd name="connsiteX3" fmla="*/ 1783080 w 1783080"/>
              <a:gd name="connsiteY3" fmla="*/ 527394 h 1144414"/>
              <a:gd name="connsiteX4" fmla="*/ 1783080 w 1783080"/>
              <a:gd name="connsiteY4" fmla="*/ 527394 h 1144414"/>
              <a:gd name="connsiteX5" fmla="*/ 1783080 w 1783080"/>
              <a:gd name="connsiteY5" fmla="*/ 527394 h 11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3080" h="1144414">
                <a:moveTo>
                  <a:pt x="0" y="695034"/>
                </a:moveTo>
                <a:cubicBezTo>
                  <a:pt x="49530" y="315304"/>
                  <a:pt x="99060" y="-64426"/>
                  <a:pt x="320040" y="9234"/>
                </a:cubicBezTo>
                <a:cubicBezTo>
                  <a:pt x="541020" y="82894"/>
                  <a:pt x="1082040" y="1050634"/>
                  <a:pt x="1325880" y="1136994"/>
                </a:cubicBezTo>
                <a:cubicBezTo>
                  <a:pt x="1569720" y="1223354"/>
                  <a:pt x="1783080" y="527394"/>
                  <a:pt x="1783080" y="527394"/>
                </a:cubicBezTo>
                <a:lnTo>
                  <a:pt x="1783080" y="527394"/>
                </a:lnTo>
                <a:lnTo>
                  <a:pt x="1783080" y="52739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781F8AC-46EE-46BB-9A50-A0C672ED4E4E}"/>
              </a:ext>
            </a:extLst>
          </p:cNvPr>
          <p:cNvSpPr/>
          <p:nvPr/>
        </p:nvSpPr>
        <p:spPr>
          <a:xfrm>
            <a:off x="11210803" y="5844959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10’000</a:t>
            </a:r>
            <a:endParaRPr lang="de-CH" dirty="0"/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C1BBB85D-3CBE-452F-9E8A-4B94019EE2EA}"/>
              </a:ext>
            </a:extLst>
          </p:cNvPr>
          <p:cNvSpPr/>
          <p:nvPr/>
        </p:nvSpPr>
        <p:spPr>
          <a:xfrm>
            <a:off x="11807980" y="2800601"/>
            <a:ext cx="685800" cy="400110"/>
          </a:xfrm>
          <a:custGeom>
            <a:avLst/>
            <a:gdLst>
              <a:gd name="connsiteX0" fmla="*/ 0 w 1783080"/>
              <a:gd name="connsiteY0" fmla="*/ 695034 h 1144414"/>
              <a:gd name="connsiteX1" fmla="*/ 320040 w 1783080"/>
              <a:gd name="connsiteY1" fmla="*/ 9234 h 1144414"/>
              <a:gd name="connsiteX2" fmla="*/ 1325880 w 1783080"/>
              <a:gd name="connsiteY2" fmla="*/ 1136994 h 1144414"/>
              <a:gd name="connsiteX3" fmla="*/ 1783080 w 1783080"/>
              <a:gd name="connsiteY3" fmla="*/ 527394 h 1144414"/>
              <a:gd name="connsiteX4" fmla="*/ 1783080 w 1783080"/>
              <a:gd name="connsiteY4" fmla="*/ 527394 h 1144414"/>
              <a:gd name="connsiteX5" fmla="*/ 1783080 w 1783080"/>
              <a:gd name="connsiteY5" fmla="*/ 527394 h 11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3080" h="1144414">
                <a:moveTo>
                  <a:pt x="0" y="695034"/>
                </a:moveTo>
                <a:cubicBezTo>
                  <a:pt x="49530" y="315304"/>
                  <a:pt x="99060" y="-64426"/>
                  <a:pt x="320040" y="9234"/>
                </a:cubicBezTo>
                <a:cubicBezTo>
                  <a:pt x="541020" y="82894"/>
                  <a:pt x="1082040" y="1050634"/>
                  <a:pt x="1325880" y="1136994"/>
                </a:cubicBezTo>
                <a:cubicBezTo>
                  <a:pt x="1569720" y="1223354"/>
                  <a:pt x="1783080" y="527394"/>
                  <a:pt x="1783080" y="527394"/>
                </a:cubicBezTo>
                <a:lnTo>
                  <a:pt x="1783080" y="527394"/>
                </a:lnTo>
                <a:lnTo>
                  <a:pt x="1783080" y="52739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70FA6BC-7811-47D3-B2BC-8099B94FE0B7}"/>
              </a:ext>
            </a:extLst>
          </p:cNvPr>
          <p:cNvSpPr/>
          <p:nvPr/>
        </p:nvSpPr>
        <p:spPr>
          <a:xfrm>
            <a:off x="12564745" y="2617090"/>
            <a:ext cx="109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5-15</a:t>
            </a:r>
            <a:endParaRPr lang="de-CH" dirty="0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8CF3352-B008-4B91-BEFA-54C12BC9DC0B}"/>
              </a:ext>
            </a:extLst>
          </p:cNvPr>
          <p:cNvCxnSpPr/>
          <p:nvPr/>
        </p:nvCxnSpPr>
        <p:spPr>
          <a:xfrm>
            <a:off x="5505133" y="5581650"/>
            <a:ext cx="0" cy="69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4DB133B-D204-418A-B620-6325BBEEBF3B}"/>
              </a:ext>
            </a:extLst>
          </p:cNvPr>
          <p:cNvCxnSpPr>
            <a:cxnSpLocks/>
          </p:cNvCxnSpPr>
          <p:nvPr/>
        </p:nvCxnSpPr>
        <p:spPr>
          <a:xfrm>
            <a:off x="5169931" y="5535930"/>
            <a:ext cx="362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1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Office PowerPoint</Application>
  <PresentationFormat>Benutzerdefiniert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</cp:lastModifiedBy>
  <cp:revision>14</cp:revision>
  <dcterms:created xsi:type="dcterms:W3CDTF">2020-08-12T16:15:14Z</dcterms:created>
  <dcterms:modified xsi:type="dcterms:W3CDTF">2020-08-13T12:35:27Z</dcterms:modified>
</cp:coreProperties>
</file>