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72" d="100"/>
          <a:sy n="72" d="100"/>
        </p:scale>
        <p:origin x="72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759D-BB65-4B66-BA90-A93CCE7E2B4B}" type="datetimeFigureOut">
              <a:rPr lang="en-US" smtClean="0"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79B4-BBEB-4329-B736-812AAD69A08A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05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759D-BB65-4B66-BA90-A93CCE7E2B4B}" type="datetimeFigureOut">
              <a:rPr lang="en-US" smtClean="0"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79B4-BBEB-4329-B736-812AAD69A08A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66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759D-BB65-4B66-BA90-A93CCE7E2B4B}" type="datetimeFigureOut">
              <a:rPr lang="en-US" smtClean="0"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79B4-BBEB-4329-B736-812AAD69A08A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546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759D-BB65-4B66-BA90-A93CCE7E2B4B}" type="datetimeFigureOut">
              <a:rPr lang="en-US" smtClean="0"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79B4-BBEB-4329-B736-812AAD69A08A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457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759D-BB65-4B66-BA90-A93CCE7E2B4B}" type="datetimeFigureOut">
              <a:rPr lang="en-US" smtClean="0"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79B4-BBEB-4329-B736-812AAD69A08A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718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759D-BB65-4B66-BA90-A93CCE7E2B4B}" type="datetimeFigureOut">
              <a:rPr lang="en-US" smtClean="0"/>
              <a:t>8/26/2020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79B4-BBEB-4329-B736-812AAD69A08A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224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759D-BB65-4B66-BA90-A93CCE7E2B4B}" type="datetimeFigureOut">
              <a:rPr lang="en-US" smtClean="0"/>
              <a:t>8/26/2020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79B4-BBEB-4329-B736-812AAD69A08A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533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759D-BB65-4B66-BA90-A93CCE7E2B4B}" type="datetimeFigureOut">
              <a:rPr lang="en-US" smtClean="0"/>
              <a:t>8/26/2020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79B4-BBEB-4329-B736-812AAD69A08A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787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759D-BB65-4B66-BA90-A93CCE7E2B4B}" type="datetimeFigureOut">
              <a:rPr lang="en-US" smtClean="0"/>
              <a:t>8/26/2020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79B4-BBEB-4329-B736-812AAD69A08A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24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759D-BB65-4B66-BA90-A93CCE7E2B4B}" type="datetimeFigureOut">
              <a:rPr lang="en-US" smtClean="0"/>
              <a:t>8/26/2020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79B4-BBEB-4329-B736-812AAD69A08A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020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759D-BB65-4B66-BA90-A93CCE7E2B4B}" type="datetimeFigureOut">
              <a:rPr lang="en-US" smtClean="0"/>
              <a:t>8/26/2020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79B4-BBEB-4329-B736-812AAD69A08A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603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7759D-BB65-4B66-BA90-A93CCE7E2B4B}" type="datetimeFigureOut">
              <a:rPr lang="en-US" smtClean="0"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779B4-BBEB-4329-B736-812AAD69A08A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544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572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eal-time differentiation of adenomatous and hyperplastic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907" y="-2304847"/>
            <a:ext cx="9348556" cy="2088818"/>
          </a:xfrm>
          <a:prstGeom prst="rect">
            <a:avLst/>
          </a:prstGeom>
        </p:spPr>
      </p:pic>
      <p:sp>
        <p:nvSpPr>
          <p:cNvPr id="5" name="Left Bracket 4"/>
          <p:cNvSpPr/>
          <p:nvPr/>
        </p:nvSpPr>
        <p:spPr>
          <a:xfrm rot="16200000">
            <a:off x="1133458" y="4920104"/>
            <a:ext cx="231810" cy="241495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5441" y="6349833"/>
            <a:ext cx="239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Input Video Frame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6235367" y="1510346"/>
            <a:ext cx="562708" cy="47478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Left Bracket 7"/>
          <p:cNvSpPr/>
          <p:nvPr/>
        </p:nvSpPr>
        <p:spPr>
          <a:xfrm rot="16200000">
            <a:off x="4646205" y="4793148"/>
            <a:ext cx="237686" cy="2674739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35833" y="6272515"/>
            <a:ext cx="2391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Color Distribution</a:t>
            </a:r>
          </a:p>
          <a:p>
            <a:pPr algn="ctr"/>
            <a:r>
              <a:rPr lang="de-CH" dirty="0"/>
              <a:t>Representation</a:t>
            </a:r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94893" y="1620920"/>
            <a:ext cx="2380255" cy="1576489"/>
            <a:chOff x="6772276" y="1301262"/>
            <a:chExt cx="3561616" cy="2144426"/>
          </a:xfrm>
        </p:grpSpPr>
        <p:sp>
          <p:nvSpPr>
            <p:cNvPr id="10" name="Rectangle 9"/>
            <p:cNvSpPr/>
            <p:nvPr/>
          </p:nvSpPr>
          <p:spPr>
            <a:xfrm>
              <a:off x="6772276" y="1301262"/>
              <a:ext cx="320674" cy="210312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039350" y="1301262"/>
              <a:ext cx="294180" cy="210312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793523" y="1301262"/>
              <a:ext cx="3540369" cy="1173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793161" y="3328344"/>
              <a:ext cx="3540369" cy="1173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6844590" y="1457677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844590" y="1647122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844590" y="1836567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844590" y="2026012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844590" y="2215457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844590" y="2404902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844590" y="2594347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844590" y="2783792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6844590" y="2973237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6844590" y="3162682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10098232" y="1445610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10098232" y="1635055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10098232" y="1824500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10098232" y="2013945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0098232" y="2203390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10098232" y="2392835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10098232" y="2582280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10098232" y="2771725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10098232" y="2961170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10098232" y="3150615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7" name="Right Arrow 36"/>
          <p:cNvSpPr/>
          <p:nvPr/>
        </p:nvSpPr>
        <p:spPr>
          <a:xfrm>
            <a:off x="2874683" y="2687590"/>
            <a:ext cx="562708" cy="47478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66" y="1672272"/>
            <a:ext cx="1971075" cy="1452214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227" y="931850"/>
            <a:ext cx="2010150" cy="80406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40" name="Rectangle 39"/>
          <p:cNvSpPr/>
          <p:nvPr/>
        </p:nvSpPr>
        <p:spPr>
          <a:xfrm>
            <a:off x="372162" y="8197812"/>
            <a:ext cx="1476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Frame: 45533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950"/>
          <a:stretch/>
        </p:blipFill>
        <p:spPr>
          <a:xfrm rot="5400000">
            <a:off x="6145729" y="1567285"/>
            <a:ext cx="2312560" cy="421021"/>
          </a:xfrm>
          <a:prstGeom prst="rect">
            <a:avLst/>
          </a:prstGeom>
        </p:spPr>
      </p:pic>
      <p:sp>
        <p:nvSpPr>
          <p:cNvPr id="42" name="Left Bracket 41"/>
          <p:cNvSpPr/>
          <p:nvPr/>
        </p:nvSpPr>
        <p:spPr>
          <a:xfrm rot="16200000">
            <a:off x="9266257" y="322736"/>
            <a:ext cx="255954" cy="5192317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289807" y="3059245"/>
            <a:ext cx="239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Color Indexing</a:t>
            </a:r>
            <a:endParaRPr lang="en-US" dirty="0"/>
          </a:p>
        </p:txBody>
      </p:sp>
      <p:sp>
        <p:nvSpPr>
          <p:cNvPr id="44" name="Right Arrow 43"/>
          <p:cNvSpPr/>
          <p:nvPr/>
        </p:nvSpPr>
        <p:spPr>
          <a:xfrm>
            <a:off x="2870563" y="1153207"/>
            <a:ext cx="562708" cy="47478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8037613" y="492255"/>
            <a:ext cx="1624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i="1" dirty="0"/>
              <a:t>apricot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0454485" y="492255"/>
            <a:ext cx="98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orange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990985" y="130553"/>
            <a:ext cx="2422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/>
              <a:t>Dictionary Colors</a:t>
            </a:r>
          </a:p>
          <a:p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0378716" y="130553"/>
            <a:ext cx="1587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/>
              <a:t>Basic Colors</a:t>
            </a:r>
          </a:p>
          <a:p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7702763" y="695535"/>
            <a:ext cx="2063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16" y="4188834"/>
            <a:ext cx="2013548" cy="1497411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372163" y="8658492"/>
            <a:ext cx="1476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Frame: 45609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94893" y="4124939"/>
            <a:ext cx="2380255" cy="1576489"/>
            <a:chOff x="6772276" y="1301262"/>
            <a:chExt cx="3561616" cy="2144426"/>
          </a:xfrm>
        </p:grpSpPr>
        <p:sp>
          <p:nvSpPr>
            <p:cNvPr id="81" name="Rectangle 80"/>
            <p:cNvSpPr/>
            <p:nvPr/>
          </p:nvSpPr>
          <p:spPr>
            <a:xfrm>
              <a:off x="6772276" y="1301262"/>
              <a:ext cx="320674" cy="210312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0039350" y="1301262"/>
              <a:ext cx="294180" cy="210312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793523" y="1301262"/>
              <a:ext cx="3540369" cy="1173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793161" y="3328344"/>
              <a:ext cx="3540369" cy="1173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6844590" y="1457677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Rounded Rectangle 85"/>
            <p:cNvSpPr/>
            <p:nvPr/>
          </p:nvSpPr>
          <p:spPr>
            <a:xfrm>
              <a:off x="6844590" y="1647122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6844590" y="1836567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6844590" y="2026012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6844590" y="2215457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6844590" y="2404902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6844590" y="2594347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6844590" y="2783792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6844590" y="2973237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Rounded Rectangle 93"/>
            <p:cNvSpPr/>
            <p:nvPr/>
          </p:nvSpPr>
          <p:spPr>
            <a:xfrm>
              <a:off x="6844590" y="3162682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10098232" y="1445610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ounded Rectangle 95"/>
            <p:cNvSpPr/>
            <p:nvPr/>
          </p:nvSpPr>
          <p:spPr>
            <a:xfrm>
              <a:off x="10098232" y="1635055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10098232" y="1824500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Rounded Rectangle 97"/>
            <p:cNvSpPr/>
            <p:nvPr/>
          </p:nvSpPr>
          <p:spPr>
            <a:xfrm>
              <a:off x="10098232" y="2013945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10098232" y="2203390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10098232" y="2392835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10098232" y="2582280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10098232" y="2771725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10098232" y="2961170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10098232" y="3150615"/>
              <a:ext cx="182880" cy="1139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5" name="Right Arrow 104"/>
          <p:cNvSpPr/>
          <p:nvPr/>
        </p:nvSpPr>
        <p:spPr>
          <a:xfrm>
            <a:off x="2783142" y="4790856"/>
            <a:ext cx="562708" cy="47478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Up-Down Arrow 106"/>
          <p:cNvSpPr/>
          <p:nvPr/>
        </p:nvSpPr>
        <p:spPr>
          <a:xfrm>
            <a:off x="4588620" y="3865299"/>
            <a:ext cx="511882" cy="594079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Down Arrow 107"/>
          <p:cNvSpPr/>
          <p:nvPr/>
        </p:nvSpPr>
        <p:spPr>
          <a:xfrm>
            <a:off x="8799656" y="3501444"/>
            <a:ext cx="484028" cy="407117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9" name="Picture 10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950"/>
          <a:stretch/>
        </p:blipFill>
        <p:spPr>
          <a:xfrm rot="5400000">
            <a:off x="6145730" y="4719618"/>
            <a:ext cx="2312560" cy="421021"/>
          </a:xfrm>
          <a:prstGeom prst="rect">
            <a:avLst/>
          </a:prstGeom>
        </p:spPr>
      </p:pic>
      <p:sp>
        <p:nvSpPr>
          <p:cNvPr id="110" name="Left Bracket 109"/>
          <p:cNvSpPr/>
          <p:nvPr/>
        </p:nvSpPr>
        <p:spPr>
          <a:xfrm rot="16200000">
            <a:off x="9169815" y="3440198"/>
            <a:ext cx="231369" cy="5433264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7945491" y="6254167"/>
            <a:ext cx="2920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Color / Contrast </a:t>
            </a:r>
          </a:p>
          <a:p>
            <a:pPr algn="ctr"/>
            <a:r>
              <a:rPr lang="de-CH" dirty="0"/>
              <a:t>Identification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7990985" y="4077376"/>
            <a:ext cx="21483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/>
              <a:t>Hue: </a:t>
            </a:r>
            <a:r>
              <a:rPr lang="de-CH" dirty="0"/>
              <a:t>red, orange, yellow, green, blue, violet</a:t>
            </a:r>
          </a:p>
          <a:p>
            <a:r>
              <a:rPr lang="de-CH" b="1" dirty="0"/>
              <a:t>Lumens: </a:t>
            </a:r>
            <a:r>
              <a:rPr lang="de-CH" dirty="0"/>
              <a:t>dark, light</a:t>
            </a:r>
          </a:p>
          <a:p>
            <a:r>
              <a:rPr lang="de-CH" b="1" dirty="0"/>
              <a:t>Tone: </a:t>
            </a:r>
            <a:r>
              <a:rPr lang="de-CH" dirty="0"/>
              <a:t>saturated, desaturated</a:t>
            </a:r>
          </a:p>
          <a:p>
            <a:endParaRPr lang="de-CH" b="1" dirty="0"/>
          </a:p>
          <a:p>
            <a:endParaRPr lang="en-US" dirty="0"/>
          </a:p>
        </p:txBody>
      </p:sp>
      <p:sp>
        <p:nvSpPr>
          <p:cNvPr id="114" name="Right Brace 113"/>
          <p:cNvSpPr/>
          <p:nvPr/>
        </p:nvSpPr>
        <p:spPr>
          <a:xfrm>
            <a:off x="7643147" y="3773848"/>
            <a:ext cx="162778" cy="231256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Right Brace 114"/>
          <p:cNvSpPr/>
          <p:nvPr/>
        </p:nvSpPr>
        <p:spPr>
          <a:xfrm>
            <a:off x="10039079" y="3813020"/>
            <a:ext cx="162778" cy="231256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10299655" y="3882852"/>
            <a:ext cx="17454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/>
              <a:t>Color Contrasts</a:t>
            </a:r>
          </a:p>
          <a:p>
            <a:pPr marL="285750" indent="-285750">
              <a:buFontTx/>
              <a:buChar char="-"/>
            </a:pPr>
            <a:r>
              <a:rPr lang="de-CH" dirty="0"/>
              <a:t>Hue</a:t>
            </a:r>
          </a:p>
          <a:p>
            <a:pPr marL="285750" indent="-285750">
              <a:buFontTx/>
              <a:buChar char="-"/>
            </a:pPr>
            <a:r>
              <a:rPr lang="de-CH" dirty="0"/>
              <a:t>Light-dark</a:t>
            </a:r>
          </a:p>
          <a:p>
            <a:pPr marL="285750" indent="-285750">
              <a:buFontTx/>
              <a:buChar char="-"/>
            </a:pPr>
            <a:r>
              <a:rPr lang="de-CH" dirty="0"/>
              <a:t>Cold-warm</a:t>
            </a:r>
          </a:p>
          <a:p>
            <a:pPr marL="285750" indent="-285750">
              <a:buFontTx/>
              <a:buChar char="-"/>
            </a:pPr>
            <a:r>
              <a:rPr lang="de-CH" dirty="0"/>
              <a:t>Complemen-tary</a:t>
            </a:r>
          </a:p>
          <a:p>
            <a:pPr marL="285750" indent="-285750">
              <a:buFontTx/>
              <a:buChar char="-"/>
            </a:pPr>
            <a:r>
              <a:rPr lang="de-CH" dirty="0"/>
              <a:t>Saturation</a:t>
            </a:r>
          </a:p>
          <a:p>
            <a:pPr marL="285750" indent="-285750">
              <a:buFontTx/>
              <a:buChar char="-"/>
            </a:pPr>
            <a:r>
              <a:rPr lang="de-CH" dirty="0"/>
              <a:t>Extension</a:t>
            </a:r>
            <a:endParaRPr lang="en-US" dirty="0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4C6850C4-C8F4-48B2-8AD4-253C803FDF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12201" y="2170536"/>
            <a:ext cx="2463278" cy="1649719"/>
          </a:xfrm>
          <a:prstGeom prst="rect">
            <a:avLst/>
          </a:prstGeom>
        </p:spPr>
      </p:pic>
      <p:pic>
        <p:nvPicPr>
          <p:cNvPr id="49" name="Grafik 48">
            <a:extLst>
              <a:ext uri="{FF2B5EF4-FFF2-40B4-BE49-F238E27FC236}">
                <a16:creationId xmlns:a16="http://schemas.microsoft.com/office/drawing/2014/main" id="{7B741EF6-D3B1-4BB5-8FA2-868FCBE958C4}"/>
              </a:ext>
            </a:extLst>
          </p:cNvPr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 flipV="1">
            <a:off x="3821910" y="2120313"/>
            <a:ext cx="2153569" cy="65452"/>
          </a:xfrm>
          <a:prstGeom prst="rect">
            <a:avLst/>
          </a:prstGeom>
        </p:spPr>
      </p:pic>
      <p:pic>
        <p:nvPicPr>
          <p:cNvPr id="50" name="Grafik 49">
            <a:extLst>
              <a:ext uri="{FF2B5EF4-FFF2-40B4-BE49-F238E27FC236}">
                <a16:creationId xmlns:a16="http://schemas.microsoft.com/office/drawing/2014/main" id="{70FAC3FC-7EBD-468A-83E9-EF354FF4E7F5}"/>
              </a:ext>
            </a:extLst>
          </p:cNvPr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3838812" y="4564778"/>
            <a:ext cx="2152800" cy="64800"/>
          </a:xfrm>
          <a:prstGeom prst="rect">
            <a:avLst/>
          </a:prstGeom>
        </p:spPr>
      </p:pic>
      <p:pic>
        <p:nvPicPr>
          <p:cNvPr id="55" name="Grafik 54">
            <a:extLst>
              <a:ext uri="{FF2B5EF4-FFF2-40B4-BE49-F238E27FC236}">
                <a16:creationId xmlns:a16="http://schemas.microsoft.com/office/drawing/2014/main" id="{F4BA3757-17A9-4DB2-A9B3-C3332957CE6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12201" y="4617305"/>
            <a:ext cx="2463278" cy="1625853"/>
          </a:xfrm>
          <a:prstGeom prst="rect">
            <a:avLst/>
          </a:prstGeom>
        </p:spPr>
      </p:pic>
      <p:sp>
        <p:nvSpPr>
          <p:cNvPr id="56" name="Rechteck 55">
            <a:extLst>
              <a:ext uri="{FF2B5EF4-FFF2-40B4-BE49-F238E27FC236}">
                <a16:creationId xmlns:a16="http://schemas.microsoft.com/office/drawing/2014/main" id="{68164C5B-65AF-46C7-93E0-24420CDA9672}"/>
              </a:ext>
            </a:extLst>
          </p:cNvPr>
          <p:cNvSpPr/>
          <p:nvPr/>
        </p:nvSpPr>
        <p:spPr>
          <a:xfrm>
            <a:off x="7449902" y="7191202"/>
            <a:ext cx="179881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dirty="0"/>
              <a:t>'beige',</a:t>
            </a:r>
          </a:p>
          <a:p>
            <a:r>
              <a:rPr lang="de-CH" dirty="0"/>
              <a:t> 'black',</a:t>
            </a:r>
          </a:p>
          <a:p>
            <a:r>
              <a:rPr lang="de-CH" dirty="0"/>
              <a:t> 'blue',</a:t>
            </a:r>
          </a:p>
          <a:p>
            <a:r>
              <a:rPr lang="de-CH" dirty="0"/>
              <a:t> '</a:t>
            </a:r>
            <a:r>
              <a:rPr lang="de-CH" dirty="0" err="1"/>
              <a:t>brown</a:t>
            </a:r>
            <a:r>
              <a:rPr lang="de-CH" dirty="0"/>
              <a:t>',</a:t>
            </a:r>
          </a:p>
          <a:p>
            <a:r>
              <a:rPr lang="de-CH" dirty="0"/>
              <a:t> '</a:t>
            </a:r>
            <a:r>
              <a:rPr lang="de-CH" dirty="0" err="1"/>
              <a:t>copper</a:t>
            </a:r>
            <a:r>
              <a:rPr lang="de-CH" dirty="0"/>
              <a:t>',</a:t>
            </a:r>
          </a:p>
          <a:p>
            <a:r>
              <a:rPr lang="de-CH" dirty="0"/>
              <a:t> '</a:t>
            </a:r>
            <a:r>
              <a:rPr lang="de-CH" dirty="0" err="1"/>
              <a:t>green</a:t>
            </a:r>
            <a:r>
              <a:rPr lang="de-CH" dirty="0"/>
              <a:t>',</a:t>
            </a:r>
          </a:p>
          <a:p>
            <a:r>
              <a:rPr lang="de-CH" dirty="0"/>
              <a:t> '</a:t>
            </a:r>
            <a:r>
              <a:rPr lang="de-CH" dirty="0" err="1"/>
              <a:t>mustard</a:t>
            </a:r>
            <a:r>
              <a:rPr lang="de-CH" dirty="0"/>
              <a:t>',</a:t>
            </a:r>
          </a:p>
          <a:p>
            <a:r>
              <a:rPr lang="de-CH" dirty="0"/>
              <a:t> 'orange',</a:t>
            </a:r>
          </a:p>
          <a:p>
            <a:r>
              <a:rPr lang="de-CH" dirty="0"/>
              <a:t> 'pink',</a:t>
            </a:r>
          </a:p>
          <a:p>
            <a:r>
              <a:rPr lang="de-CH" dirty="0"/>
              <a:t> '</a:t>
            </a:r>
            <a:r>
              <a:rPr lang="de-CH" dirty="0" err="1"/>
              <a:t>purple</a:t>
            </a:r>
            <a:r>
              <a:rPr lang="de-CH" dirty="0"/>
              <a:t>',</a:t>
            </a:r>
          </a:p>
          <a:p>
            <a:r>
              <a:rPr lang="de-CH" dirty="0"/>
              <a:t> '</a:t>
            </a:r>
            <a:r>
              <a:rPr lang="de-CH" dirty="0" err="1"/>
              <a:t>red</a:t>
            </a:r>
            <a:r>
              <a:rPr lang="de-CH" dirty="0"/>
              <a:t>'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31A1E685-FA4D-46CA-ADA4-5E6CB5B10CB6}"/>
              </a:ext>
            </a:extLst>
          </p:cNvPr>
          <p:cNvSpPr/>
          <p:nvPr/>
        </p:nvSpPr>
        <p:spPr>
          <a:xfrm>
            <a:off x="3468721" y="7256475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CH" dirty="0"/>
              <a:t>{'</a:t>
            </a:r>
            <a:r>
              <a:rPr lang="de-CH" dirty="0" err="1"/>
              <a:t>almost</a:t>
            </a:r>
            <a:r>
              <a:rPr lang="de-CH" dirty="0"/>
              <a:t> black',</a:t>
            </a:r>
          </a:p>
          <a:p>
            <a:r>
              <a:rPr lang="de-CH" dirty="0"/>
              <a:t> '</a:t>
            </a:r>
            <a:r>
              <a:rPr lang="de-CH" dirty="0" err="1"/>
              <a:t>amber</a:t>
            </a:r>
            <a:r>
              <a:rPr lang="de-CH" dirty="0"/>
              <a:t>',</a:t>
            </a:r>
          </a:p>
          <a:p>
            <a:r>
              <a:rPr lang="de-CH" dirty="0"/>
              <a:t> '</a:t>
            </a:r>
            <a:r>
              <a:rPr lang="de-CH" dirty="0" err="1"/>
              <a:t>amethyst</a:t>
            </a:r>
            <a:r>
              <a:rPr lang="de-CH" dirty="0"/>
              <a:t>',</a:t>
            </a:r>
          </a:p>
          <a:p>
            <a:r>
              <a:rPr lang="de-CH" dirty="0"/>
              <a:t> 'apricot',</a:t>
            </a:r>
          </a:p>
          <a:p>
            <a:r>
              <a:rPr lang="de-CH" dirty="0"/>
              <a:t> '</a:t>
            </a:r>
            <a:r>
              <a:rPr lang="de-CH" dirty="0" err="1"/>
              <a:t>aqua</a:t>
            </a:r>
            <a:r>
              <a:rPr lang="de-CH" dirty="0"/>
              <a:t>',</a:t>
            </a:r>
          </a:p>
          <a:p>
            <a:r>
              <a:rPr lang="de-CH" dirty="0"/>
              <a:t> '</a:t>
            </a:r>
            <a:r>
              <a:rPr lang="de-CH" dirty="0" err="1"/>
              <a:t>army</a:t>
            </a:r>
            <a:r>
              <a:rPr lang="de-CH" dirty="0"/>
              <a:t> green',</a:t>
            </a:r>
          </a:p>
          <a:p>
            <a:r>
              <a:rPr lang="de-CH" dirty="0"/>
              <a:t> '</a:t>
            </a:r>
            <a:r>
              <a:rPr lang="de-CH" dirty="0" err="1"/>
              <a:t>avocado</a:t>
            </a:r>
            <a:r>
              <a:rPr lang="de-CH" dirty="0"/>
              <a:t> green',</a:t>
            </a:r>
          </a:p>
          <a:p>
            <a:r>
              <a:rPr lang="de-CH" dirty="0"/>
              <a:t> '</a:t>
            </a:r>
            <a:r>
              <a:rPr lang="de-CH" dirty="0" err="1"/>
              <a:t>azure</a:t>
            </a:r>
            <a:r>
              <a:rPr lang="de-CH" dirty="0"/>
              <a:t>',</a:t>
            </a:r>
          </a:p>
          <a:p>
            <a:r>
              <a:rPr lang="de-CH" dirty="0"/>
              <a:t> '</a:t>
            </a:r>
            <a:r>
              <a:rPr lang="de-CH" dirty="0" err="1"/>
              <a:t>baby</a:t>
            </a:r>
            <a:r>
              <a:rPr lang="de-CH" dirty="0"/>
              <a:t> green',</a:t>
            </a:r>
          </a:p>
          <a:p>
            <a:r>
              <a:rPr lang="de-CH" dirty="0"/>
              <a:t> '</a:t>
            </a:r>
            <a:r>
              <a:rPr lang="de-CH" dirty="0" err="1"/>
              <a:t>baby</a:t>
            </a:r>
            <a:r>
              <a:rPr lang="de-CH" dirty="0"/>
              <a:t> pink',</a:t>
            </a:r>
          </a:p>
          <a:p>
            <a:r>
              <a:rPr lang="de-CH" dirty="0"/>
              <a:t> '</a:t>
            </a:r>
            <a:r>
              <a:rPr lang="de-CH" dirty="0" err="1"/>
              <a:t>baby</a:t>
            </a:r>
            <a:r>
              <a:rPr lang="de-CH" dirty="0"/>
              <a:t> </a:t>
            </a:r>
            <a:r>
              <a:rPr lang="de-CH" dirty="0" err="1"/>
              <a:t>poop</a:t>
            </a:r>
            <a:r>
              <a:rPr lang="de-CH" dirty="0"/>
              <a:t>'}</a:t>
            </a:r>
          </a:p>
        </p:txBody>
      </p:sp>
      <p:cxnSp>
        <p:nvCxnSpPr>
          <p:cNvPr id="113" name="Straight Arrow Connector 50">
            <a:extLst>
              <a:ext uri="{FF2B5EF4-FFF2-40B4-BE49-F238E27FC236}">
                <a16:creationId xmlns:a16="http://schemas.microsoft.com/office/drawing/2014/main" id="{785748AD-D0A3-4FD1-83AF-3BFD5A03B83F}"/>
              </a:ext>
            </a:extLst>
          </p:cNvPr>
          <p:cNvCxnSpPr/>
          <p:nvPr/>
        </p:nvCxnSpPr>
        <p:spPr>
          <a:xfrm flipH="1">
            <a:off x="7702763" y="1052121"/>
            <a:ext cx="2063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hteck 57">
            <a:extLst>
              <a:ext uri="{FF2B5EF4-FFF2-40B4-BE49-F238E27FC236}">
                <a16:creationId xmlns:a16="http://schemas.microsoft.com/office/drawing/2014/main" id="{FC6E9F10-0A14-4285-85B2-E5DDAABA2B29}"/>
              </a:ext>
            </a:extLst>
          </p:cNvPr>
          <p:cNvSpPr/>
          <p:nvPr/>
        </p:nvSpPr>
        <p:spPr>
          <a:xfrm>
            <a:off x="8037612" y="867917"/>
            <a:ext cx="125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i="1" dirty="0"/>
              <a:t>army green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15EADA01-CE90-4042-87FF-9D674F9C71A6}"/>
              </a:ext>
            </a:extLst>
          </p:cNvPr>
          <p:cNvSpPr/>
          <p:nvPr/>
        </p:nvSpPr>
        <p:spPr>
          <a:xfrm>
            <a:off x="8048693" y="1440392"/>
            <a:ext cx="793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i="1" dirty="0"/>
              <a:t>amber</a:t>
            </a:r>
          </a:p>
        </p:txBody>
      </p:sp>
      <p:cxnSp>
        <p:nvCxnSpPr>
          <p:cNvPr id="118" name="Straight Arrow Connector 50">
            <a:extLst>
              <a:ext uri="{FF2B5EF4-FFF2-40B4-BE49-F238E27FC236}">
                <a16:creationId xmlns:a16="http://schemas.microsoft.com/office/drawing/2014/main" id="{D8AE6461-6A53-4A1C-840B-1B89DE733706}"/>
              </a:ext>
            </a:extLst>
          </p:cNvPr>
          <p:cNvCxnSpPr/>
          <p:nvPr/>
        </p:nvCxnSpPr>
        <p:spPr>
          <a:xfrm flipH="1">
            <a:off x="7702763" y="1633861"/>
            <a:ext cx="2063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Rechteck 118">
            <a:extLst>
              <a:ext uri="{FF2B5EF4-FFF2-40B4-BE49-F238E27FC236}">
                <a16:creationId xmlns:a16="http://schemas.microsoft.com/office/drawing/2014/main" id="{DEC77CC6-E37B-439B-8427-A1A33CA1DA8B}"/>
              </a:ext>
            </a:extLst>
          </p:cNvPr>
          <p:cNvSpPr/>
          <p:nvPr/>
        </p:nvSpPr>
        <p:spPr>
          <a:xfrm>
            <a:off x="8037612" y="1760081"/>
            <a:ext cx="1365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i="1" dirty="0"/>
              <a:t>almost black</a:t>
            </a:r>
          </a:p>
        </p:txBody>
      </p:sp>
      <p:cxnSp>
        <p:nvCxnSpPr>
          <p:cNvPr id="120" name="Straight Arrow Connector 50">
            <a:extLst>
              <a:ext uri="{FF2B5EF4-FFF2-40B4-BE49-F238E27FC236}">
                <a16:creationId xmlns:a16="http://schemas.microsoft.com/office/drawing/2014/main" id="{8835044B-147B-4895-9A15-786A3978F7BF}"/>
              </a:ext>
            </a:extLst>
          </p:cNvPr>
          <p:cNvCxnSpPr/>
          <p:nvPr/>
        </p:nvCxnSpPr>
        <p:spPr>
          <a:xfrm flipH="1">
            <a:off x="7702763" y="1954936"/>
            <a:ext cx="2063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Rechteck 120">
            <a:extLst>
              <a:ext uri="{FF2B5EF4-FFF2-40B4-BE49-F238E27FC236}">
                <a16:creationId xmlns:a16="http://schemas.microsoft.com/office/drawing/2014/main" id="{1965EB0F-8245-43F3-B191-3C097B684A63}"/>
              </a:ext>
            </a:extLst>
          </p:cNvPr>
          <p:cNvSpPr/>
          <p:nvPr/>
        </p:nvSpPr>
        <p:spPr>
          <a:xfrm>
            <a:off x="8037612" y="2272374"/>
            <a:ext cx="1053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i="1" dirty="0"/>
              <a:t>amethyst</a:t>
            </a:r>
          </a:p>
        </p:txBody>
      </p:sp>
      <p:cxnSp>
        <p:nvCxnSpPr>
          <p:cNvPr id="122" name="Straight Arrow Connector 50">
            <a:extLst>
              <a:ext uri="{FF2B5EF4-FFF2-40B4-BE49-F238E27FC236}">
                <a16:creationId xmlns:a16="http://schemas.microsoft.com/office/drawing/2014/main" id="{89B8B024-65A6-4376-AC0F-B43819BE7F27}"/>
              </a:ext>
            </a:extLst>
          </p:cNvPr>
          <p:cNvCxnSpPr/>
          <p:nvPr/>
        </p:nvCxnSpPr>
        <p:spPr>
          <a:xfrm flipH="1">
            <a:off x="7702763" y="2479985"/>
            <a:ext cx="2063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TextBox 45">
            <a:extLst>
              <a:ext uri="{FF2B5EF4-FFF2-40B4-BE49-F238E27FC236}">
                <a16:creationId xmlns:a16="http://schemas.microsoft.com/office/drawing/2014/main" id="{2B261EE0-FA92-4042-AFA7-27CB867B3EEB}"/>
              </a:ext>
            </a:extLst>
          </p:cNvPr>
          <p:cNvSpPr txBox="1"/>
          <p:nvPr/>
        </p:nvSpPr>
        <p:spPr>
          <a:xfrm>
            <a:off x="10454485" y="867917"/>
            <a:ext cx="98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green</a:t>
            </a:r>
          </a:p>
        </p:txBody>
      </p:sp>
      <p:sp>
        <p:nvSpPr>
          <p:cNvPr id="124" name="TextBox 45">
            <a:extLst>
              <a:ext uri="{FF2B5EF4-FFF2-40B4-BE49-F238E27FC236}">
                <a16:creationId xmlns:a16="http://schemas.microsoft.com/office/drawing/2014/main" id="{2BB679C7-1C48-4997-94F1-EC1B19DF59CF}"/>
              </a:ext>
            </a:extLst>
          </p:cNvPr>
          <p:cNvSpPr txBox="1"/>
          <p:nvPr/>
        </p:nvSpPr>
        <p:spPr>
          <a:xfrm>
            <a:off x="10474969" y="1440392"/>
            <a:ext cx="98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brown</a:t>
            </a:r>
          </a:p>
        </p:txBody>
      </p:sp>
      <p:sp>
        <p:nvSpPr>
          <p:cNvPr id="125" name="TextBox 45">
            <a:extLst>
              <a:ext uri="{FF2B5EF4-FFF2-40B4-BE49-F238E27FC236}">
                <a16:creationId xmlns:a16="http://schemas.microsoft.com/office/drawing/2014/main" id="{3F85236D-8868-4807-9C86-43CB232546CE}"/>
              </a:ext>
            </a:extLst>
          </p:cNvPr>
          <p:cNvSpPr txBox="1"/>
          <p:nvPr/>
        </p:nvSpPr>
        <p:spPr>
          <a:xfrm>
            <a:off x="10474969" y="1760081"/>
            <a:ext cx="98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black</a:t>
            </a:r>
          </a:p>
        </p:txBody>
      </p:sp>
      <p:sp>
        <p:nvSpPr>
          <p:cNvPr id="127" name="TextBox 45">
            <a:extLst>
              <a:ext uri="{FF2B5EF4-FFF2-40B4-BE49-F238E27FC236}">
                <a16:creationId xmlns:a16="http://schemas.microsoft.com/office/drawing/2014/main" id="{63EC1CD8-1EB6-4458-9F38-414F9BC4C72D}"/>
              </a:ext>
            </a:extLst>
          </p:cNvPr>
          <p:cNvSpPr txBox="1"/>
          <p:nvPr/>
        </p:nvSpPr>
        <p:spPr>
          <a:xfrm>
            <a:off x="10474969" y="2272374"/>
            <a:ext cx="98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purple</a:t>
            </a:r>
          </a:p>
        </p:txBody>
      </p:sp>
      <p:cxnSp>
        <p:nvCxnSpPr>
          <p:cNvPr id="128" name="Straight Arrow Connector 50">
            <a:extLst>
              <a:ext uri="{FF2B5EF4-FFF2-40B4-BE49-F238E27FC236}">
                <a16:creationId xmlns:a16="http://schemas.microsoft.com/office/drawing/2014/main" id="{C0C24D5D-3E62-4263-90BA-01EA9306FBD1}"/>
              </a:ext>
            </a:extLst>
          </p:cNvPr>
          <p:cNvCxnSpPr/>
          <p:nvPr/>
        </p:nvCxnSpPr>
        <p:spPr>
          <a:xfrm flipH="1">
            <a:off x="10039079" y="688136"/>
            <a:ext cx="2063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50">
            <a:extLst>
              <a:ext uri="{FF2B5EF4-FFF2-40B4-BE49-F238E27FC236}">
                <a16:creationId xmlns:a16="http://schemas.microsoft.com/office/drawing/2014/main" id="{93CDC0A8-6C71-44AD-A32D-D45EF1A5E8C3}"/>
              </a:ext>
            </a:extLst>
          </p:cNvPr>
          <p:cNvCxnSpPr/>
          <p:nvPr/>
        </p:nvCxnSpPr>
        <p:spPr>
          <a:xfrm flipH="1">
            <a:off x="10039079" y="1044722"/>
            <a:ext cx="2063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50">
            <a:extLst>
              <a:ext uri="{FF2B5EF4-FFF2-40B4-BE49-F238E27FC236}">
                <a16:creationId xmlns:a16="http://schemas.microsoft.com/office/drawing/2014/main" id="{764657FF-C8BF-4D59-94B0-8335421B70B8}"/>
              </a:ext>
            </a:extLst>
          </p:cNvPr>
          <p:cNvCxnSpPr/>
          <p:nvPr/>
        </p:nvCxnSpPr>
        <p:spPr>
          <a:xfrm flipH="1">
            <a:off x="10039079" y="1626462"/>
            <a:ext cx="2063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50">
            <a:extLst>
              <a:ext uri="{FF2B5EF4-FFF2-40B4-BE49-F238E27FC236}">
                <a16:creationId xmlns:a16="http://schemas.microsoft.com/office/drawing/2014/main" id="{6DE26D45-EACE-4E15-90F3-8A95DABED5C4}"/>
              </a:ext>
            </a:extLst>
          </p:cNvPr>
          <p:cNvCxnSpPr/>
          <p:nvPr/>
        </p:nvCxnSpPr>
        <p:spPr>
          <a:xfrm flipH="1">
            <a:off x="10039079" y="1947537"/>
            <a:ext cx="2063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50">
            <a:extLst>
              <a:ext uri="{FF2B5EF4-FFF2-40B4-BE49-F238E27FC236}">
                <a16:creationId xmlns:a16="http://schemas.microsoft.com/office/drawing/2014/main" id="{79AE94FC-FCB2-4EBD-88C3-D2E687BB2C80}"/>
              </a:ext>
            </a:extLst>
          </p:cNvPr>
          <p:cNvCxnSpPr/>
          <p:nvPr/>
        </p:nvCxnSpPr>
        <p:spPr>
          <a:xfrm flipH="1">
            <a:off x="10039079" y="2472586"/>
            <a:ext cx="2063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027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4C3605CD-95AE-450E-9939-D723B4DD67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586"/>
          <a:stretch/>
        </p:blipFill>
        <p:spPr bwMode="auto">
          <a:xfrm>
            <a:off x="3435658" y="206146"/>
            <a:ext cx="2674950" cy="17914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Grafik 5" descr="Ein Bild, das Essen enthält.&#10;&#10;Automatisch generierte Beschreibung">
            <a:extLst>
              <a:ext uri="{FF2B5EF4-FFF2-40B4-BE49-F238E27FC236}">
                <a16:creationId xmlns:a16="http://schemas.microsoft.com/office/drawing/2014/main" id="{9342AC20-9FAF-4EFC-8061-10FB530EA0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213" y="206146"/>
            <a:ext cx="3566020" cy="507903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D93550C-6514-499D-826D-0EC6E4536B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96"/>
          <a:stretch/>
        </p:blipFill>
        <p:spPr bwMode="auto">
          <a:xfrm>
            <a:off x="3398957" y="2191097"/>
            <a:ext cx="3022402" cy="186567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9FA98AAB-70B6-48A7-B739-B5E99670607D}"/>
              </a:ext>
            </a:extLst>
          </p:cNvPr>
          <p:cNvSpPr txBox="1"/>
          <p:nvPr/>
        </p:nvSpPr>
        <p:spPr>
          <a:xfrm>
            <a:off x="4608317" y="5305438"/>
            <a:ext cx="60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(a)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B65031F-8DB9-47D4-AEA2-DA5A3756A09E}"/>
              </a:ext>
            </a:extLst>
          </p:cNvPr>
          <p:cNvSpPr txBox="1"/>
          <p:nvPr/>
        </p:nvSpPr>
        <p:spPr>
          <a:xfrm>
            <a:off x="7902528" y="5305438"/>
            <a:ext cx="60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2262520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</Words>
  <Application>Microsoft Office PowerPoint</Application>
  <PresentationFormat>Breitbild</PresentationFormat>
  <Paragraphs>54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Linda Samsinger</dc:creator>
  <cp:lastModifiedBy>Linda Samsinger</cp:lastModifiedBy>
  <cp:revision>17</cp:revision>
  <cp:lastPrinted>2020-08-26T20:28:59Z</cp:lastPrinted>
  <dcterms:created xsi:type="dcterms:W3CDTF">2020-08-13T12:43:35Z</dcterms:created>
  <dcterms:modified xsi:type="dcterms:W3CDTF">2020-08-26T22:07:24Z</dcterms:modified>
</cp:coreProperties>
</file>