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handoutMasterIdLst>
    <p:handoutMasterId r:id="rId14"/>
  </p:handoutMasterIdLst>
  <p:sldIdLst>
    <p:sldId id="627" r:id="rId2"/>
    <p:sldId id="631" r:id="rId3"/>
    <p:sldId id="632" r:id="rId4"/>
    <p:sldId id="633" r:id="rId5"/>
    <p:sldId id="634" r:id="rId6"/>
    <p:sldId id="636" r:id="rId7"/>
    <p:sldId id="637" r:id="rId8"/>
    <p:sldId id="638" r:id="rId9"/>
    <p:sldId id="639" r:id="rId10"/>
    <p:sldId id="640" r:id="rId11"/>
    <p:sldId id="485" r:id="rId1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9CD"/>
    <a:srgbClr val="9933FF"/>
    <a:srgbClr val="A20000"/>
    <a:srgbClr val="E2DED0"/>
    <a:srgbClr val="FFFF00"/>
    <a:srgbClr val="545455"/>
    <a:srgbClr val="3E3E3E"/>
    <a:srgbClr val="404243"/>
    <a:srgbClr val="7D7E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113" d="100"/>
          <a:sy n="113" d="100"/>
        </p:scale>
        <p:origin x="20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A8DF-FCED-494F-BCB4-476C0FE82A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1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A8DF-FCED-494F-BCB4-476C0FE82A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1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인자로 언제 포인터를 써야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1.</a:t>
            </a:r>
            <a:r>
              <a:rPr lang="ko-KR" altLang="en-US" sz="2800" dirty="0">
                <a:solidFill>
                  <a:srgbClr val="002060"/>
                </a:solidFill>
              </a:rPr>
              <a:t> 하나의 함수인자를 읽어만  보려고 할 때</a:t>
            </a:r>
            <a:r>
              <a:rPr lang="en-US" altLang="ko-KR" sz="2800" dirty="0">
                <a:solidFill>
                  <a:srgbClr val="002060"/>
                </a:solidFill>
              </a:rPr>
              <a:t>? 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996BF5-A3DE-4BC5-891D-2229568DA16E}"/>
              </a:ext>
            </a:extLst>
          </p:cNvPr>
          <p:cNvSpPr/>
          <p:nvPr/>
        </p:nvSpPr>
        <p:spPr>
          <a:xfrm>
            <a:off x="827584" y="2344847"/>
            <a:ext cx="3024336" cy="3312368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var  = 5;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① func1(var);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② func2(&amp;var);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</a:t>
            </a:r>
            <a:r>
              <a:rPr lang="en-US" altLang="ko-KR" dirty="0" err="1">
                <a:solidFill>
                  <a:srgbClr val="002060"/>
                </a:solidFill>
              </a:rPr>
              <a:t>printf</a:t>
            </a:r>
            <a:r>
              <a:rPr lang="en-US" altLang="ko-KR" dirty="0">
                <a:solidFill>
                  <a:srgbClr val="002060"/>
                </a:solidFill>
              </a:rPr>
              <a:t>(“%d\n”, 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C9121B-85B9-4167-8B70-7C50FDD78174}"/>
              </a:ext>
            </a:extLst>
          </p:cNvPr>
          <p:cNvSpPr/>
          <p:nvPr/>
        </p:nvSpPr>
        <p:spPr>
          <a:xfrm>
            <a:off x="5004048" y="2315420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func1(int obj)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int result  = obj * 10;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5FB50-2794-4A3C-91C2-C6AE5A604D91}"/>
              </a:ext>
            </a:extLst>
          </p:cNvPr>
          <p:cNvSpPr/>
          <p:nvPr/>
        </p:nvSpPr>
        <p:spPr>
          <a:xfrm>
            <a:off x="5004048" y="4115619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func2(int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int result  =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* 10;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379094-8C1D-44B8-AB94-2C4290447334}"/>
              </a:ext>
            </a:extLst>
          </p:cNvPr>
          <p:cNvSpPr/>
          <p:nvPr/>
        </p:nvSpPr>
        <p:spPr>
          <a:xfrm rot="19800000">
            <a:off x="2721250" y="3354673"/>
            <a:ext cx="2497090" cy="178861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7CB101-7DAD-482E-AEF0-F59CB0A78481}"/>
              </a:ext>
            </a:extLst>
          </p:cNvPr>
          <p:cNvSpPr/>
          <p:nvPr/>
        </p:nvSpPr>
        <p:spPr>
          <a:xfrm>
            <a:off x="3026336" y="4417912"/>
            <a:ext cx="2028429" cy="182563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Need not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6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09C8CD-4150-48D0-82CB-C297070D2228}"/>
              </a:ext>
            </a:extLst>
          </p:cNvPr>
          <p:cNvSpPr/>
          <p:nvPr/>
        </p:nvSpPr>
        <p:spPr>
          <a:xfrm>
            <a:off x="4539291" y="2770003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func2(int **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   = malloc(100);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3000" dirty="0"/>
              <a:t>함수 정의 시</a:t>
            </a:r>
            <a:br>
              <a:rPr lang="en-US" altLang="ko-KR" sz="3000" dirty="0"/>
            </a:br>
            <a:r>
              <a:rPr lang="ko-KR" altLang="en-US" sz="3000" dirty="0"/>
              <a:t>함수 포인터 매개변수의 </a:t>
            </a:r>
            <a:r>
              <a:rPr lang="en-US" altLang="ko-KR" sz="3000" dirty="0"/>
              <a:t> </a:t>
            </a:r>
            <a:r>
              <a:rPr lang="ko-KR" altLang="en-US" sz="3000" dirty="0"/>
              <a:t>사용은 어떻게</a:t>
            </a:r>
            <a:r>
              <a:rPr lang="en-US" altLang="ko-KR" sz="3000" dirty="0"/>
              <a:t>?</a:t>
            </a:r>
            <a:br>
              <a:rPr lang="en-US" altLang="ko-KR" sz="3000" dirty="0"/>
            </a:br>
            <a:r>
              <a:rPr lang="en-US" altLang="ko-KR" sz="3000" dirty="0"/>
              <a:t>(</a:t>
            </a:r>
            <a:r>
              <a:rPr lang="ko-KR" altLang="en-US" sz="3000" dirty="0"/>
              <a:t>이중 포인터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600201"/>
            <a:ext cx="8974360" cy="10475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ko-KR" altLang="en-US" sz="2800" dirty="0">
                <a:solidFill>
                  <a:srgbClr val="002060"/>
                </a:solidFill>
              </a:rPr>
              <a:t>대상의 값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포인터 변수에 간접 참조 연산자 </a:t>
            </a:r>
            <a:r>
              <a:rPr lang="en-US" altLang="ko-KR" sz="2800" dirty="0">
                <a:solidFill>
                  <a:srgbClr val="002060"/>
                </a:solidFill>
              </a:rPr>
              <a:t>*</a:t>
            </a:r>
            <a:r>
              <a:rPr lang="ko-KR" altLang="en-US" sz="2800" dirty="0">
                <a:solidFill>
                  <a:srgbClr val="002060"/>
                </a:solidFill>
              </a:rPr>
              <a:t>를 붙여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800" dirty="0">
                <a:solidFill>
                  <a:srgbClr val="002060"/>
                </a:solidFill>
              </a:rPr>
              <a:t>대상의 주소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포인터 변수 이용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ko-KR" altLang="en-US" sz="280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6B6E6E53-CD5B-4B07-B4F1-EFE9225E9C01}"/>
              </a:ext>
            </a:extLst>
          </p:cNvPr>
          <p:cNvSpPr/>
          <p:nvPr/>
        </p:nvSpPr>
        <p:spPr>
          <a:xfrm>
            <a:off x="3625044" y="4730095"/>
            <a:ext cx="5089565" cy="1162472"/>
          </a:xfrm>
          <a:prstGeom prst="round2DiagRect">
            <a:avLst/>
          </a:prstGeom>
          <a:gradFill flip="none" rotWithShape="1">
            <a:gsLst>
              <a:gs pos="54000">
                <a:schemeClr val="bg1">
                  <a:tint val="80000"/>
                  <a:shade val="100000"/>
                  <a:hueMod val="100000"/>
                  <a:satMod val="100000"/>
                </a:schemeClr>
              </a:gs>
              <a:gs pos="100000">
                <a:schemeClr val="bg1">
                  <a:tint val="100000"/>
                  <a:shade val="75000"/>
                  <a:hueMod val="100000"/>
                  <a:satMod val="100000"/>
                  <a:alpha val="16000"/>
                  <a:lumMod val="71000"/>
                  <a:lumOff val="29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위의 예에서 대상의</a:t>
            </a:r>
            <a:r>
              <a:rPr lang="en-US" altLang="ko-KR" sz="1600" b="1" dirty="0">
                <a:solidFill>
                  <a:srgbClr val="FFC000"/>
                </a:solidFill>
              </a:rPr>
              <a:t>(addrStart) </a:t>
            </a:r>
            <a:r>
              <a:rPr lang="ko-KR" altLang="en-US" sz="1600" b="1" dirty="0">
                <a:solidFill>
                  <a:srgbClr val="FFC000"/>
                </a:solidFill>
              </a:rPr>
              <a:t>의 값을 변경하려면</a:t>
            </a:r>
            <a:r>
              <a:rPr lang="en-US" altLang="ko-KR" sz="1600" b="1" dirty="0">
                <a:solidFill>
                  <a:srgbClr val="FFC000"/>
                </a:solidFill>
              </a:rPr>
              <a:t>?</a:t>
            </a:r>
          </a:p>
          <a:p>
            <a:r>
              <a:rPr lang="en-US" altLang="ko-KR" sz="1600" b="1" dirty="0">
                <a:solidFill>
                  <a:srgbClr val="FFC000"/>
                </a:solidFill>
              </a:rPr>
              <a:t> =&gt; *</a:t>
            </a:r>
            <a:r>
              <a:rPr lang="en-US" altLang="ko-KR" sz="1600" b="1" dirty="0" err="1">
                <a:solidFill>
                  <a:srgbClr val="FFC000"/>
                </a:solidFill>
              </a:rPr>
              <a:t>pObj</a:t>
            </a:r>
            <a:r>
              <a:rPr lang="en-US" altLang="ko-KR" sz="1600" b="1" dirty="0">
                <a:solidFill>
                  <a:srgbClr val="FFC000"/>
                </a:solidFill>
              </a:rPr>
              <a:t> = malloc(100);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1624A3-DABD-4551-84B3-D97B69DA67E5}"/>
              </a:ext>
            </a:extLst>
          </p:cNvPr>
          <p:cNvSpPr/>
          <p:nvPr/>
        </p:nvSpPr>
        <p:spPr>
          <a:xfrm>
            <a:off x="4860032" y="3590513"/>
            <a:ext cx="720080" cy="282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84F4A76-638E-4EDC-AC50-D5E7B053EC44}"/>
              </a:ext>
            </a:extLst>
          </p:cNvPr>
          <p:cNvSpPr/>
          <p:nvPr/>
        </p:nvSpPr>
        <p:spPr>
          <a:xfrm>
            <a:off x="293464" y="2792190"/>
            <a:ext cx="3168352" cy="3100377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*addrStart = NULL;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func2  (&amp; addrStart);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5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인자로 언제 포인터를 써야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2.</a:t>
            </a:r>
            <a:r>
              <a:rPr lang="ko-KR" altLang="en-US" sz="2800" dirty="0">
                <a:solidFill>
                  <a:srgbClr val="002060"/>
                </a:solidFill>
              </a:rPr>
              <a:t> 하나의 함수인자를 변경 하려고 할 때</a:t>
            </a:r>
            <a:r>
              <a:rPr lang="en-US" altLang="ko-KR" sz="2800" dirty="0">
                <a:solidFill>
                  <a:srgbClr val="002060"/>
                </a:solidFill>
              </a:rPr>
              <a:t>?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996BF5-A3DE-4BC5-891D-2229568DA16E}"/>
              </a:ext>
            </a:extLst>
          </p:cNvPr>
          <p:cNvSpPr/>
          <p:nvPr/>
        </p:nvSpPr>
        <p:spPr>
          <a:xfrm>
            <a:off x="827584" y="2344847"/>
            <a:ext cx="3024336" cy="3312368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var  = 5;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① func1(var);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② func2(&amp;var);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 </a:t>
            </a:r>
            <a:r>
              <a:rPr lang="en-US" altLang="ko-KR" dirty="0" err="1">
                <a:solidFill>
                  <a:srgbClr val="002060"/>
                </a:solidFill>
              </a:rPr>
              <a:t>printf</a:t>
            </a:r>
            <a:r>
              <a:rPr lang="en-US" altLang="ko-KR" dirty="0">
                <a:solidFill>
                  <a:srgbClr val="002060"/>
                </a:solidFill>
              </a:rPr>
              <a:t>(“%d\n”, 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C9121B-85B9-4167-8B70-7C50FDD78174}"/>
              </a:ext>
            </a:extLst>
          </p:cNvPr>
          <p:cNvSpPr/>
          <p:nvPr/>
        </p:nvSpPr>
        <p:spPr>
          <a:xfrm>
            <a:off x="5004048" y="2315420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func1(int obj)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obj = 10;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5FB50-2794-4A3C-91C2-C6AE5A604D91}"/>
              </a:ext>
            </a:extLst>
          </p:cNvPr>
          <p:cNvSpPr/>
          <p:nvPr/>
        </p:nvSpPr>
        <p:spPr>
          <a:xfrm>
            <a:off x="5004048" y="4115619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func2(int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= 10;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379094-8C1D-44B8-AB94-2C4290447334}"/>
              </a:ext>
            </a:extLst>
          </p:cNvPr>
          <p:cNvSpPr/>
          <p:nvPr/>
        </p:nvSpPr>
        <p:spPr>
          <a:xfrm rot="19800000">
            <a:off x="2721250" y="3354673"/>
            <a:ext cx="2497090" cy="178861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7CB101-7DAD-482E-AEF0-F59CB0A78481}"/>
              </a:ext>
            </a:extLst>
          </p:cNvPr>
          <p:cNvSpPr/>
          <p:nvPr/>
        </p:nvSpPr>
        <p:spPr>
          <a:xfrm>
            <a:off x="3026336" y="4417912"/>
            <a:ext cx="2028429" cy="182563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Need 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인자로 언제 포인터를 써야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3.</a:t>
            </a:r>
            <a:r>
              <a:rPr lang="ko-KR" altLang="en-US" sz="2800" dirty="0">
                <a:solidFill>
                  <a:srgbClr val="002060"/>
                </a:solidFill>
              </a:rPr>
              <a:t> 여러 개의 함수인자를 읽어만 보려고 할 때</a:t>
            </a:r>
            <a:r>
              <a:rPr lang="en-US" altLang="ko-KR" sz="2800" dirty="0">
                <a:solidFill>
                  <a:srgbClr val="002060"/>
                </a:solidFill>
              </a:rPr>
              <a:t>?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996BF5-A3DE-4BC5-891D-2229568DA16E}"/>
              </a:ext>
            </a:extLst>
          </p:cNvPr>
          <p:cNvSpPr/>
          <p:nvPr/>
        </p:nvSpPr>
        <p:spPr>
          <a:xfrm>
            <a:off x="107505" y="2299481"/>
            <a:ext cx="4248472" cy="3312368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int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int a[5]  = {0, 10, 20 , 30 ,40};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① func1(a[0], a[1], a[2], a[3], a[4]);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② func2(a, 5);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 </a:t>
            </a:r>
            <a:r>
              <a:rPr lang="en-US" altLang="ko-KR" sz="1600" dirty="0" err="1">
                <a:solidFill>
                  <a:srgbClr val="002060"/>
                </a:solidFill>
              </a:rPr>
              <a:t>printf</a:t>
            </a:r>
            <a:r>
              <a:rPr lang="en-US" altLang="ko-KR" sz="1600" dirty="0">
                <a:solidFill>
                  <a:srgbClr val="002060"/>
                </a:solidFill>
              </a:rPr>
              <a:t>(“%d %d %d %d %d\n”,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             a[0], a[1], a[2], a[3], a[4]);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C9121B-85B9-4167-8B70-7C50FDD78174}"/>
              </a:ext>
            </a:extLst>
          </p:cNvPr>
          <p:cNvSpPr/>
          <p:nvPr/>
        </p:nvSpPr>
        <p:spPr>
          <a:xfrm>
            <a:off x="4644008" y="2262665"/>
            <a:ext cx="4392487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void func1(int n1, int n2, int n3, int n4, int n5)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int result = n1 + n2 + n3 + n4 + n5;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5FB50-2794-4A3C-91C2-C6AE5A604D91}"/>
              </a:ext>
            </a:extLst>
          </p:cNvPr>
          <p:cNvSpPr/>
          <p:nvPr/>
        </p:nvSpPr>
        <p:spPr>
          <a:xfrm>
            <a:off x="4644008" y="4077526"/>
            <a:ext cx="4365848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void func2(const int *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, int size)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int result =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[0] +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[1] +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[2]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                  +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[3] +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[4];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379094-8C1D-44B8-AB94-2C4290447334}"/>
              </a:ext>
            </a:extLst>
          </p:cNvPr>
          <p:cNvSpPr/>
          <p:nvPr/>
        </p:nvSpPr>
        <p:spPr>
          <a:xfrm rot="18718814">
            <a:off x="3510435" y="3258225"/>
            <a:ext cx="1477187" cy="177829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7CB101-7DAD-482E-AEF0-F59CB0A78481}"/>
              </a:ext>
            </a:extLst>
          </p:cNvPr>
          <p:cNvSpPr/>
          <p:nvPr/>
        </p:nvSpPr>
        <p:spPr>
          <a:xfrm rot="236585">
            <a:off x="1956404" y="4217190"/>
            <a:ext cx="2766697" cy="190039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Need 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7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함수 인자로 언제 포인터를 써야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4.</a:t>
            </a:r>
            <a:r>
              <a:rPr lang="ko-KR" altLang="en-US" sz="2800" dirty="0">
                <a:solidFill>
                  <a:srgbClr val="002060"/>
                </a:solidFill>
              </a:rPr>
              <a:t> 여러 개의 함수인자를 변경 하려고 할 때</a:t>
            </a:r>
            <a:r>
              <a:rPr lang="en-US" altLang="ko-KR" sz="2800" dirty="0">
                <a:solidFill>
                  <a:srgbClr val="002060"/>
                </a:solidFill>
              </a:rPr>
              <a:t>?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996BF5-A3DE-4BC5-891D-2229568DA16E}"/>
              </a:ext>
            </a:extLst>
          </p:cNvPr>
          <p:cNvSpPr/>
          <p:nvPr/>
        </p:nvSpPr>
        <p:spPr>
          <a:xfrm>
            <a:off x="107505" y="2299481"/>
            <a:ext cx="4248472" cy="3312368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int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int a[5]  = {0, 10, 20 , 30 ,40};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① func1(a[0], a[1], a[2], a[3], a[4]);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② func2(a, 5);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     </a:t>
            </a:r>
            <a:r>
              <a:rPr lang="en-US" altLang="ko-KR" sz="1600" dirty="0" err="1">
                <a:solidFill>
                  <a:srgbClr val="002060"/>
                </a:solidFill>
              </a:rPr>
              <a:t>printf</a:t>
            </a:r>
            <a:r>
              <a:rPr lang="en-US" altLang="ko-KR" sz="1600" dirty="0">
                <a:solidFill>
                  <a:srgbClr val="002060"/>
                </a:solidFill>
              </a:rPr>
              <a:t>(“%d %d %d %d %d\n”,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             a[0], a[1], a[2], a[3], a[4]);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C9121B-85B9-4167-8B70-7C50FDD78174}"/>
              </a:ext>
            </a:extLst>
          </p:cNvPr>
          <p:cNvSpPr/>
          <p:nvPr/>
        </p:nvSpPr>
        <p:spPr>
          <a:xfrm>
            <a:off x="4644008" y="2262665"/>
            <a:ext cx="4392487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void func1(int n1, int n2, int n3, int n4, int n5)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n1 = 100;      n2 = 200;        n3= 300;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n4 = 400;      n5 = 500 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5FB50-2794-4A3C-91C2-C6AE5A604D91}"/>
              </a:ext>
            </a:extLst>
          </p:cNvPr>
          <p:cNvSpPr/>
          <p:nvPr/>
        </p:nvSpPr>
        <p:spPr>
          <a:xfrm>
            <a:off x="4644008" y="4077526"/>
            <a:ext cx="4365848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void func2(int *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, int size)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[0] = 100;      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[1] = 200;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[2] = 300;      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[3] = 400;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[4] = 500;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379094-8C1D-44B8-AB94-2C4290447334}"/>
              </a:ext>
            </a:extLst>
          </p:cNvPr>
          <p:cNvSpPr/>
          <p:nvPr/>
        </p:nvSpPr>
        <p:spPr>
          <a:xfrm rot="18554168">
            <a:off x="3531947" y="3122462"/>
            <a:ext cx="1458582" cy="169125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7CB101-7DAD-482E-AEF0-F59CB0A78481}"/>
              </a:ext>
            </a:extLst>
          </p:cNvPr>
          <p:cNvSpPr/>
          <p:nvPr/>
        </p:nvSpPr>
        <p:spPr>
          <a:xfrm rot="317897">
            <a:off x="1968797" y="4155388"/>
            <a:ext cx="2673381" cy="163341"/>
          </a:xfrm>
          <a:prstGeom prst="rightArrow">
            <a:avLst>
              <a:gd name="adj1" fmla="val 50000"/>
              <a:gd name="adj2" fmla="val 15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ko-KR" sz="2800" dirty="0"/>
              <a:t>=&gt; Need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86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000" dirty="0"/>
              <a:t>함수 호출 시</a:t>
            </a:r>
            <a:br>
              <a:rPr lang="en-US" altLang="ko-KR" sz="3000" dirty="0"/>
            </a:br>
            <a:r>
              <a:rPr lang="ko-KR" altLang="en-US" sz="3000" dirty="0"/>
              <a:t>함수 포인터 실인자는 어떻게</a:t>
            </a:r>
            <a:r>
              <a:rPr lang="en-US" altLang="ko-KR" sz="3000" dirty="0"/>
              <a:t>?  (</a:t>
            </a:r>
            <a:r>
              <a:rPr lang="ko-KR" altLang="en-US" sz="3000" dirty="0"/>
              <a:t>단일 포인터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</a:t>
            </a:r>
            <a:r>
              <a:rPr lang="ko-KR" altLang="en-US" sz="2800" dirty="0">
                <a:solidFill>
                  <a:srgbClr val="002060"/>
                </a:solidFill>
              </a:rPr>
              <a:t>포인터로 지정되는 대상의 주소를 사용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ko-KR" altLang="en-US" sz="2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D0009B-C1D4-4F86-9FED-AE741DD52831}"/>
              </a:ext>
            </a:extLst>
          </p:cNvPr>
          <p:cNvSpPr/>
          <p:nvPr/>
        </p:nvSpPr>
        <p:spPr>
          <a:xfrm>
            <a:off x="3298139" y="2311242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func2(int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= 10;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0D06B-8985-4A6F-9D48-38B2D2B3FC44}"/>
              </a:ext>
            </a:extLst>
          </p:cNvPr>
          <p:cNvSpPr/>
          <p:nvPr/>
        </p:nvSpPr>
        <p:spPr>
          <a:xfrm>
            <a:off x="457200" y="2302774"/>
            <a:ext cx="2448272" cy="3100377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var  = 5;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func2  (&amp;var);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6B6E6E53-CD5B-4B07-B4F1-EFE9225E9C01}"/>
              </a:ext>
            </a:extLst>
          </p:cNvPr>
          <p:cNvSpPr/>
          <p:nvPr/>
        </p:nvSpPr>
        <p:spPr>
          <a:xfrm>
            <a:off x="3298139" y="4219571"/>
            <a:ext cx="5410944" cy="2076456"/>
          </a:xfrm>
          <a:prstGeom prst="round2DiagRect">
            <a:avLst/>
          </a:prstGeom>
          <a:gradFill flip="none" rotWithShape="1">
            <a:gsLst>
              <a:gs pos="54000">
                <a:schemeClr val="bg1">
                  <a:tint val="80000"/>
                  <a:shade val="100000"/>
                  <a:hueMod val="100000"/>
                  <a:satMod val="100000"/>
                </a:schemeClr>
              </a:gs>
              <a:gs pos="100000">
                <a:schemeClr val="bg1">
                  <a:tint val="100000"/>
                  <a:shade val="75000"/>
                  <a:hueMod val="100000"/>
                  <a:satMod val="100000"/>
                  <a:alpha val="16000"/>
                  <a:lumMod val="71000"/>
                  <a:lumOff val="29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C000"/>
                </a:solidFill>
              </a:rPr>
              <a:t>위의 예에서 포인터로 지정되는 대상은</a:t>
            </a:r>
            <a:r>
              <a:rPr lang="en-US" altLang="ko-KR" b="1" dirty="0">
                <a:solidFill>
                  <a:srgbClr val="FFC000"/>
                </a:solidFill>
              </a:rPr>
              <a:t>?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 =&gt; int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var </a:t>
            </a:r>
            <a:r>
              <a:rPr lang="ko-KR" altLang="en-US" b="1" dirty="0">
                <a:solidFill>
                  <a:srgbClr val="FFC000"/>
                </a:solidFill>
              </a:rPr>
              <a:t>에서 </a:t>
            </a:r>
            <a:r>
              <a:rPr lang="en-US" altLang="ko-KR" b="1" dirty="0">
                <a:solidFill>
                  <a:srgbClr val="FFC000"/>
                </a:solidFill>
              </a:rPr>
              <a:t>var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ko-KR" altLang="en-US" b="1" dirty="0">
                <a:solidFill>
                  <a:srgbClr val="FFC000"/>
                </a:solidFill>
              </a:rPr>
              <a:t>위의 예에서 포인터로 지정되는 대상의 주소는</a:t>
            </a:r>
            <a:r>
              <a:rPr lang="en-US" altLang="ko-KR" b="1" dirty="0">
                <a:solidFill>
                  <a:srgbClr val="FFC000"/>
                </a:solidFill>
              </a:rPr>
              <a:t>?</a:t>
            </a:r>
            <a:br>
              <a:rPr lang="en-US" altLang="ko-KR" b="1" dirty="0">
                <a:solidFill>
                  <a:srgbClr val="FFC000"/>
                </a:solidFill>
              </a:rPr>
            </a:br>
            <a:r>
              <a:rPr lang="en-US" altLang="ko-KR" b="1" dirty="0">
                <a:solidFill>
                  <a:srgbClr val="FFC000"/>
                </a:solidFill>
              </a:rPr>
              <a:t>=&gt; var</a:t>
            </a:r>
            <a:r>
              <a:rPr lang="ko-KR" altLang="en-US" b="1" dirty="0">
                <a:solidFill>
                  <a:srgbClr val="FFC000"/>
                </a:solidFill>
              </a:rPr>
              <a:t>에 주소연산자 </a:t>
            </a:r>
            <a:r>
              <a:rPr lang="en-US" altLang="ko-KR" b="1" dirty="0">
                <a:solidFill>
                  <a:srgbClr val="FFC000"/>
                </a:solidFill>
              </a:rPr>
              <a:t>&amp;</a:t>
            </a:r>
            <a:r>
              <a:rPr lang="ko-KR" altLang="en-US" b="1" dirty="0">
                <a:solidFill>
                  <a:srgbClr val="FFC000"/>
                </a:solidFill>
              </a:rPr>
              <a:t>를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더한 </a:t>
            </a:r>
            <a:r>
              <a:rPr lang="en-US" altLang="ko-KR" b="1" dirty="0">
                <a:solidFill>
                  <a:srgbClr val="FFC000"/>
                </a:solidFill>
              </a:rPr>
              <a:t>&amp;var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BCE0E7-83FD-4D6E-8FC2-474A5892CCD5}"/>
              </a:ext>
            </a:extLst>
          </p:cNvPr>
          <p:cNvSpPr/>
          <p:nvPr/>
        </p:nvSpPr>
        <p:spPr>
          <a:xfrm>
            <a:off x="1560326" y="3965518"/>
            <a:ext cx="864096" cy="382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30344" cy="1714202"/>
          </a:xfrm>
        </p:spPr>
        <p:txBody>
          <a:bodyPr>
            <a:noAutofit/>
          </a:bodyPr>
          <a:lstStyle/>
          <a:p>
            <a:pPr algn="l"/>
            <a:r>
              <a:rPr lang="ko-KR" altLang="en-US" sz="3000" dirty="0"/>
              <a:t>함수 정의 </a:t>
            </a:r>
            <a:r>
              <a:rPr lang="en-US" altLang="ko-KR" sz="3000" dirty="0"/>
              <a:t>/ </a:t>
            </a:r>
            <a:r>
              <a:rPr lang="ko-KR" altLang="en-US" sz="3000" dirty="0"/>
              <a:t>선언 시</a:t>
            </a:r>
            <a:br>
              <a:rPr lang="en-US" altLang="ko-KR" sz="3000" dirty="0"/>
            </a:br>
            <a:r>
              <a:rPr lang="ko-KR" altLang="en-US" sz="3000" dirty="0"/>
              <a:t>함수 포인터 매개변수의 </a:t>
            </a:r>
            <a:r>
              <a:rPr lang="en-US" altLang="ko-KR" sz="3000" dirty="0"/>
              <a:t>type specifier</a:t>
            </a:r>
            <a:r>
              <a:rPr lang="ko-KR" altLang="en-US" sz="3000" dirty="0"/>
              <a:t>는 어떻게</a:t>
            </a:r>
            <a:r>
              <a:rPr lang="en-US" altLang="ko-KR" sz="3000" dirty="0"/>
              <a:t>?</a:t>
            </a:r>
            <a:br>
              <a:rPr lang="en-US" altLang="ko-KR" sz="3000" dirty="0"/>
            </a:br>
            <a:r>
              <a:rPr lang="en-US" altLang="ko-KR" sz="3000" dirty="0"/>
              <a:t>(</a:t>
            </a:r>
            <a:r>
              <a:rPr lang="ko-KR" altLang="en-US" sz="3000" dirty="0"/>
              <a:t>단일 포인터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532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</a:t>
            </a:r>
            <a:r>
              <a:rPr lang="ko-KR" altLang="en-US" sz="2800" dirty="0">
                <a:solidFill>
                  <a:srgbClr val="002060"/>
                </a:solidFill>
              </a:rPr>
              <a:t>포인터로 지정되는 대상</a:t>
            </a:r>
            <a:r>
              <a:rPr lang="en-US" altLang="ko-KR" sz="2800" dirty="0">
                <a:solidFill>
                  <a:srgbClr val="002060"/>
                </a:solidFill>
              </a:rPr>
              <a:t>type</a:t>
            </a:r>
            <a:r>
              <a:rPr lang="ko-KR" altLang="en-US" sz="2800" dirty="0">
                <a:solidFill>
                  <a:srgbClr val="002060"/>
                </a:solidFill>
              </a:rPr>
              <a:t>에 대한 포인터로 지정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ko-KR" altLang="en-US" sz="2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D0009B-C1D4-4F86-9FED-AE741DD52831}"/>
              </a:ext>
            </a:extLst>
          </p:cNvPr>
          <p:cNvSpPr/>
          <p:nvPr/>
        </p:nvSpPr>
        <p:spPr>
          <a:xfrm>
            <a:off x="3491880" y="2628701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   (int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= 10;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0D06B-8985-4A6F-9D48-38B2D2B3FC44}"/>
              </a:ext>
            </a:extLst>
          </p:cNvPr>
          <p:cNvSpPr/>
          <p:nvPr/>
        </p:nvSpPr>
        <p:spPr>
          <a:xfrm>
            <a:off x="673224" y="2616027"/>
            <a:ext cx="2448272" cy="3100377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var  = 5;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func2(&amp;var);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6B6E6E53-CD5B-4B07-B4F1-EFE9225E9C01}"/>
              </a:ext>
            </a:extLst>
          </p:cNvPr>
          <p:cNvSpPr/>
          <p:nvPr/>
        </p:nvSpPr>
        <p:spPr>
          <a:xfrm>
            <a:off x="3491880" y="4376880"/>
            <a:ext cx="4824536" cy="2076456"/>
          </a:xfrm>
          <a:prstGeom prst="round2DiagRect">
            <a:avLst/>
          </a:prstGeom>
          <a:gradFill flip="none" rotWithShape="1">
            <a:gsLst>
              <a:gs pos="54000">
                <a:schemeClr val="bg1">
                  <a:tint val="80000"/>
                  <a:shade val="100000"/>
                  <a:hueMod val="100000"/>
                  <a:satMod val="100000"/>
                </a:schemeClr>
              </a:gs>
              <a:gs pos="100000">
                <a:schemeClr val="bg1">
                  <a:tint val="100000"/>
                  <a:shade val="75000"/>
                  <a:hueMod val="100000"/>
                  <a:satMod val="100000"/>
                  <a:alpha val="16000"/>
                  <a:lumMod val="71000"/>
                  <a:lumOff val="29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C000"/>
                </a:solidFill>
              </a:rPr>
              <a:t>위의 예에서 포인터로 지정되는 대상의</a:t>
            </a:r>
            <a:r>
              <a:rPr lang="en-US" altLang="ko-KR" b="1" dirty="0">
                <a:solidFill>
                  <a:srgbClr val="FFC000"/>
                </a:solidFill>
              </a:rPr>
              <a:t> type?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 =&gt; int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var </a:t>
            </a:r>
            <a:r>
              <a:rPr lang="ko-KR" altLang="en-US" b="1" dirty="0">
                <a:solidFill>
                  <a:srgbClr val="FFC000"/>
                </a:solidFill>
              </a:rPr>
              <a:t>에서 </a:t>
            </a:r>
            <a:r>
              <a:rPr lang="en-US" altLang="ko-KR" b="1" dirty="0">
                <a:solidFill>
                  <a:srgbClr val="FFC000"/>
                </a:solidFill>
              </a:rPr>
              <a:t>int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ko-KR" altLang="en-US" b="1" dirty="0">
                <a:solidFill>
                  <a:srgbClr val="FFC000"/>
                </a:solidFill>
              </a:rPr>
              <a:t>위의 예에서 함수 정의 부분의 인자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매개변수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r>
              <a:rPr lang="ko-KR" altLang="en-US" b="1" dirty="0">
                <a:solidFill>
                  <a:srgbClr val="FFC000"/>
                </a:solidFill>
              </a:rPr>
              <a:t>의 </a:t>
            </a:r>
            <a:r>
              <a:rPr lang="en-US" altLang="ko-KR" b="1" dirty="0">
                <a:solidFill>
                  <a:srgbClr val="FFC000"/>
                </a:solidFill>
              </a:rPr>
              <a:t>type specifier </a:t>
            </a:r>
            <a:r>
              <a:rPr lang="ko-KR" altLang="en-US" b="1" dirty="0">
                <a:solidFill>
                  <a:srgbClr val="FFC000"/>
                </a:solidFill>
              </a:rPr>
              <a:t>는</a:t>
            </a:r>
            <a:r>
              <a:rPr lang="en-US" altLang="ko-KR" b="1" dirty="0">
                <a:solidFill>
                  <a:srgbClr val="FFC000"/>
                </a:solidFill>
              </a:rPr>
              <a:t>?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=&gt; int</a:t>
            </a:r>
            <a:r>
              <a:rPr lang="ko-KR" altLang="en-US" b="1" dirty="0">
                <a:solidFill>
                  <a:srgbClr val="FFC000"/>
                </a:solidFill>
              </a:rPr>
              <a:t> 에 포인터 수식</a:t>
            </a:r>
            <a:r>
              <a:rPr lang="en-US" altLang="ko-KR" b="1" dirty="0">
                <a:solidFill>
                  <a:srgbClr val="FFC000"/>
                </a:solidFill>
              </a:rPr>
              <a:t>(*)</a:t>
            </a:r>
            <a:r>
              <a:rPr lang="ko-KR" altLang="en-US" b="1" dirty="0">
                <a:solidFill>
                  <a:srgbClr val="FFC000"/>
                </a:solidFill>
              </a:rPr>
              <a:t>를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더한 </a:t>
            </a:r>
            <a:r>
              <a:rPr lang="en-US" altLang="ko-KR" b="1" dirty="0">
                <a:solidFill>
                  <a:srgbClr val="FFC000"/>
                </a:solidFill>
              </a:rPr>
              <a:t>int *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24AEF1-ED86-4225-A772-5DA7ECA5C8A9}"/>
              </a:ext>
            </a:extLst>
          </p:cNvPr>
          <p:cNvSpPr/>
          <p:nvPr/>
        </p:nvSpPr>
        <p:spPr>
          <a:xfrm>
            <a:off x="4788024" y="2780929"/>
            <a:ext cx="1224136" cy="4694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0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3000" dirty="0"/>
              <a:t>함수 정의 시</a:t>
            </a:r>
            <a:br>
              <a:rPr lang="en-US" altLang="ko-KR" sz="3000" dirty="0"/>
            </a:br>
            <a:r>
              <a:rPr lang="ko-KR" altLang="en-US" sz="3000" dirty="0"/>
              <a:t>함수 포인터 매개변수의 </a:t>
            </a:r>
            <a:r>
              <a:rPr lang="en-US" altLang="ko-KR" sz="3000" dirty="0"/>
              <a:t> </a:t>
            </a:r>
            <a:r>
              <a:rPr lang="ko-KR" altLang="en-US" sz="3000" dirty="0"/>
              <a:t>사용은 어떻게</a:t>
            </a:r>
            <a:r>
              <a:rPr lang="en-US" altLang="ko-KR" sz="3000" dirty="0"/>
              <a:t>?</a:t>
            </a:r>
            <a:br>
              <a:rPr lang="en-US" altLang="ko-KR" sz="3000" dirty="0"/>
            </a:br>
            <a:r>
              <a:rPr lang="en-US" altLang="ko-KR" sz="3000" dirty="0"/>
              <a:t>(</a:t>
            </a:r>
            <a:r>
              <a:rPr lang="ko-KR" altLang="en-US" sz="3000" dirty="0"/>
              <a:t>단일 포인터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600201"/>
            <a:ext cx="8974360" cy="10475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ko-KR" altLang="en-US" sz="2800" dirty="0">
                <a:solidFill>
                  <a:srgbClr val="002060"/>
                </a:solidFill>
              </a:rPr>
              <a:t>대상의 값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포인터 변수에 간접 참조 연산자 </a:t>
            </a:r>
            <a:r>
              <a:rPr lang="en-US" altLang="ko-KR" sz="2800" dirty="0">
                <a:solidFill>
                  <a:srgbClr val="002060"/>
                </a:solidFill>
              </a:rPr>
              <a:t>*</a:t>
            </a:r>
            <a:r>
              <a:rPr lang="ko-KR" altLang="en-US" sz="2800" dirty="0">
                <a:solidFill>
                  <a:srgbClr val="002060"/>
                </a:solidFill>
              </a:rPr>
              <a:t>를 붙여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800" dirty="0">
                <a:solidFill>
                  <a:srgbClr val="002060"/>
                </a:solidFill>
              </a:rPr>
              <a:t>대상의 주소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포인터 변수 이용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ko-KR" altLang="en-US" sz="280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6B6E6E53-CD5B-4B07-B4F1-EFE9225E9C01}"/>
              </a:ext>
            </a:extLst>
          </p:cNvPr>
          <p:cNvSpPr/>
          <p:nvPr/>
        </p:nvSpPr>
        <p:spPr>
          <a:xfrm>
            <a:off x="3862264" y="4475028"/>
            <a:ext cx="4824536" cy="2067347"/>
          </a:xfrm>
          <a:prstGeom prst="round2DiagRect">
            <a:avLst/>
          </a:prstGeom>
          <a:gradFill flip="none" rotWithShape="1">
            <a:gsLst>
              <a:gs pos="54000">
                <a:schemeClr val="bg1">
                  <a:tint val="80000"/>
                  <a:shade val="100000"/>
                  <a:hueMod val="100000"/>
                  <a:satMod val="100000"/>
                </a:schemeClr>
              </a:gs>
              <a:gs pos="100000">
                <a:schemeClr val="bg1">
                  <a:tint val="100000"/>
                  <a:shade val="75000"/>
                  <a:hueMod val="100000"/>
                  <a:satMod val="100000"/>
                  <a:alpha val="16000"/>
                  <a:lumMod val="71000"/>
                  <a:lumOff val="29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위의 예에서 대상의</a:t>
            </a:r>
            <a:r>
              <a:rPr lang="en-US" altLang="ko-KR" sz="1600" b="1" dirty="0">
                <a:solidFill>
                  <a:srgbClr val="FFC000"/>
                </a:solidFill>
              </a:rPr>
              <a:t>(a[1]) </a:t>
            </a:r>
            <a:r>
              <a:rPr lang="ko-KR" altLang="en-US" sz="1600" b="1" dirty="0">
                <a:solidFill>
                  <a:srgbClr val="FFC000"/>
                </a:solidFill>
              </a:rPr>
              <a:t>의 값을 변경하려면</a:t>
            </a:r>
            <a:r>
              <a:rPr lang="en-US" altLang="ko-KR" sz="1600" b="1" dirty="0">
                <a:solidFill>
                  <a:srgbClr val="FFC000"/>
                </a:solidFill>
              </a:rPr>
              <a:t>?</a:t>
            </a:r>
          </a:p>
          <a:p>
            <a:r>
              <a:rPr lang="en-US" altLang="ko-KR" sz="1600" b="1" dirty="0">
                <a:solidFill>
                  <a:srgbClr val="FFC000"/>
                </a:solidFill>
              </a:rPr>
              <a:t> =&gt; *(pArry+1) = 200;</a:t>
            </a:r>
          </a:p>
          <a:p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ko-KR" altLang="en-US" sz="1600" b="1" dirty="0">
                <a:solidFill>
                  <a:srgbClr val="FFC000"/>
                </a:solidFill>
              </a:rPr>
              <a:t>위의 예에서 대상의 주소</a:t>
            </a:r>
            <a:r>
              <a:rPr lang="en-US" altLang="ko-KR" sz="1600" b="1" dirty="0">
                <a:solidFill>
                  <a:srgbClr val="FFC000"/>
                </a:solidFill>
              </a:rPr>
              <a:t>(&amp;a[2])</a:t>
            </a:r>
            <a:r>
              <a:rPr lang="ko-KR" altLang="en-US" sz="1600" b="1" dirty="0">
                <a:solidFill>
                  <a:srgbClr val="FFC000"/>
                </a:solidFill>
              </a:rPr>
              <a:t>를 이용하려면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en-US" altLang="ko-KR" sz="1600" b="1" dirty="0">
                <a:solidFill>
                  <a:srgbClr val="FFC000"/>
                </a:solidFill>
              </a:rPr>
              <a:t>=&gt; </a:t>
            </a:r>
            <a:r>
              <a:rPr lang="en-US" altLang="ko-KR" sz="1600" b="1" dirty="0" err="1">
                <a:solidFill>
                  <a:srgbClr val="FFC000"/>
                </a:solidFill>
              </a:rPr>
              <a:t>scanf</a:t>
            </a:r>
            <a:r>
              <a:rPr lang="en-US" altLang="ko-KR" sz="1600" b="1" dirty="0">
                <a:solidFill>
                  <a:srgbClr val="FFC000"/>
                </a:solidFill>
              </a:rPr>
              <a:t>(“%d”, pArry+2)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309BA1-CC1E-4F89-92BC-F0AED595EEEB}"/>
              </a:ext>
            </a:extLst>
          </p:cNvPr>
          <p:cNvSpPr/>
          <p:nvPr/>
        </p:nvSpPr>
        <p:spPr>
          <a:xfrm>
            <a:off x="214442" y="2821484"/>
            <a:ext cx="3456383" cy="2569679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int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int a[5]  = {0, 10, 20 , 30 ,40};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func2(a, 5);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6C6111-FCC5-42AB-8078-0BB855513AA1}"/>
              </a:ext>
            </a:extLst>
          </p:cNvPr>
          <p:cNvSpPr/>
          <p:nvPr/>
        </p:nvSpPr>
        <p:spPr>
          <a:xfrm>
            <a:off x="3995936" y="2632062"/>
            <a:ext cx="4365848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2060"/>
                </a:solidFill>
              </a:rPr>
              <a:t>void func2(int *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, int size)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*(</a:t>
            </a:r>
            <a:r>
              <a:rPr lang="en-US" altLang="ko-KR" sz="1600" dirty="0" err="1">
                <a:solidFill>
                  <a:srgbClr val="002060"/>
                </a:solidFill>
              </a:rPr>
              <a:t>pArry</a:t>
            </a:r>
            <a:r>
              <a:rPr lang="en-US" altLang="ko-KR" sz="1600" dirty="0">
                <a:solidFill>
                  <a:srgbClr val="002060"/>
                </a:solidFill>
              </a:rPr>
              <a:t>) = 100;      *(pArry+1) = 200;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     </a:t>
            </a:r>
            <a:r>
              <a:rPr lang="en-US" altLang="ko-KR" sz="1600" dirty="0" err="1">
                <a:solidFill>
                  <a:srgbClr val="002060"/>
                </a:solidFill>
              </a:rPr>
              <a:t>scanf</a:t>
            </a:r>
            <a:r>
              <a:rPr lang="en-US" altLang="ko-KR" sz="1600" dirty="0">
                <a:solidFill>
                  <a:srgbClr val="002060"/>
                </a:solidFill>
              </a:rPr>
              <a:t>(“%d”,   pArry+2);     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}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1624A3-DABD-4551-84B3-D97B69DA67E5}"/>
              </a:ext>
            </a:extLst>
          </p:cNvPr>
          <p:cNvSpPr/>
          <p:nvPr/>
        </p:nvSpPr>
        <p:spPr>
          <a:xfrm>
            <a:off x="4343237" y="3307408"/>
            <a:ext cx="830228" cy="282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5DC08E-82D6-47CB-B169-3F4CB141F289}"/>
              </a:ext>
            </a:extLst>
          </p:cNvPr>
          <p:cNvSpPr/>
          <p:nvPr/>
        </p:nvSpPr>
        <p:spPr>
          <a:xfrm>
            <a:off x="5954330" y="3282007"/>
            <a:ext cx="1082876" cy="282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CB0981-DFBC-4F63-B2EB-343D92662D4C}"/>
              </a:ext>
            </a:extLst>
          </p:cNvPr>
          <p:cNvSpPr/>
          <p:nvPr/>
        </p:nvSpPr>
        <p:spPr>
          <a:xfrm>
            <a:off x="5482965" y="3580988"/>
            <a:ext cx="830228" cy="276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2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E750515-EA01-4479-9ACB-76873C2ABD8D}"/>
              </a:ext>
            </a:extLst>
          </p:cNvPr>
          <p:cNvSpPr/>
          <p:nvPr/>
        </p:nvSpPr>
        <p:spPr>
          <a:xfrm>
            <a:off x="179512" y="2402169"/>
            <a:ext cx="3168352" cy="3100377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*addrStart = NULL;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func2  (&amp; addrStart);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000" dirty="0"/>
              <a:t>함수 호출 시</a:t>
            </a:r>
            <a:br>
              <a:rPr lang="en-US" altLang="ko-KR" sz="3000" dirty="0"/>
            </a:br>
            <a:r>
              <a:rPr lang="ko-KR" altLang="en-US" sz="3000" dirty="0"/>
              <a:t>함수 포인터 실인자는 어떻게</a:t>
            </a:r>
            <a:r>
              <a:rPr lang="en-US" altLang="ko-KR" sz="3000" dirty="0"/>
              <a:t>?  (</a:t>
            </a:r>
            <a:r>
              <a:rPr lang="ko-KR" altLang="en-US" sz="3000" dirty="0"/>
              <a:t>이중 포인터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</a:t>
            </a:r>
            <a:r>
              <a:rPr lang="ko-KR" altLang="en-US" sz="2800" dirty="0">
                <a:solidFill>
                  <a:srgbClr val="002060"/>
                </a:solidFill>
              </a:rPr>
              <a:t>포인터로 지정되는 대상의 주소를 사용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ko-KR" altLang="en-US" sz="280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6B6E6E53-CD5B-4B07-B4F1-EFE9225E9C01}"/>
              </a:ext>
            </a:extLst>
          </p:cNvPr>
          <p:cNvSpPr/>
          <p:nvPr/>
        </p:nvSpPr>
        <p:spPr>
          <a:xfrm>
            <a:off x="3461379" y="4279894"/>
            <a:ext cx="5410944" cy="2076456"/>
          </a:xfrm>
          <a:prstGeom prst="round2DiagRect">
            <a:avLst/>
          </a:prstGeom>
          <a:gradFill flip="none" rotWithShape="1">
            <a:gsLst>
              <a:gs pos="54000">
                <a:schemeClr val="bg1">
                  <a:tint val="80000"/>
                  <a:shade val="100000"/>
                  <a:hueMod val="100000"/>
                  <a:satMod val="100000"/>
                </a:schemeClr>
              </a:gs>
              <a:gs pos="100000">
                <a:schemeClr val="bg1">
                  <a:tint val="100000"/>
                  <a:shade val="75000"/>
                  <a:hueMod val="100000"/>
                  <a:satMod val="100000"/>
                  <a:alpha val="16000"/>
                  <a:lumMod val="71000"/>
                  <a:lumOff val="29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C000"/>
                </a:solidFill>
              </a:rPr>
              <a:t>위의 예에서 포인터로 지정되는 대상은</a:t>
            </a:r>
            <a:r>
              <a:rPr lang="en-US" altLang="ko-KR" b="1" dirty="0">
                <a:solidFill>
                  <a:srgbClr val="FFC000"/>
                </a:solidFill>
              </a:rPr>
              <a:t>?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 =&gt; int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*addrStart </a:t>
            </a:r>
            <a:r>
              <a:rPr lang="ko-KR" altLang="en-US" b="1" dirty="0">
                <a:solidFill>
                  <a:srgbClr val="FFC000"/>
                </a:solidFill>
              </a:rPr>
              <a:t>에서 </a:t>
            </a:r>
            <a:r>
              <a:rPr lang="en-US" altLang="ko-KR" b="1" dirty="0">
                <a:solidFill>
                  <a:srgbClr val="FFC000"/>
                </a:solidFill>
              </a:rPr>
              <a:t>addrStart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ko-KR" altLang="en-US" b="1" dirty="0">
                <a:solidFill>
                  <a:srgbClr val="FFC000"/>
                </a:solidFill>
              </a:rPr>
              <a:t>위의 예에서 포인터로 지정되는 대상의 주소는</a:t>
            </a:r>
            <a:r>
              <a:rPr lang="en-US" altLang="ko-KR" b="1" dirty="0">
                <a:solidFill>
                  <a:srgbClr val="FFC000"/>
                </a:solidFill>
              </a:rPr>
              <a:t>?</a:t>
            </a:r>
            <a:br>
              <a:rPr lang="en-US" altLang="ko-KR" b="1" dirty="0">
                <a:solidFill>
                  <a:srgbClr val="FFC000"/>
                </a:solidFill>
              </a:rPr>
            </a:br>
            <a:r>
              <a:rPr lang="en-US" altLang="ko-KR" b="1" dirty="0">
                <a:solidFill>
                  <a:srgbClr val="FFC000"/>
                </a:solidFill>
              </a:rPr>
              <a:t>=&gt; addrStart</a:t>
            </a:r>
            <a:r>
              <a:rPr lang="ko-KR" altLang="en-US" b="1" dirty="0">
                <a:solidFill>
                  <a:srgbClr val="FFC000"/>
                </a:solidFill>
              </a:rPr>
              <a:t>에 주소연산자 </a:t>
            </a:r>
            <a:r>
              <a:rPr lang="en-US" altLang="ko-KR" b="1" dirty="0">
                <a:solidFill>
                  <a:srgbClr val="FFC000"/>
                </a:solidFill>
              </a:rPr>
              <a:t>&amp;</a:t>
            </a:r>
            <a:r>
              <a:rPr lang="ko-KR" altLang="en-US" b="1" dirty="0">
                <a:solidFill>
                  <a:srgbClr val="FFC000"/>
                </a:solidFill>
              </a:rPr>
              <a:t>를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더한 </a:t>
            </a:r>
            <a:r>
              <a:rPr lang="en-US" altLang="ko-KR" b="1" dirty="0">
                <a:solidFill>
                  <a:srgbClr val="FFC000"/>
                </a:solidFill>
              </a:rPr>
              <a:t>&amp;addrStart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BCE0E7-83FD-4D6E-8FC2-474A5892CCD5}"/>
              </a:ext>
            </a:extLst>
          </p:cNvPr>
          <p:cNvSpPr/>
          <p:nvPr/>
        </p:nvSpPr>
        <p:spPr>
          <a:xfrm>
            <a:off x="1331640" y="4027835"/>
            <a:ext cx="1440160" cy="382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48A0D8-2543-4E9F-B68B-E6470A120732}"/>
              </a:ext>
            </a:extLst>
          </p:cNvPr>
          <p:cNvSpPr/>
          <p:nvPr/>
        </p:nvSpPr>
        <p:spPr>
          <a:xfrm>
            <a:off x="4581789" y="2298056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func2(int **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= malloc(100);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DCFF5F-8070-4920-B3F2-6F1C55F1BB8B}"/>
              </a:ext>
            </a:extLst>
          </p:cNvPr>
          <p:cNvSpPr/>
          <p:nvPr/>
        </p:nvSpPr>
        <p:spPr>
          <a:xfrm>
            <a:off x="4560581" y="2642935"/>
            <a:ext cx="3024336" cy="1617636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void func2  (int **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*</a:t>
            </a:r>
            <a:r>
              <a:rPr lang="en-US" altLang="ko-KR" dirty="0" err="1">
                <a:solidFill>
                  <a:srgbClr val="002060"/>
                </a:solidFill>
              </a:rPr>
              <a:t>pObj</a:t>
            </a:r>
            <a:r>
              <a:rPr lang="en-US" altLang="ko-KR" dirty="0">
                <a:solidFill>
                  <a:srgbClr val="002060"/>
                </a:solidFill>
              </a:rPr>
              <a:t> = malloc(100);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30344" cy="1714202"/>
          </a:xfrm>
        </p:spPr>
        <p:txBody>
          <a:bodyPr>
            <a:noAutofit/>
          </a:bodyPr>
          <a:lstStyle/>
          <a:p>
            <a:pPr algn="l"/>
            <a:r>
              <a:rPr lang="ko-KR" altLang="en-US" sz="3000" dirty="0"/>
              <a:t>함수 정의 </a:t>
            </a:r>
            <a:r>
              <a:rPr lang="en-US" altLang="ko-KR" sz="3000" dirty="0"/>
              <a:t>/ </a:t>
            </a:r>
            <a:r>
              <a:rPr lang="ko-KR" altLang="en-US" sz="3000" dirty="0"/>
              <a:t>선언 시</a:t>
            </a:r>
            <a:br>
              <a:rPr lang="en-US" altLang="ko-KR" sz="3000" dirty="0"/>
            </a:br>
            <a:r>
              <a:rPr lang="ko-KR" altLang="en-US" sz="3000" dirty="0"/>
              <a:t>함수 포인터 매개변수의 </a:t>
            </a:r>
            <a:r>
              <a:rPr lang="en-US" altLang="ko-KR" sz="3000" dirty="0"/>
              <a:t>type specifier</a:t>
            </a:r>
            <a:r>
              <a:rPr lang="ko-KR" altLang="en-US" sz="3000" dirty="0"/>
              <a:t>는 어떻게</a:t>
            </a:r>
            <a:r>
              <a:rPr lang="en-US" altLang="ko-KR" sz="3000" dirty="0"/>
              <a:t>?</a:t>
            </a:r>
            <a:br>
              <a:rPr lang="en-US" altLang="ko-KR" sz="3000" dirty="0"/>
            </a:br>
            <a:r>
              <a:rPr lang="en-US" altLang="ko-KR" sz="3000" dirty="0"/>
              <a:t>(</a:t>
            </a:r>
            <a:r>
              <a:rPr lang="ko-KR" altLang="en-US" sz="3000" dirty="0"/>
              <a:t>이중 포인터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5326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2060"/>
                </a:solidFill>
              </a:rPr>
              <a:t>=&gt; </a:t>
            </a:r>
            <a:r>
              <a:rPr lang="ko-KR" altLang="en-US" sz="2800" dirty="0">
                <a:solidFill>
                  <a:srgbClr val="002060"/>
                </a:solidFill>
              </a:rPr>
              <a:t>포인터로 지정되는 대상</a:t>
            </a:r>
            <a:r>
              <a:rPr lang="en-US" altLang="ko-KR" sz="2800" dirty="0">
                <a:solidFill>
                  <a:srgbClr val="002060"/>
                </a:solidFill>
              </a:rPr>
              <a:t>type</a:t>
            </a:r>
            <a:r>
              <a:rPr lang="ko-KR" altLang="en-US" sz="2800" dirty="0">
                <a:solidFill>
                  <a:srgbClr val="002060"/>
                </a:solidFill>
              </a:rPr>
              <a:t>에 대한 포인터로 지정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DC0FE931-C7E9-4044-B686-D78B9F7720B7}"/>
              </a:ext>
            </a:extLst>
          </p:cNvPr>
          <p:cNvSpPr txBox="1">
            <a:spLocks/>
          </p:cNvSpPr>
          <p:nvPr/>
        </p:nvSpPr>
        <p:spPr>
          <a:xfrm>
            <a:off x="611560" y="5778474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ko-KR" altLang="en-US" sz="280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6B6E6E53-CD5B-4B07-B4F1-EFE9225E9C01}"/>
              </a:ext>
            </a:extLst>
          </p:cNvPr>
          <p:cNvSpPr/>
          <p:nvPr/>
        </p:nvSpPr>
        <p:spPr>
          <a:xfrm>
            <a:off x="3790256" y="4506906"/>
            <a:ext cx="4824536" cy="2076456"/>
          </a:xfrm>
          <a:prstGeom prst="round2DiagRect">
            <a:avLst/>
          </a:prstGeom>
          <a:gradFill flip="none" rotWithShape="1">
            <a:gsLst>
              <a:gs pos="54000">
                <a:schemeClr val="bg1">
                  <a:tint val="80000"/>
                  <a:shade val="100000"/>
                  <a:hueMod val="100000"/>
                  <a:satMod val="100000"/>
                </a:schemeClr>
              </a:gs>
              <a:gs pos="100000">
                <a:schemeClr val="bg1">
                  <a:tint val="100000"/>
                  <a:shade val="75000"/>
                  <a:hueMod val="100000"/>
                  <a:satMod val="100000"/>
                  <a:alpha val="16000"/>
                  <a:lumMod val="71000"/>
                  <a:lumOff val="29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C000"/>
                </a:solidFill>
              </a:rPr>
              <a:t>위의 예에서 포인터로 지정되는 대상의</a:t>
            </a:r>
            <a:r>
              <a:rPr lang="en-US" altLang="ko-KR" b="1" dirty="0">
                <a:solidFill>
                  <a:srgbClr val="FFC000"/>
                </a:solidFill>
              </a:rPr>
              <a:t> type?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 =&gt; int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*addrStart </a:t>
            </a:r>
            <a:r>
              <a:rPr lang="ko-KR" altLang="en-US" b="1" dirty="0">
                <a:solidFill>
                  <a:srgbClr val="FFC000"/>
                </a:solidFill>
              </a:rPr>
              <a:t>에서 </a:t>
            </a:r>
            <a:r>
              <a:rPr lang="en-US" altLang="ko-KR" b="1" dirty="0">
                <a:solidFill>
                  <a:srgbClr val="FFC000"/>
                </a:solidFill>
              </a:rPr>
              <a:t>int *</a:t>
            </a:r>
          </a:p>
          <a:p>
            <a:endParaRPr lang="en-US" altLang="ko-KR" b="1" dirty="0">
              <a:solidFill>
                <a:srgbClr val="FFC000"/>
              </a:solidFill>
            </a:endParaRPr>
          </a:p>
          <a:p>
            <a:r>
              <a:rPr lang="ko-KR" altLang="en-US" b="1" dirty="0">
                <a:solidFill>
                  <a:srgbClr val="FFC000"/>
                </a:solidFill>
              </a:rPr>
              <a:t>위의 예에서 함수 정의 부분의 인자</a:t>
            </a:r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매개변수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r>
              <a:rPr lang="ko-KR" altLang="en-US" b="1" dirty="0">
                <a:solidFill>
                  <a:srgbClr val="FFC000"/>
                </a:solidFill>
              </a:rPr>
              <a:t>의 </a:t>
            </a:r>
            <a:r>
              <a:rPr lang="en-US" altLang="ko-KR" b="1" dirty="0">
                <a:solidFill>
                  <a:srgbClr val="FFC000"/>
                </a:solidFill>
              </a:rPr>
              <a:t>type specifier </a:t>
            </a:r>
            <a:r>
              <a:rPr lang="ko-KR" altLang="en-US" b="1" dirty="0">
                <a:solidFill>
                  <a:srgbClr val="FFC000"/>
                </a:solidFill>
              </a:rPr>
              <a:t>는</a:t>
            </a:r>
            <a:r>
              <a:rPr lang="en-US" altLang="ko-KR" b="1" dirty="0">
                <a:solidFill>
                  <a:srgbClr val="FFC000"/>
                </a:solidFill>
              </a:rPr>
              <a:t>?</a:t>
            </a:r>
          </a:p>
          <a:p>
            <a:r>
              <a:rPr lang="en-US" altLang="ko-KR" b="1" dirty="0">
                <a:solidFill>
                  <a:srgbClr val="FFC000"/>
                </a:solidFill>
              </a:rPr>
              <a:t>=&gt; int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*</a:t>
            </a:r>
            <a:r>
              <a:rPr lang="ko-KR" altLang="en-US" b="1" dirty="0">
                <a:solidFill>
                  <a:srgbClr val="FFC000"/>
                </a:solidFill>
              </a:rPr>
              <a:t>에 포인터 수식</a:t>
            </a:r>
            <a:r>
              <a:rPr lang="en-US" altLang="ko-KR" b="1" dirty="0">
                <a:solidFill>
                  <a:srgbClr val="FFC000"/>
                </a:solidFill>
              </a:rPr>
              <a:t>(*)</a:t>
            </a:r>
            <a:r>
              <a:rPr lang="ko-KR" altLang="en-US" b="1" dirty="0">
                <a:solidFill>
                  <a:srgbClr val="FFC000"/>
                </a:solidFill>
              </a:rPr>
              <a:t>를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더한 </a:t>
            </a:r>
            <a:r>
              <a:rPr lang="en-US" altLang="ko-KR" b="1" dirty="0">
                <a:solidFill>
                  <a:srgbClr val="FFC000"/>
                </a:solidFill>
              </a:rPr>
              <a:t>int **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24AEF1-ED86-4225-A772-5DA7ECA5C8A9}"/>
              </a:ext>
            </a:extLst>
          </p:cNvPr>
          <p:cNvSpPr/>
          <p:nvPr/>
        </p:nvSpPr>
        <p:spPr>
          <a:xfrm>
            <a:off x="5796136" y="2810817"/>
            <a:ext cx="1368152" cy="459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BC4121-958E-4CED-A454-C3C296428B3A}"/>
              </a:ext>
            </a:extLst>
          </p:cNvPr>
          <p:cNvSpPr/>
          <p:nvPr/>
        </p:nvSpPr>
        <p:spPr>
          <a:xfrm>
            <a:off x="395536" y="2824468"/>
            <a:ext cx="3168352" cy="3100377"/>
          </a:xfrm>
          <a:prstGeom prst="roundRect">
            <a:avLst/>
          </a:prstGeom>
          <a:solidFill>
            <a:srgbClr val="C5C9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</a:rPr>
              <a:t>int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main(void)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int *addrStart = NULL;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func2  (&amp; addrStart);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      .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}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3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13918</TotalTime>
  <Words>1239</Words>
  <Application>Microsoft Office PowerPoint</Application>
  <PresentationFormat>화면 슬라이드 쇼(4:3)</PresentationFormat>
  <Paragraphs>221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Cambria</vt:lpstr>
      <vt:lpstr>Symbol</vt:lpstr>
      <vt:lpstr>Wingdings</vt:lpstr>
      <vt:lpstr>Wingdings 2</vt:lpstr>
      <vt:lpstr>연꽃 당초 무늬</vt:lpstr>
      <vt:lpstr>함수 인자로 언제 포인터를 써야 할까?</vt:lpstr>
      <vt:lpstr>함수 인자로 언제 포인터를 써야 할까?</vt:lpstr>
      <vt:lpstr>함수 인자로 언제 포인터를 써야 할까?</vt:lpstr>
      <vt:lpstr>함수 인자로 언제 포인터를 써야 할까?</vt:lpstr>
      <vt:lpstr>함수 호출 시 함수 포인터 실인자는 어떻게?  (단일 포인터)</vt:lpstr>
      <vt:lpstr>함수 정의 / 선언 시 함수 포인터 매개변수의 type specifier는 어떻게? (단일 포인터) </vt:lpstr>
      <vt:lpstr>함수 정의 시 함수 포인터 매개변수의  사용은 어떻게? (단일 포인터)</vt:lpstr>
      <vt:lpstr>함수 호출 시 함수 포인터 실인자는 어떻게?  (이중 포인터)</vt:lpstr>
      <vt:lpstr>함수 정의 / 선언 시 함수 포인터 매개변수의 type specifier는 어떻게? (이중 포인터) </vt:lpstr>
      <vt:lpstr>함수 정의 시 함수 포인터 매개변수의  사용은 어떻게? (이중 포인터)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735</cp:revision>
  <cp:lastPrinted>2020-09-13T05:13:45Z</cp:lastPrinted>
  <dcterms:created xsi:type="dcterms:W3CDTF">2020-04-06T08:13:15Z</dcterms:created>
  <dcterms:modified xsi:type="dcterms:W3CDTF">2021-01-16T16:26:12Z</dcterms:modified>
</cp:coreProperties>
</file>