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A955B3-0A50-4298-B797-21877EE574E6}" v="21" dt="2023-04-20T13:52:30.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4/21/2023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51078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1593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408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4/21/2023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294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446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0011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5167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8128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00457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772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367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4/21/2023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27695180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 name="Picture 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1" name="Rectangle 10">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1" descr="Neon 3D circle art">
            <a:extLst>
              <a:ext uri="{FF2B5EF4-FFF2-40B4-BE49-F238E27FC236}">
                <a16:creationId xmlns:a16="http://schemas.microsoft.com/office/drawing/2014/main" id="{E41608C7-3BC9-4337-0394-C7F4B7F930E3}"/>
              </a:ext>
            </a:extLst>
          </p:cNvPr>
          <p:cNvPicPr>
            <a:picLocks noChangeAspect="1"/>
          </p:cNvPicPr>
          <p:nvPr/>
        </p:nvPicPr>
        <p:blipFill rotWithShape="1">
          <a:blip r:embed="rId3">
            <a:alphaModFix/>
          </a:blip>
          <a:srcRect t="21344"/>
          <a:stretch/>
        </p:blipFill>
        <p:spPr>
          <a:xfrm>
            <a:off x="20" y="10"/>
            <a:ext cx="12191980" cy="6856614"/>
          </a:xfrm>
          <a:prstGeom prst="rect">
            <a:avLst/>
          </a:prstGeom>
        </p:spPr>
      </p:pic>
      <p:sp>
        <p:nvSpPr>
          <p:cNvPr id="6" name="Rectangle 5">
            <a:extLst>
              <a:ext uri="{FF2B5EF4-FFF2-40B4-BE49-F238E27FC236}">
                <a16:creationId xmlns:a16="http://schemas.microsoft.com/office/drawing/2014/main" id="{3460F318-8565-D69C-2982-8C3262E17EAF}"/>
              </a:ext>
            </a:extLst>
          </p:cNvPr>
          <p:cNvSpPr/>
          <p:nvPr/>
        </p:nvSpPr>
        <p:spPr>
          <a:xfrm>
            <a:off x="2624908" y="825026"/>
            <a:ext cx="6593857" cy="1754326"/>
          </a:xfrm>
          <a:prstGeom prst="rect">
            <a:avLst/>
          </a:prstGeom>
          <a:noFill/>
        </p:spPr>
        <p:txBody>
          <a:bodyPr wrap="none" lIns="91440" tIns="45720" rIns="91440" bIns="45720">
            <a:spAutoFit/>
          </a:bodyPr>
          <a:lstStyle/>
          <a:p>
            <a:pPr algn="ctr"/>
            <a:r>
              <a:rPr lang="en-GB" sz="5400" b="1" cap="none" spc="0" dirty="0">
                <a:ln w="15875">
                  <a:solidFill>
                    <a:schemeClr val="tx1"/>
                  </a:solidFill>
                </a:ln>
                <a:solidFill>
                  <a:schemeClr val="bg1"/>
                </a:solidFill>
                <a:effectLst>
                  <a:glow rad="76200">
                    <a:schemeClr val="bg1"/>
                  </a:glow>
                  <a:outerShdw blurRad="38100" dist="38100" dir="2700000" algn="tl">
                    <a:srgbClr val="000000">
                      <a:alpha val="43137"/>
                    </a:srgbClr>
                  </a:outerShdw>
                </a:effectLst>
              </a:rPr>
              <a:t>AI – Tank War </a:t>
            </a:r>
          </a:p>
          <a:p>
            <a:pPr algn="ctr"/>
            <a:r>
              <a:rPr lang="en-GB" sz="5400" b="1" cap="none" spc="0" dirty="0">
                <a:ln w="15875">
                  <a:solidFill>
                    <a:schemeClr val="tx1"/>
                  </a:solidFill>
                </a:ln>
                <a:solidFill>
                  <a:schemeClr val="bg1"/>
                </a:solidFill>
                <a:effectLst>
                  <a:glow rad="76200">
                    <a:schemeClr val="bg1"/>
                  </a:glow>
                  <a:outerShdw blurRad="38100" dist="38100" dir="2700000" algn="tl">
                    <a:srgbClr val="000000">
                      <a:alpha val="43137"/>
                    </a:srgbClr>
                  </a:outerShdw>
                </a:effectLst>
              </a:rPr>
              <a:t>Presentation Slides</a:t>
            </a:r>
          </a:p>
        </p:txBody>
      </p:sp>
      <p:sp>
        <p:nvSpPr>
          <p:cNvPr id="10" name="Rectangle 9">
            <a:extLst>
              <a:ext uri="{FF2B5EF4-FFF2-40B4-BE49-F238E27FC236}">
                <a16:creationId xmlns:a16="http://schemas.microsoft.com/office/drawing/2014/main" id="{F4F6AA9B-7BBA-6374-C64A-C0AB9BCA2AEF}"/>
              </a:ext>
            </a:extLst>
          </p:cNvPr>
          <p:cNvSpPr/>
          <p:nvPr/>
        </p:nvSpPr>
        <p:spPr>
          <a:xfrm>
            <a:off x="4795227" y="2658984"/>
            <a:ext cx="2601545" cy="584775"/>
          </a:xfrm>
          <a:prstGeom prst="rect">
            <a:avLst/>
          </a:prstGeom>
          <a:noFill/>
        </p:spPr>
        <p:txBody>
          <a:bodyPr wrap="none" lIns="91440" tIns="45720" rIns="91440" bIns="45720">
            <a:spAutoFit/>
          </a:bodyPr>
          <a:lstStyle/>
          <a:p>
            <a:pPr algn="ctr"/>
            <a:r>
              <a:rPr lang="en-GB" sz="3200" b="1" cap="none" spc="0" dirty="0">
                <a:ln w="15875">
                  <a:solidFill>
                    <a:schemeClr val="tx1"/>
                  </a:solidFill>
                </a:ln>
                <a:solidFill>
                  <a:schemeClr val="bg1"/>
                </a:solidFill>
                <a:effectLst>
                  <a:glow rad="76200">
                    <a:schemeClr val="bg1"/>
                  </a:glow>
                  <a:outerShdw blurRad="38100" dist="38100" dir="2700000" algn="tl">
                    <a:srgbClr val="000000">
                      <a:alpha val="43137"/>
                    </a:srgbClr>
                  </a:outerShdw>
                </a:effectLst>
              </a:rPr>
              <a:t>Tank Sinatra</a:t>
            </a:r>
          </a:p>
        </p:txBody>
      </p:sp>
      <p:sp>
        <p:nvSpPr>
          <p:cNvPr id="12" name="Rectangle 11">
            <a:extLst>
              <a:ext uri="{FF2B5EF4-FFF2-40B4-BE49-F238E27FC236}">
                <a16:creationId xmlns:a16="http://schemas.microsoft.com/office/drawing/2014/main" id="{3B9C809F-9BFC-3932-A302-E41B92528CD0}"/>
              </a:ext>
            </a:extLst>
          </p:cNvPr>
          <p:cNvSpPr/>
          <p:nvPr/>
        </p:nvSpPr>
        <p:spPr>
          <a:xfrm>
            <a:off x="1062312" y="3692507"/>
            <a:ext cx="5839325" cy="1569660"/>
          </a:xfrm>
          <a:prstGeom prst="rect">
            <a:avLst/>
          </a:prstGeom>
          <a:noFill/>
        </p:spPr>
        <p:txBody>
          <a:bodyPr wrap="square" lIns="91440" tIns="45720" rIns="91440" bIns="45720">
            <a:spAutoFit/>
          </a:bodyPr>
          <a:lstStyle/>
          <a:p>
            <a:pPr algn="ctr"/>
            <a:r>
              <a:rPr lang="en-GB" sz="2400" b="1" cap="none" spc="0" dirty="0">
                <a:ln w="15875">
                  <a:solidFill>
                    <a:schemeClr val="tx1"/>
                  </a:solidFill>
                </a:ln>
                <a:solidFill>
                  <a:schemeClr val="bg1"/>
                </a:solidFill>
                <a:effectLst>
                  <a:glow rad="76200">
                    <a:schemeClr val="bg1"/>
                  </a:glow>
                  <a:outerShdw blurRad="38100" dist="38100" dir="2700000" algn="tl">
                    <a:srgbClr val="000000">
                      <a:alpha val="43137"/>
                    </a:srgbClr>
                  </a:outerShdw>
                </a:effectLst>
              </a:rPr>
              <a:t>Ian </a:t>
            </a:r>
            <a:r>
              <a:rPr lang="en-GB" sz="2400" b="1" cap="none" spc="0" dirty="0" err="1">
                <a:ln w="15875">
                  <a:solidFill>
                    <a:schemeClr val="tx1"/>
                  </a:solidFill>
                </a:ln>
                <a:solidFill>
                  <a:schemeClr val="bg1"/>
                </a:solidFill>
                <a:effectLst>
                  <a:glow rad="76200">
                    <a:schemeClr val="bg1"/>
                  </a:glow>
                  <a:outerShdw blurRad="38100" dist="38100" dir="2700000" algn="tl">
                    <a:srgbClr val="000000">
                      <a:alpha val="43137"/>
                    </a:srgbClr>
                  </a:outerShdw>
                </a:effectLst>
              </a:rPr>
              <a:t>Corkill</a:t>
            </a:r>
            <a:r>
              <a:rPr lang="en-GB" sz="2400" b="1" cap="none" spc="0" dirty="0">
                <a:ln w="15875">
                  <a:solidFill>
                    <a:schemeClr val="tx1"/>
                  </a:solidFill>
                </a:ln>
                <a:solidFill>
                  <a:schemeClr val="bg1"/>
                </a:solidFill>
                <a:effectLst>
                  <a:glow rad="76200">
                    <a:schemeClr val="bg1"/>
                  </a:glow>
                  <a:outerShdw blurRad="38100" dist="38100" dir="2700000" algn="tl">
                    <a:srgbClr val="000000">
                      <a:alpha val="43137"/>
                    </a:srgbClr>
                  </a:outerShdw>
                </a:effectLst>
              </a:rPr>
              <a:t> – P2681678</a:t>
            </a:r>
          </a:p>
          <a:p>
            <a:pPr algn="ctr"/>
            <a:r>
              <a:rPr lang="en-GB" sz="2400" b="1" dirty="0">
                <a:ln w="15875">
                  <a:solidFill>
                    <a:schemeClr val="tx1"/>
                  </a:solidFill>
                </a:ln>
                <a:solidFill>
                  <a:schemeClr val="bg1"/>
                </a:solidFill>
                <a:effectLst>
                  <a:glow rad="76200">
                    <a:schemeClr val="bg1"/>
                  </a:glow>
                  <a:outerShdw blurRad="38100" dist="38100" dir="2700000" algn="tl">
                    <a:srgbClr val="000000">
                      <a:alpha val="43137"/>
                    </a:srgbClr>
                  </a:outerShdw>
                </a:effectLst>
              </a:rPr>
              <a:t>Natalia </a:t>
            </a:r>
            <a:r>
              <a:rPr lang="en-GB" sz="2400" b="1" dirty="0" err="1">
                <a:ln w="15875">
                  <a:solidFill>
                    <a:schemeClr val="tx1"/>
                  </a:solidFill>
                </a:ln>
                <a:solidFill>
                  <a:schemeClr val="bg1"/>
                </a:solidFill>
                <a:effectLst>
                  <a:glow rad="76200">
                    <a:schemeClr val="bg1"/>
                  </a:glow>
                  <a:outerShdw blurRad="38100" dist="38100" dir="2700000" algn="tl">
                    <a:srgbClr val="000000">
                      <a:alpha val="43137"/>
                    </a:srgbClr>
                  </a:outerShdw>
                </a:effectLst>
              </a:rPr>
              <a:t>Wozniakowska</a:t>
            </a:r>
            <a:r>
              <a:rPr lang="en-GB" sz="2400" b="1" dirty="0">
                <a:ln w="15875">
                  <a:solidFill>
                    <a:schemeClr val="tx1"/>
                  </a:solidFill>
                </a:ln>
                <a:solidFill>
                  <a:schemeClr val="bg1"/>
                </a:solidFill>
                <a:effectLst>
                  <a:glow rad="76200">
                    <a:schemeClr val="bg1"/>
                  </a:glow>
                  <a:outerShdw blurRad="38100" dist="38100" dir="2700000" algn="tl">
                    <a:srgbClr val="000000">
                      <a:alpha val="43137"/>
                    </a:srgbClr>
                  </a:outerShdw>
                </a:effectLst>
              </a:rPr>
              <a:t> – P2672445 </a:t>
            </a:r>
          </a:p>
          <a:p>
            <a:pPr algn="ctr"/>
            <a:r>
              <a:rPr lang="en-GB" sz="2400" b="1" cap="none" spc="0" dirty="0">
                <a:ln w="15875">
                  <a:solidFill>
                    <a:schemeClr val="tx1"/>
                  </a:solidFill>
                </a:ln>
                <a:solidFill>
                  <a:schemeClr val="bg1"/>
                </a:solidFill>
                <a:effectLst>
                  <a:glow rad="76200">
                    <a:schemeClr val="bg1"/>
                  </a:glow>
                  <a:outerShdw blurRad="38100" dist="38100" dir="2700000" algn="tl">
                    <a:srgbClr val="000000">
                      <a:alpha val="43137"/>
                    </a:srgbClr>
                  </a:outerShdw>
                </a:effectLst>
              </a:rPr>
              <a:t>Zefan Stone – P2662029</a:t>
            </a:r>
          </a:p>
          <a:p>
            <a:pPr algn="ctr"/>
            <a:r>
              <a:rPr lang="en-GB" sz="2400" b="1" dirty="0">
                <a:ln w="15875">
                  <a:solidFill>
                    <a:schemeClr val="tx1"/>
                  </a:solidFill>
                </a:ln>
                <a:solidFill>
                  <a:schemeClr val="bg1"/>
                </a:solidFill>
                <a:effectLst>
                  <a:glow rad="76200">
                    <a:schemeClr val="bg1"/>
                  </a:glow>
                  <a:outerShdw blurRad="38100" dist="38100" dir="2700000" algn="tl">
                    <a:srgbClr val="000000">
                      <a:alpha val="43137"/>
                    </a:srgbClr>
                  </a:outerShdw>
                </a:effectLst>
              </a:rPr>
              <a:t>Dan </a:t>
            </a:r>
            <a:r>
              <a:rPr lang="en-GB" sz="2400" b="1" dirty="0" err="1">
                <a:ln w="15875">
                  <a:solidFill>
                    <a:schemeClr val="tx1"/>
                  </a:solidFill>
                </a:ln>
                <a:solidFill>
                  <a:schemeClr val="bg1"/>
                </a:solidFill>
                <a:effectLst>
                  <a:glow rad="76200">
                    <a:schemeClr val="bg1"/>
                  </a:glow>
                  <a:outerShdw blurRad="38100" dist="38100" dir="2700000" algn="tl">
                    <a:srgbClr val="000000">
                      <a:alpha val="43137"/>
                    </a:srgbClr>
                  </a:outerShdw>
                </a:effectLst>
              </a:rPr>
              <a:t>Lubek</a:t>
            </a:r>
            <a:r>
              <a:rPr lang="en-GB" sz="2400" b="1" dirty="0">
                <a:ln w="15875">
                  <a:solidFill>
                    <a:schemeClr val="tx1"/>
                  </a:solidFill>
                </a:ln>
                <a:solidFill>
                  <a:schemeClr val="bg1"/>
                </a:solidFill>
                <a:effectLst>
                  <a:glow rad="76200">
                    <a:schemeClr val="bg1"/>
                  </a:glow>
                  <a:outerShdw blurRad="38100" dist="38100" dir="2700000" algn="tl">
                    <a:srgbClr val="000000">
                      <a:alpha val="43137"/>
                    </a:srgbClr>
                  </a:outerShdw>
                </a:effectLst>
              </a:rPr>
              <a:t> – P2673198</a:t>
            </a:r>
            <a:endParaRPr lang="en-GB" sz="2400" b="1" cap="none" spc="0" dirty="0">
              <a:ln w="15875">
                <a:solidFill>
                  <a:schemeClr val="tx1"/>
                </a:solidFill>
              </a:ln>
              <a:solidFill>
                <a:schemeClr val="bg1"/>
              </a:solidFill>
              <a:effectLst>
                <a:glow rad="76200">
                  <a:schemeClr val="bg1"/>
                </a:glow>
                <a:outerShdw blurRad="38100" dist="38100" dir="2700000" algn="tl">
                  <a:srgbClr val="000000">
                    <a:alpha val="43137"/>
                  </a:srgbClr>
                </a:outerShdw>
              </a:effectLst>
            </a:endParaRPr>
          </a:p>
        </p:txBody>
      </p:sp>
      <p:pic>
        <p:nvPicPr>
          <p:cNvPr id="18" name="Picture 17" descr="A person in a military uniform&#10;&#10;Description automatically generated with low confidence">
            <a:extLst>
              <a:ext uri="{FF2B5EF4-FFF2-40B4-BE49-F238E27FC236}">
                <a16:creationId xmlns:a16="http://schemas.microsoft.com/office/drawing/2014/main" id="{99DD6A93-0C61-86F4-747E-2BAD176F4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557" y="2701142"/>
            <a:ext cx="3692522" cy="3692522"/>
          </a:xfrm>
          <a:prstGeom prst="rect">
            <a:avLst/>
          </a:prstGeom>
        </p:spPr>
      </p:pic>
    </p:spTree>
    <p:extLst>
      <p:ext uri="{BB962C8B-B14F-4D97-AF65-F5344CB8AC3E}">
        <p14:creationId xmlns:p14="http://schemas.microsoft.com/office/powerpoint/2010/main" val="300296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1EFC-D1D8-7ABD-4277-0A3E405FC3AF}"/>
              </a:ext>
            </a:extLst>
          </p:cNvPr>
          <p:cNvSpPr>
            <a:spLocks noGrp="1"/>
          </p:cNvSpPr>
          <p:nvPr>
            <p:ph type="title"/>
          </p:nvPr>
        </p:nvSpPr>
        <p:spPr/>
        <p:txBody>
          <a:bodyPr/>
          <a:lstStyle/>
          <a:p>
            <a:r>
              <a:rPr lang="en-GB" dirty="0"/>
              <a:t>Job Roles and Meetings</a:t>
            </a:r>
          </a:p>
        </p:txBody>
      </p:sp>
      <p:sp>
        <p:nvSpPr>
          <p:cNvPr id="3" name="Content Placeholder 2">
            <a:extLst>
              <a:ext uri="{FF2B5EF4-FFF2-40B4-BE49-F238E27FC236}">
                <a16:creationId xmlns:a16="http://schemas.microsoft.com/office/drawing/2014/main" id="{9372694F-F194-CA2A-7DE7-772494B76867}"/>
              </a:ext>
            </a:extLst>
          </p:cNvPr>
          <p:cNvSpPr>
            <a:spLocks noGrp="1"/>
          </p:cNvSpPr>
          <p:nvPr>
            <p:ph idx="1"/>
          </p:nvPr>
        </p:nvSpPr>
        <p:spPr>
          <a:xfrm>
            <a:off x="458694" y="1949451"/>
            <a:ext cx="3333130" cy="3469838"/>
          </a:xfrm>
        </p:spPr>
        <p:txBody>
          <a:bodyPr>
            <a:normAutofit lnSpcReduction="10000"/>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Ian </a:t>
            </a:r>
            <a:r>
              <a:rPr lang="en-GB" sz="1800" b="1" kern="100" dirty="0" err="1">
                <a:effectLst/>
                <a:latin typeface="Calibri" panose="020F0502020204030204" pitchFamily="34" charset="0"/>
                <a:ea typeface="Calibri" panose="020F0502020204030204" pitchFamily="34" charset="0"/>
                <a:cs typeface="Times New Roman" panose="02020603050405020304" pitchFamily="18" charset="0"/>
              </a:rPr>
              <a:t>Corkill</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 – Finite State Machine - Developer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Dan Lubek – </a:t>
            </a:r>
            <a:r>
              <a:rPr lang="en-GB" sz="1800" b="1" kern="100" dirty="0" err="1">
                <a:effectLst/>
                <a:latin typeface="Calibri" panose="020F0502020204030204" pitchFamily="34" charset="0"/>
                <a:ea typeface="Calibri" panose="020F0502020204030204" pitchFamily="34" charset="0"/>
                <a:cs typeface="Times New Roman" panose="02020603050405020304" pitchFamily="18" charset="0"/>
              </a:rPr>
              <a:t>Behvioural</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 Tree – Product Owner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Natalia </a:t>
            </a:r>
            <a:r>
              <a:rPr lang="en-GB" sz="1800" b="1" kern="100" dirty="0" err="1">
                <a:effectLst/>
                <a:latin typeface="Calibri" panose="020F0502020204030204" pitchFamily="34" charset="0"/>
                <a:ea typeface="Calibri" panose="020F0502020204030204" pitchFamily="34" charset="0"/>
                <a:cs typeface="Times New Roman" panose="02020603050405020304" pitchFamily="18" charset="0"/>
              </a:rPr>
              <a:t>Wozniakowska</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 – Ruled Base System - Developer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Zefan Stone – Documentation/Presentation/General Help – Scrum Master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graphicFrame>
        <p:nvGraphicFramePr>
          <p:cNvPr id="7" name="Table 7">
            <a:extLst>
              <a:ext uri="{FF2B5EF4-FFF2-40B4-BE49-F238E27FC236}">
                <a16:creationId xmlns:a16="http://schemas.microsoft.com/office/drawing/2014/main" id="{B153F6FB-09D0-4DF6-FB95-88B4CB20D173}"/>
              </a:ext>
            </a:extLst>
          </p:cNvPr>
          <p:cNvGraphicFramePr>
            <a:graphicFrameLocks noGrp="1"/>
          </p:cNvGraphicFramePr>
          <p:nvPr>
            <p:extLst>
              <p:ext uri="{D42A27DB-BD31-4B8C-83A1-F6EECF244321}">
                <p14:modId xmlns:p14="http://schemas.microsoft.com/office/powerpoint/2010/main" val="3985869570"/>
              </p:ext>
            </p:extLst>
          </p:nvPr>
        </p:nvGraphicFramePr>
        <p:xfrm>
          <a:off x="4832059" y="1657167"/>
          <a:ext cx="5359388" cy="4800678"/>
        </p:xfrm>
        <a:graphic>
          <a:graphicData uri="http://schemas.openxmlformats.org/drawingml/2006/table">
            <a:tbl>
              <a:tblPr firstRow="1" bandRow="1">
                <a:tableStyleId>{073A0DAA-6AF3-43AB-8588-CEC1D06C72B9}</a:tableStyleId>
              </a:tblPr>
              <a:tblGrid>
                <a:gridCol w="2679694">
                  <a:extLst>
                    <a:ext uri="{9D8B030D-6E8A-4147-A177-3AD203B41FA5}">
                      <a16:colId xmlns:a16="http://schemas.microsoft.com/office/drawing/2014/main" val="433697589"/>
                    </a:ext>
                  </a:extLst>
                </a:gridCol>
                <a:gridCol w="2679694">
                  <a:extLst>
                    <a:ext uri="{9D8B030D-6E8A-4147-A177-3AD203B41FA5}">
                      <a16:colId xmlns:a16="http://schemas.microsoft.com/office/drawing/2014/main" val="3581807226"/>
                    </a:ext>
                  </a:extLst>
                </a:gridCol>
              </a:tblGrid>
              <a:tr h="327400">
                <a:tc>
                  <a:txBody>
                    <a:bodyPr/>
                    <a:lstStyle/>
                    <a:p>
                      <a:r>
                        <a:rPr lang="en-GB" dirty="0"/>
                        <a:t>Date:</a:t>
                      </a:r>
                    </a:p>
                  </a:txBody>
                  <a:tcPr/>
                </a:tc>
                <a:tc>
                  <a:txBody>
                    <a:bodyPr/>
                    <a:lstStyle/>
                    <a:p>
                      <a:r>
                        <a:rPr lang="en-GB" dirty="0"/>
                        <a:t>Topic:</a:t>
                      </a:r>
                    </a:p>
                  </a:txBody>
                  <a:tcPr/>
                </a:tc>
                <a:extLst>
                  <a:ext uri="{0D108BD9-81ED-4DB2-BD59-A6C34878D82A}">
                    <a16:rowId xmlns:a16="http://schemas.microsoft.com/office/drawing/2014/main" val="1527756296"/>
                  </a:ext>
                </a:extLst>
              </a:tr>
              <a:tr h="291720">
                <a:tc>
                  <a:txBody>
                    <a:bodyPr/>
                    <a:lstStyle/>
                    <a:p>
                      <a:pPr algn="ctr">
                        <a:lnSpc>
                          <a:spcPct val="107000"/>
                        </a:lnSpc>
                        <a:spcAft>
                          <a:spcPts val="800"/>
                        </a:spcAft>
                      </a:pPr>
                      <a:r>
                        <a:rPr lang="en-GB" sz="1100" b="1" kern="100" dirty="0">
                          <a:effectLst/>
                          <a:latin typeface="Calibri" panose="020F0502020204030204" pitchFamily="34" charset="0"/>
                          <a:ea typeface="Calibri" panose="020F0502020204030204" pitchFamily="34" charset="0"/>
                          <a:cs typeface="Times New Roman" panose="02020603050405020304" pitchFamily="18" charset="0"/>
                        </a:rPr>
                        <a:t>06/03/2023</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Discussion on how to develop FSM</a:t>
                      </a:r>
                    </a:p>
                  </a:txBody>
                  <a:tcPr marL="68580" marR="68580" marT="0" marB="0"/>
                </a:tc>
                <a:extLst>
                  <a:ext uri="{0D108BD9-81ED-4DB2-BD59-A6C34878D82A}">
                    <a16:rowId xmlns:a16="http://schemas.microsoft.com/office/drawing/2014/main" val="3302902780"/>
                  </a:ext>
                </a:extLst>
              </a:tr>
              <a:tr h="291720">
                <a:tc>
                  <a:txBody>
                    <a:bodyPr/>
                    <a:lstStyle/>
                    <a:p>
                      <a:pPr algn="ctr">
                        <a:lnSpc>
                          <a:spcPct val="107000"/>
                        </a:lnSpc>
                        <a:spcAft>
                          <a:spcPts val="800"/>
                        </a:spcAft>
                      </a:pPr>
                      <a:r>
                        <a:rPr lang="en-GB" sz="1100" b="1" kern="100" dirty="0">
                          <a:effectLst/>
                          <a:latin typeface="Calibri" panose="020F0502020204030204" pitchFamily="34" charset="0"/>
                          <a:ea typeface="Calibri" panose="020F0502020204030204" pitchFamily="34" charset="0"/>
                          <a:cs typeface="Times New Roman" panose="02020603050405020304" pitchFamily="18" charset="0"/>
                        </a:rPr>
                        <a:t>13/03/2023</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Further discussion on FSM</a:t>
                      </a:r>
                    </a:p>
                  </a:txBody>
                  <a:tcPr marL="68580" marR="68580" marT="0" marB="0"/>
                </a:tc>
                <a:extLst>
                  <a:ext uri="{0D108BD9-81ED-4DB2-BD59-A6C34878D82A}">
                    <a16:rowId xmlns:a16="http://schemas.microsoft.com/office/drawing/2014/main" val="935795031"/>
                  </a:ext>
                </a:extLst>
              </a:tr>
              <a:tr h="291720">
                <a:tc>
                  <a:txBody>
                    <a:bodyPr/>
                    <a:lstStyle/>
                    <a:p>
                      <a:pPr algn="ctr">
                        <a:lnSpc>
                          <a:spcPct val="107000"/>
                        </a:lnSpc>
                        <a:spcAft>
                          <a:spcPts val="800"/>
                        </a:spcAft>
                      </a:pPr>
                      <a:r>
                        <a:rPr lang="en-GB" sz="1100" b="1" kern="100">
                          <a:effectLst/>
                          <a:latin typeface="Calibri" panose="020F0502020204030204" pitchFamily="34" charset="0"/>
                          <a:ea typeface="Calibri" panose="020F0502020204030204" pitchFamily="34" charset="0"/>
                          <a:cs typeface="Times New Roman" panose="02020603050405020304" pitchFamily="18" charset="0"/>
                        </a:rPr>
                        <a:t>24/03/2023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Catch up meeting</a:t>
                      </a:r>
                    </a:p>
                  </a:txBody>
                  <a:tcPr marL="68580" marR="68580" marT="0" marB="0"/>
                </a:tc>
                <a:extLst>
                  <a:ext uri="{0D108BD9-81ED-4DB2-BD59-A6C34878D82A}">
                    <a16:rowId xmlns:a16="http://schemas.microsoft.com/office/drawing/2014/main" val="3446032787"/>
                  </a:ext>
                </a:extLst>
              </a:tr>
              <a:tr h="314043">
                <a:tc>
                  <a:txBody>
                    <a:bodyPr/>
                    <a:lstStyle/>
                    <a:p>
                      <a:pPr algn="ctr">
                        <a:lnSpc>
                          <a:spcPct val="107000"/>
                        </a:lnSpc>
                        <a:spcAft>
                          <a:spcPts val="800"/>
                        </a:spcAft>
                      </a:pPr>
                      <a:r>
                        <a:rPr lang="en-GB" sz="1100" b="1" kern="100" dirty="0">
                          <a:effectLst/>
                          <a:latin typeface="Calibri" panose="020F0502020204030204" pitchFamily="34" charset="0"/>
                          <a:ea typeface="Calibri" panose="020F0502020204030204" pitchFamily="34" charset="0"/>
                          <a:cs typeface="Times New Roman" panose="02020603050405020304" pitchFamily="18" charset="0"/>
                        </a:rPr>
                        <a:t>28/03/2023</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Bringing new ideas and working together as a group</a:t>
                      </a:r>
                    </a:p>
                  </a:txBody>
                  <a:tcPr marL="68580" marR="68580" marT="0" marB="0"/>
                </a:tc>
                <a:extLst>
                  <a:ext uri="{0D108BD9-81ED-4DB2-BD59-A6C34878D82A}">
                    <a16:rowId xmlns:a16="http://schemas.microsoft.com/office/drawing/2014/main" val="2285257721"/>
                  </a:ext>
                </a:extLst>
              </a:tr>
              <a:tr h="291720">
                <a:tc>
                  <a:txBody>
                    <a:bodyPr/>
                    <a:lstStyle/>
                    <a:p>
                      <a:pPr algn="ctr">
                        <a:lnSpc>
                          <a:spcPct val="107000"/>
                        </a:lnSpc>
                        <a:spcAft>
                          <a:spcPts val="800"/>
                        </a:spcAft>
                      </a:pPr>
                      <a:r>
                        <a:rPr lang="en-GB" sz="1100" b="1" kern="100">
                          <a:effectLst/>
                          <a:latin typeface="Calibri" panose="020F0502020204030204" pitchFamily="34" charset="0"/>
                          <a:ea typeface="Calibri" panose="020F0502020204030204" pitchFamily="34" charset="0"/>
                          <a:cs typeface="Times New Roman" panose="02020603050405020304" pitchFamily="18" charset="0"/>
                        </a:rPr>
                        <a:t>03/04/2023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Working together</a:t>
                      </a:r>
                    </a:p>
                  </a:txBody>
                  <a:tcPr marL="68580" marR="68580" marT="0" marB="0"/>
                </a:tc>
                <a:extLst>
                  <a:ext uri="{0D108BD9-81ED-4DB2-BD59-A6C34878D82A}">
                    <a16:rowId xmlns:a16="http://schemas.microsoft.com/office/drawing/2014/main" val="2295956897"/>
                  </a:ext>
                </a:extLst>
              </a:tr>
              <a:tr h="291720">
                <a:tc>
                  <a:txBody>
                    <a:bodyPr/>
                    <a:lstStyle/>
                    <a:p>
                      <a:pPr algn="ctr">
                        <a:lnSpc>
                          <a:spcPct val="107000"/>
                        </a:lnSpc>
                        <a:spcAft>
                          <a:spcPts val="800"/>
                        </a:spcAft>
                      </a:pPr>
                      <a:r>
                        <a:rPr lang="en-GB" sz="1100" b="1" kern="100">
                          <a:effectLst/>
                          <a:latin typeface="Calibri" panose="020F0502020204030204" pitchFamily="34" charset="0"/>
                          <a:ea typeface="Calibri" panose="020F0502020204030204" pitchFamily="34" charset="0"/>
                          <a:cs typeface="Times New Roman" panose="02020603050405020304" pitchFamily="18" charset="0"/>
                        </a:rPr>
                        <a:t>06/04/2023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Working together</a:t>
                      </a:r>
                    </a:p>
                  </a:txBody>
                  <a:tcPr marL="68580" marR="68580" marT="0" marB="0"/>
                </a:tc>
                <a:extLst>
                  <a:ext uri="{0D108BD9-81ED-4DB2-BD59-A6C34878D82A}">
                    <a16:rowId xmlns:a16="http://schemas.microsoft.com/office/drawing/2014/main" val="3609219345"/>
                  </a:ext>
                </a:extLst>
              </a:tr>
              <a:tr h="291720">
                <a:tc>
                  <a:txBody>
                    <a:bodyPr/>
                    <a:lstStyle/>
                    <a:p>
                      <a:pPr algn="ctr">
                        <a:lnSpc>
                          <a:spcPct val="107000"/>
                        </a:lnSpc>
                        <a:spcAft>
                          <a:spcPts val="800"/>
                        </a:spcAft>
                      </a:pPr>
                      <a:r>
                        <a:rPr lang="en-GB" sz="1100" b="1" kern="100">
                          <a:effectLst/>
                          <a:latin typeface="Calibri" panose="020F0502020204030204" pitchFamily="34" charset="0"/>
                          <a:ea typeface="Calibri" panose="020F0502020204030204" pitchFamily="34" charset="0"/>
                          <a:cs typeface="Times New Roman" panose="02020603050405020304" pitchFamily="18" charset="0"/>
                        </a:rPr>
                        <a:t> </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Easter Break</a:t>
                      </a:r>
                    </a:p>
                  </a:txBody>
                  <a:tcPr marL="68580" marR="68580" marT="0" marB="0"/>
                </a:tc>
                <a:extLst>
                  <a:ext uri="{0D108BD9-81ED-4DB2-BD59-A6C34878D82A}">
                    <a16:rowId xmlns:a16="http://schemas.microsoft.com/office/drawing/2014/main" val="617608030"/>
                  </a:ext>
                </a:extLst>
              </a:tr>
              <a:tr h="291720">
                <a:tc>
                  <a:txBody>
                    <a:bodyPr/>
                    <a:lstStyle/>
                    <a:p>
                      <a:pPr algn="ctr">
                        <a:lnSpc>
                          <a:spcPct val="107000"/>
                        </a:lnSpc>
                        <a:spcAft>
                          <a:spcPts val="800"/>
                        </a:spcAft>
                      </a:pPr>
                      <a:r>
                        <a:rPr lang="en-GB" sz="11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10/04/2023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Working together main focus on FSM</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7091126"/>
                  </a:ext>
                </a:extLst>
              </a:tr>
              <a:tr h="291720">
                <a:tc>
                  <a:txBody>
                    <a:bodyPr/>
                    <a:lstStyle/>
                    <a:p>
                      <a:pPr algn="ctr">
                        <a:lnSpc>
                          <a:spcPct val="107000"/>
                        </a:lnSpc>
                        <a:spcAft>
                          <a:spcPts val="800"/>
                        </a:spcAft>
                      </a:pPr>
                      <a:r>
                        <a:rPr lang="en-GB" sz="1100" b="1" kern="100">
                          <a:effectLst/>
                          <a:latin typeface="Calibri" panose="020F0502020204030204" pitchFamily="34" charset="0"/>
                          <a:ea typeface="Calibri" panose="020F0502020204030204" pitchFamily="34" charset="0"/>
                          <a:cs typeface="Times New Roman" panose="02020603050405020304" pitchFamily="18" charset="0"/>
                        </a:rPr>
                        <a:t>12/04/2023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Working together main focus on RBS</a:t>
                      </a:r>
                    </a:p>
                  </a:txBody>
                  <a:tcPr marL="68580" marR="68580" marT="0" marB="0"/>
                </a:tc>
                <a:extLst>
                  <a:ext uri="{0D108BD9-81ED-4DB2-BD59-A6C34878D82A}">
                    <a16:rowId xmlns:a16="http://schemas.microsoft.com/office/drawing/2014/main" val="3182676761"/>
                  </a:ext>
                </a:extLst>
              </a:tr>
              <a:tr h="291720">
                <a:tc>
                  <a:txBody>
                    <a:bodyPr/>
                    <a:lstStyle/>
                    <a:p>
                      <a:pPr algn="ctr">
                        <a:lnSpc>
                          <a:spcPct val="107000"/>
                        </a:lnSpc>
                        <a:spcAft>
                          <a:spcPts val="800"/>
                        </a:spcAft>
                      </a:pPr>
                      <a:r>
                        <a:rPr lang="en-GB" sz="1100" b="1" kern="100">
                          <a:effectLst/>
                          <a:latin typeface="Calibri" panose="020F0502020204030204" pitchFamily="34" charset="0"/>
                          <a:ea typeface="Calibri" panose="020F0502020204030204" pitchFamily="34" charset="0"/>
                          <a:cs typeface="Times New Roman" panose="02020603050405020304" pitchFamily="18" charset="0"/>
                        </a:rPr>
                        <a:t>13/04/2023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Working together FSM And RBS</a:t>
                      </a:r>
                    </a:p>
                  </a:txBody>
                  <a:tcPr marL="68580" marR="68580" marT="0" marB="0"/>
                </a:tc>
                <a:extLst>
                  <a:ext uri="{0D108BD9-81ED-4DB2-BD59-A6C34878D82A}">
                    <a16:rowId xmlns:a16="http://schemas.microsoft.com/office/drawing/2014/main" val="1300389591"/>
                  </a:ext>
                </a:extLst>
              </a:tr>
              <a:tr h="291720">
                <a:tc>
                  <a:txBody>
                    <a:bodyPr/>
                    <a:lstStyle/>
                    <a:p>
                      <a:pPr algn="ctr">
                        <a:lnSpc>
                          <a:spcPct val="107000"/>
                        </a:lnSpc>
                        <a:spcAft>
                          <a:spcPts val="800"/>
                        </a:spcAft>
                      </a:pPr>
                      <a:r>
                        <a:rPr lang="en-GB" sz="1100" b="1" kern="100">
                          <a:effectLst/>
                          <a:latin typeface="Calibri" panose="020F0502020204030204" pitchFamily="34" charset="0"/>
                          <a:ea typeface="Calibri" panose="020F0502020204030204" pitchFamily="34" charset="0"/>
                          <a:cs typeface="Times New Roman" panose="02020603050405020304" pitchFamily="18" charset="0"/>
                        </a:rPr>
                        <a:t>14/04/2023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Working together FSM,RBS, BT</a:t>
                      </a:r>
                    </a:p>
                  </a:txBody>
                  <a:tcPr marL="68580" marR="68580" marT="0" marB="0"/>
                </a:tc>
                <a:extLst>
                  <a:ext uri="{0D108BD9-81ED-4DB2-BD59-A6C34878D82A}">
                    <a16:rowId xmlns:a16="http://schemas.microsoft.com/office/drawing/2014/main" val="788290103"/>
                  </a:ext>
                </a:extLst>
              </a:tr>
              <a:tr h="291720">
                <a:tc>
                  <a:txBody>
                    <a:bodyPr/>
                    <a:lstStyle/>
                    <a:p>
                      <a:pPr algn="ctr">
                        <a:lnSpc>
                          <a:spcPct val="107000"/>
                        </a:lnSpc>
                        <a:spcAft>
                          <a:spcPts val="800"/>
                        </a:spcAft>
                      </a:pPr>
                      <a:r>
                        <a:rPr lang="en-GB" sz="1100" b="1" kern="100">
                          <a:effectLst/>
                          <a:latin typeface="Calibri" panose="020F0502020204030204" pitchFamily="34" charset="0"/>
                          <a:ea typeface="Calibri" panose="020F0502020204030204" pitchFamily="34" charset="0"/>
                          <a:cs typeface="Times New Roman" panose="02020603050405020304" pitchFamily="18" charset="0"/>
                        </a:rPr>
                        <a:t>16/04/2023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Working together FSM,RBS, BT</a:t>
                      </a:r>
                    </a:p>
                  </a:txBody>
                  <a:tcPr marL="68580" marR="68580" marT="0" marB="0"/>
                </a:tc>
                <a:extLst>
                  <a:ext uri="{0D108BD9-81ED-4DB2-BD59-A6C34878D82A}">
                    <a16:rowId xmlns:a16="http://schemas.microsoft.com/office/drawing/2014/main" val="1562310511"/>
                  </a:ext>
                </a:extLst>
              </a:tr>
              <a:tr h="291720">
                <a:tc>
                  <a:txBody>
                    <a:bodyPr/>
                    <a:lstStyle/>
                    <a:p>
                      <a:pPr algn="ctr">
                        <a:lnSpc>
                          <a:spcPct val="107000"/>
                        </a:lnSpc>
                        <a:spcAft>
                          <a:spcPts val="800"/>
                        </a:spcAft>
                      </a:pPr>
                      <a:r>
                        <a:rPr lang="en-GB" sz="1100" b="1" kern="100">
                          <a:effectLst/>
                          <a:latin typeface="Calibri" panose="020F0502020204030204" pitchFamily="34" charset="0"/>
                          <a:ea typeface="Calibri" panose="020F0502020204030204" pitchFamily="34" charset="0"/>
                          <a:cs typeface="Times New Roman" panose="02020603050405020304" pitchFamily="18" charset="0"/>
                        </a:rPr>
                        <a:t>17/04/2023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Working together FSM,RBS, BT</a:t>
                      </a:r>
                    </a:p>
                  </a:txBody>
                  <a:tcPr marL="68580" marR="68580" marT="0" marB="0"/>
                </a:tc>
                <a:extLst>
                  <a:ext uri="{0D108BD9-81ED-4DB2-BD59-A6C34878D82A}">
                    <a16:rowId xmlns:a16="http://schemas.microsoft.com/office/drawing/2014/main" val="1688186437"/>
                  </a:ext>
                </a:extLst>
              </a:tr>
              <a:tr h="291720">
                <a:tc>
                  <a:txBody>
                    <a:bodyPr/>
                    <a:lstStyle/>
                    <a:p>
                      <a:pPr algn="ctr">
                        <a:lnSpc>
                          <a:spcPct val="107000"/>
                        </a:lnSpc>
                        <a:spcAft>
                          <a:spcPts val="800"/>
                        </a:spcAft>
                      </a:pPr>
                      <a:r>
                        <a:rPr lang="en-GB" sz="1100" b="1" kern="100">
                          <a:effectLst/>
                          <a:latin typeface="Calibri" panose="020F0502020204030204" pitchFamily="34" charset="0"/>
                          <a:ea typeface="Calibri" panose="020F0502020204030204" pitchFamily="34" charset="0"/>
                          <a:cs typeface="Times New Roman" panose="02020603050405020304" pitchFamily="18" charset="0"/>
                        </a:rPr>
                        <a:t>18/04/2023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latin typeface="Calibri" panose="020F0502020204030204" pitchFamily="34" charset="0"/>
                          <a:ea typeface="Calibri" panose="020F0502020204030204" pitchFamily="34" charset="0"/>
                          <a:cs typeface="Times New Roman" panose="02020603050405020304" pitchFamily="18" charset="0"/>
                        </a:rPr>
                        <a:t>Working together FSM,RBS, BT</a:t>
                      </a:r>
                    </a:p>
                  </a:txBody>
                  <a:tcPr marL="68580" marR="68580" marT="0" marB="0"/>
                </a:tc>
                <a:extLst>
                  <a:ext uri="{0D108BD9-81ED-4DB2-BD59-A6C34878D82A}">
                    <a16:rowId xmlns:a16="http://schemas.microsoft.com/office/drawing/2014/main" val="177058970"/>
                  </a:ext>
                </a:extLst>
              </a:tr>
              <a:tr h="291720">
                <a:tc>
                  <a:txBody>
                    <a:bodyPr/>
                    <a:lstStyle/>
                    <a:p>
                      <a:pPr algn="ctr">
                        <a:lnSpc>
                          <a:spcPct val="107000"/>
                        </a:lnSpc>
                        <a:spcAft>
                          <a:spcPts val="800"/>
                        </a:spcAft>
                      </a:pPr>
                      <a:r>
                        <a:rPr lang="en-GB" sz="1100" b="1" kern="100" dirty="0">
                          <a:effectLst/>
                          <a:latin typeface="Calibri" panose="020F0502020204030204" pitchFamily="34" charset="0"/>
                          <a:ea typeface="Calibri" panose="020F0502020204030204" pitchFamily="34" charset="0"/>
                          <a:cs typeface="Times New Roman" panose="02020603050405020304" pitchFamily="18" charset="0"/>
                        </a:rPr>
                        <a:t>20/04/2023</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Working together BT</a:t>
                      </a:r>
                    </a:p>
                  </a:txBody>
                  <a:tcPr marL="68580" marR="68580" marT="0" marB="0"/>
                </a:tc>
                <a:extLst>
                  <a:ext uri="{0D108BD9-81ED-4DB2-BD59-A6C34878D82A}">
                    <a16:rowId xmlns:a16="http://schemas.microsoft.com/office/drawing/2014/main" val="3812980454"/>
                  </a:ext>
                </a:extLst>
              </a:tr>
            </a:tbl>
          </a:graphicData>
        </a:graphic>
      </p:graphicFrame>
    </p:spTree>
    <p:extLst>
      <p:ext uri="{BB962C8B-B14F-4D97-AF65-F5344CB8AC3E}">
        <p14:creationId xmlns:p14="http://schemas.microsoft.com/office/powerpoint/2010/main" val="69807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0293-4BD9-05C8-DE54-01578FDD270C}"/>
              </a:ext>
            </a:extLst>
          </p:cNvPr>
          <p:cNvSpPr>
            <a:spLocks noGrp="1"/>
          </p:cNvSpPr>
          <p:nvPr>
            <p:ph type="title"/>
          </p:nvPr>
        </p:nvSpPr>
        <p:spPr/>
        <p:txBody>
          <a:bodyPr>
            <a:normAutofit/>
          </a:bodyPr>
          <a:lstStyle/>
          <a:p>
            <a:r>
              <a:rPr lang="en-GB" dirty="0"/>
              <a:t>Finite State Machine</a:t>
            </a:r>
          </a:p>
        </p:txBody>
      </p:sp>
      <p:sp>
        <p:nvSpPr>
          <p:cNvPr id="3" name="Content Placeholder 2">
            <a:extLst>
              <a:ext uri="{FF2B5EF4-FFF2-40B4-BE49-F238E27FC236}">
                <a16:creationId xmlns:a16="http://schemas.microsoft.com/office/drawing/2014/main" id="{4F0B25E7-9A3A-35CF-81C5-AF0E3BD1CCCA}"/>
              </a:ext>
            </a:extLst>
          </p:cNvPr>
          <p:cNvSpPr>
            <a:spLocks noGrp="1"/>
          </p:cNvSpPr>
          <p:nvPr>
            <p:ph idx="1"/>
          </p:nvPr>
        </p:nvSpPr>
        <p:spPr>
          <a:xfrm>
            <a:off x="458694" y="1557991"/>
            <a:ext cx="2175449" cy="3427893"/>
          </a:xfrm>
        </p:spPr>
        <p:txBody>
          <a:bodyPr>
            <a:normAutofit/>
          </a:bodyPr>
          <a:lstStyle/>
          <a:p>
            <a:pPr marL="0" indent="0">
              <a:buNone/>
            </a:pPr>
            <a:r>
              <a:rPr lang="en-GB" sz="3200" dirty="0"/>
              <a:t>States :</a:t>
            </a:r>
          </a:p>
          <a:p>
            <a:r>
              <a:rPr lang="en-GB" sz="2000" dirty="0"/>
              <a:t>Attack State</a:t>
            </a:r>
          </a:p>
          <a:p>
            <a:r>
              <a:rPr lang="en-GB" sz="2000" dirty="0"/>
              <a:t>Search State</a:t>
            </a:r>
          </a:p>
          <a:p>
            <a:r>
              <a:rPr lang="en-GB" sz="2000" dirty="0"/>
              <a:t>Chase State</a:t>
            </a:r>
          </a:p>
          <a:p>
            <a:r>
              <a:rPr lang="en-GB" sz="2000" dirty="0"/>
              <a:t>Retreat State</a:t>
            </a:r>
          </a:p>
          <a:p>
            <a:r>
              <a:rPr lang="en-GB" sz="2000" dirty="0"/>
              <a:t>Ambush State</a:t>
            </a:r>
          </a:p>
          <a:p>
            <a:r>
              <a:rPr lang="en-GB" sz="2000" dirty="0"/>
              <a:t>Dodge State</a:t>
            </a:r>
          </a:p>
        </p:txBody>
      </p:sp>
      <p:sp>
        <p:nvSpPr>
          <p:cNvPr id="4" name="TextBox 3">
            <a:extLst>
              <a:ext uri="{FF2B5EF4-FFF2-40B4-BE49-F238E27FC236}">
                <a16:creationId xmlns:a16="http://schemas.microsoft.com/office/drawing/2014/main" id="{A55DF4B6-6FC3-FC1E-AB14-E50DE34A346A}"/>
              </a:ext>
            </a:extLst>
          </p:cNvPr>
          <p:cNvSpPr txBox="1"/>
          <p:nvPr/>
        </p:nvSpPr>
        <p:spPr>
          <a:xfrm>
            <a:off x="3039292" y="1620898"/>
            <a:ext cx="7673449" cy="3231654"/>
          </a:xfrm>
          <a:prstGeom prst="rect">
            <a:avLst/>
          </a:prstGeom>
          <a:noFill/>
        </p:spPr>
        <p:txBody>
          <a:bodyPr wrap="square" rtlCol="0">
            <a:spAutoFit/>
          </a:bodyPr>
          <a:lstStyle/>
          <a:p>
            <a:r>
              <a:rPr lang="en-GB" sz="1700" dirty="0"/>
              <a:t>Our main two scripts are the State Machine and Base State.</a:t>
            </a:r>
          </a:p>
          <a:p>
            <a:endParaRPr lang="en-GB" sz="1700" dirty="0"/>
          </a:p>
          <a:p>
            <a:r>
              <a:rPr lang="en-GB" sz="1700" dirty="0"/>
              <a:t>Base State contains the main three functions that the individual states will use to actually do things. These are </a:t>
            </a:r>
            <a:r>
              <a:rPr lang="en-GB" sz="1700" dirty="0" err="1"/>
              <a:t>StateEnter</a:t>
            </a:r>
            <a:r>
              <a:rPr lang="en-GB" sz="1700" dirty="0"/>
              <a:t>, </a:t>
            </a:r>
            <a:r>
              <a:rPr lang="en-GB" sz="1700" dirty="0" err="1"/>
              <a:t>StateUpdate</a:t>
            </a:r>
            <a:r>
              <a:rPr lang="en-GB" sz="1700" dirty="0"/>
              <a:t> and </a:t>
            </a:r>
            <a:r>
              <a:rPr lang="en-GB" sz="1700" dirty="0" err="1"/>
              <a:t>StateExit</a:t>
            </a:r>
            <a:r>
              <a:rPr lang="en-GB" sz="1700" dirty="0"/>
              <a:t>. </a:t>
            </a:r>
            <a:r>
              <a:rPr lang="en-GB" sz="1700" dirty="0" err="1"/>
              <a:t>StateEnter</a:t>
            </a:r>
            <a:r>
              <a:rPr lang="en-GB" sz="1700" dirty="0"/>
              <a:t> will be used when the tank enters the specified state, </a:t>
            </a:r>
            <a:r>
              <a:rPr lang="en-GB" sz="1700" dirty="0" err="1"/>
              <a:t>StateUpdate</a:t>
            </a:r>
            <a:r>
              <a:rPr lang="en-GB" sz="1700" dirty="0"/>
              <a:t> will be called every frame whilst the tank is in that state, and </a:t>
            </a:r>
            <a:r>
              <a:rPr lang="en-GB" sz="1700" dirty="0" err="1"/>
              <a:t>StateExit</a:t>
            </a:r>
            <a:r>
              <a:rPr lang="en-GB" sz="1700" dirty="0"/>
              <a:t> is called just before the tank leaves the state.</a:t>
            </a:r>
          </a:p>
          <a:p>
            <a:endParaRPr lang="en-GB" sz="1700" dirty="0"/>
          </a:p>
          <a:p>
            <a:r>
              <a:rPr lang="en-GB" sz="1700" dirty="0"/>
              <a:t>State Machine will implement all of the functions that are already given within </a:t>
            </a:r>
            <a:r>
              <a:rPr lang="en-GB" sz="1700" dirty="0" err="1"/>
              <a:t>AITank</a:t>
            </a:r>
            <a:r>
              <a:rPr lang="en-GB" sz="1700" dirty="0"/>
              <a:t>, and the state machine will then take this information and decide how to use it independently within each state, and when to switch between states.</a:t>
            </a:r>
          </a:p>
        </p:txBody>
      </p:sp>
      <p:pic>
        <p:nvPicPr>
          <p:cNvPr id="6" name="Picture 5">
            <a:extLst>
              <a:ext uri="{FF2B5EF4-FFF2-40B4-BE49-F238E27FC236}">
                <a16:creationId xmlns:a16="http://schemas.microsoft.com/office/drawing/2014/main" id="{185EE2C3-D1E7-3E0F-8824-9DA9F56D3C6C}"/>
              </a:ext>
            </a:extLst>
          </p:cNvPr>
          <p:cNvPicPr>
            <a:picLocks noChangeAspect="1"/>
          </p:cNvPicPr>
          <p:nvPr/>
        </p:nvPicPr>
        <p:blipFill>
          <a:blip r:embed="rId2"/>
          <a:stretch>
            <a:fillRect/>
          </a:stretch>
        </p:blipFill>
        <p:spPr>
          <a:xfrm>
            <a:off x="5192513" y="4817174"/>
            <a:ext cx="1660512" cy="1859774"/>
          </a:xfrm>
          <a:prstGeom prst="rect">
            <a:avLst/>
          </a:prstGeom>
        </p:spPr>
      </p:pic>
      <p:pic>
        <p:nvPicPr>
          <p:cNvPr id="8" name="Picture 7">
            <a:extLst>
              <a:ext uri="{FF2B5EF4-FFF2-40B4-BE49-F238E27FC236}">
                <a16:creationId xmlns:a16="http://schemas.microsoft.com/office/drawing/2014/main" id="{2585D158-78E7-AA77-B0E5-7F8DD2611C0A}"/>
              </a:ext>
            </a:extLst>
          </p:cNvPr>
          <p:cNvPicPr>
            <a:picLocks noChangeAspect="1"/>
          </p:cNvPicPr>
          <p:nvPr/>
        </p:nvPicPr>
        <p:blipFill>
          <a:blip r:embed="rId3"/>
          <a:stretch>
            <a:fillRect/>
          </a:stretch>
        </p:blipFill>
        <p:spPr>
          <a:xfrm>
            <a:off x="7323656" y="4705662"/>
            <a:ext cx="2276182" cy="2082798"/>
          </a:xfrm>
          <a:prstGeom prst="rect">
            <a:avLst/>
          </a:prstGeom>
        </p:spPr>
      </p:pic>
    </p:spTree>
    <p:extLst>
      <p:ext uri="{BB962C8B-B14F-4D97-AF65-F5344CB8AC3E}">
        <p14:creationId xmlns:p14="http://schemas.microsoft.com/office/powerpoint/2010/main" val="60747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85A2-3D3F-F33B-18A5-BD0244EFCC8F}"/>
              </a:ext>
            </a:extLst>
          </p:cNvPr>
          <p:cNvSpPr>
            <a:spLocks noGrp="1"/>
          </p:cNvSpPr>
          <p:nvPr>
            <p:ph type="title"/>
          </p:nvPr>
        </p:nvSpPr>
        <p:spPr/>
        <p:txBody>
          <a:bodyPr/>
          <a:lstStyle/>
          <a:p>
            <a:r>
              <a:rPr lang="en-GB" dirty="0"/>
              <a:t>Rule Based System</a:t>
            </a:r>
          </a:p>
        </p:txBody>
      </p:sp>
      <p:sp>
        <p:nvSpPr>
          <p:cNvPr id="3" name="Content Placeholder 2">
            <a:extLst>
              <a:ext uri="{FF2B5EF4-FFF2-40B4-BE49-F238E27FC236}">
                <a16:creationId xmlns:a16="http://schemas.microsoft.com/office/drawing/2014/main" id="{7AEBB638-1351-5ABF-03BF-E9EFB811A4BB}"/>
              </a:ext>
            </a:extLst>
          </p:cNvPr>
          <p:cNvSpPr>
            <a:spLocks noGrp="1"/>
          </p:cNvSpPr>
          <p:nvPr>
            <p:ph idx="1"/>
          </p:nvPr>
        </p:nvSpPr>
        <p:spPr>
          <a:xfrm>
            <a:off x="331867" y="1760671"/>
            <a:ext cx="5574380" cy="2711040"/>
          </a:xfrm>
        </p:spPr>
        <p:txBody>
          <a:bodyPr>
            <a:normAutofit/>
          </a:bodyPr>
          <a:lstStyle/>
          <a:p>
            <a:r>
              <a:rPr lang="en-GB" sz="1800" dirty="0"/>
              <a:t>Uses a different variety of rules to determine which rule should be chosen depending if the value is true or false.</a:t>
            </a:r>
          </a:p>
          <a:p>
            <a:endParaRPr lang="en-GB" sz="1600" dirty="0"/>
          </a:p>
        </p:txBody>
      </p:sp>
      <p:pic>
        <p:nvPicPr>
          <p:cNvPr id="5" name="Picture 4">
            <a:extLst>
              <a:ext uri="{FF2B5EF4-FFF2-40B4-BE49-F238E27FC236}">
                <a16:creationId xmlns:a16="http://schemas.microsoft.com/office/drawing/2014/main" id="{4429A6D6-5183-B630-AB7E-E74E8C42C1A5}"/>
              </a:ext>
            </a:extLst>
          </p:cNvPr>
          <p:cNvPicPr>
            <a:picLocks noChangeAspect="1"/>
          </p:cNvPicPr>
          <p:nvPr/>
        </p:nvPicPr>
        <p:blipFill>
          <a:blip r:embed="rId2"/>
          <a:stretch>
            <a:fillRect/>
          </a:stretch>
        </p:blipFill>
        <p:spPr>
          <a:xfrm>
            <a:off x="106189" y="5822663"/>
            <a:ext cx="10421423" cy="920299"/>
          </a:xfrm>
          <a:prstGeom prst="rect">
            <a:avLst/>
          </a:prstGeom>
        </p:spPr>
      </p:pic>
      <p:sp>
        <p:nvSpPr>
          <p:cNvPr id="6" name="TextBox 5">
            <a:extLst>
              <a:ext uri="{FF2B5EF4-FFF2-40B4-BE49-F238E27FC236}">
                <a16:creationId xmlns:a16="http://schemas.microsoft.com/office/drawing/2014/main" id="{66672A77-5242-3358-E374-FAD4C0455250}"/>
              </a:ext>
            </a:extLst>
          </p:cNvPr>
          <p:cNvSpPr txBox="1"/>
          <p:nvPr/>
        </p:nvSpPr>
        <p:spPr>
          <a:xfrm>
            <a:off x="899179" y="2763880"/>
            <a:ext cx="5574380" cy="369332"/>
          </a:xfrm>
          <a:prstGeom prst="rect">
            <a:avLst/>
          </a:prstGeom>
          <a:noFill/>
        </p:spPr>
        <p:txBody>
          <a:bodyPr wrap="square" rtlCol="0">
            <a:spAutoFit/>
          </a:bodyPr>
          <a:lstStyle/>
          <a:p>
            <a:r>
              <a:rPr lang="en-GB" dirty="0"/>
              <a:t>If Health == </a:t>
            </a:r>
            <a:r>
              <a:rPr lang="en-GB" b="1" dirty="0">
                <a:solidFill>
                  <a:srgbClr val="00B0F0"/>
                </a:solidFill>
              </a:rPr>
              <a:t>true</a:t>
            </a:r>
            <a:r>
              <a:rPr lang="en-GB" dirty="0"/>
              <a:t> &amp;&amp; Ammo == </a:t>
            </a:r>
            <a:r>
              <a:rPr lang="en-GB" b="1" dirty="0">
                <a:solidFill>
                  <a:srgbClr val="00B0F0"/>
                </a:solidFill>
              </a:rPr>
              <a:t>true</a:t>
            </a:r>
            <a:r>
              <a:rPr lang="en-GB" dirty="0"/>
              <a:t> </a:t>
            </a:r>
          </a:p>
        </p:txBody>
      </p:sp>
      <p:sp>
        <p:nvSpPr>
          <p:cNvPr id="7" name="TextBox 6">
            <a:extLst>
              <a:ext uri="{FF2B5EF4-FFF2-40B4-BE49-F238E27FC236}">
                <a16:creationId xmlns:a16="http://schemas.microsoft.com/office/drawing/2014/main" id="{107E43E0-2C43-A1FD-8C35-8D6F2B09D931}"/>
              </a:ext>
            </a:extLst>
          </p:cNvPr>
          <p:cNvSpPr txBox="1"/>
          <p:nvPr/>
        </p:nvSpPr>
        <p:spPr>
          <a:xfrm>
            <a:off x="1351079" y="3622832"/>
            <a:ext cx="3108961" cy="369332"/>
          </a:xfrm>
          <a:prstGeom prst="rect">
            <a:avLst/>
          </a:prstGeom>
          <a:noFill/>
        </p:spPr>
        <p:txBody>
          <a:bodyPr wrap="square" rtlCol="0">
            <a:spAutoFit/>
          </a:bodyPr>
          <a:lstStyle/>
          <a:p>
            <a:r>
              <a:rPr lang="en-GB" dirty="0"/>
              <a:t>**Loop through all rules**</a:t>
            </a:r>
          </a:p>
        </p:txBody>
      </p:sp>
      <p:sp>
        <p:nvSpPr>
          <p:cNvPr id="8" name="TextBox 7">
            <a:extLst>
              <a:ext uri="{FF2B5EF4-FFF2-40B4-BE49-F238E27FC236}">
                <a16:creationId xmlns:a16="http://schemas.microsoft.com/office/drawing/2014/main" id="{27D4FE5B-EE26-0D2B-34A9-9A6147F75013}"/>
              </a:ext>
            </a:extLst>
          </p:cNvPr>
          <p:cNvSpPr txBox="1"/>
          <p:nvPr/>
        </p:nvSpPr>
        <p:spPr>
          <a:xfrm>
            <a:off x="760402" y="4814348"/>
            <a:ext cx="4480066" cy="369332"/>
          </a:xfrm>
          <a:prstGeom prst="rect">
            <a:avLst/>
          </a:prstGeom>
          <a:noFill/>
        </p:spPr>
        <p:txBody>
          <a:bodyPr wrap="square" rtlCol="0">
            <a:spAutoFit/>
          </a:bodyPr>
          <a:lstStyle/>
          <a:p>
            <a:r>
              <a:rPr lang="en-GB" dirty="0"/>
              <a:t>Change into the corresponding state</a:t>
            </a:r>
          </a:p>
        </p:txBody>
      </p:sp>
      <p:sp>
        <p:nvSpPr>
          <p:cNvPr id="9" name="TextBox 8">
            <a:extLst>
              <a:ext uri="{FF2B5EF4-FFF2-40B4-BE49-F238E27FC236}">
                <a16:creationId xmlns:a16="http://schemas.microsoft.com/office/drawing/2014/main" id="{C1F26D68-33A3-66B4-B190-F82309AB8659}"/>
              </a:ext>
            </a:extLst>
          </p:cNvPr>
          <p:cNvSpPr txBox="1"/>
          <p:nvPr/>
        </p:nvSpPr>
        <p:spPr>
          <a:xfrm>
            <a:off x="6722309" y="3179049"/>
            <a:ext cx="4480066" cy="2308324"/>
          </a:xfrm>
          <a:prstGeom prst="rect">
            <a:avLst/>
          </a:prstGeom>
          <a:noFill/>
        </p:spPr>
        <p:txBody>
          <a:bodyPr wrap="square" rtlCol="0">
            <a:spAutoFit/>
          </a:bodyPr>
          <a:lstStyle/>
          <a:p>
            <a:r>
              <a:rPr lang="en-GB" dirty="0"/>
              <a:t>The ruled-based system is set to work in an offensive manner, meaning it will continue to chase or attack enemies even if health, fuel, or ammo are low. </a:t>
            </a:r>
          </a:p>
          <a:p>
            <a:r>
              <a:rPr lang="en-GB" dirty="0"/>
              <a:t>Tank Sinatra tank will prioritize collecting consumables before changing into an attack state.</a:t>
            </a:r>
          </a:p>
          <a:p>
            <a:endParaRPr lang="en-GB" dirty="0"/>
          </a:p>
        </p:txBody>
      </p:sp>
      <p:sp>
        <p:nvSpPr>
          <p:cNvPr id="10" name="TextBox 9">
            <a:extLst>
              <a:ext uri="{FF2B5EF4-FFF2-40B4-BE49-F238E27FC236}">
                <a16:creationId xmlns:a16="http://schemas.microsoft.com/office/drawing/2014/main" id="{2C496EE2-E425-C89F-6511-7E177EA82B15}"/>
              </a:ext>
            </a:extLst>
          </p:cNvPr>
          <p:cNvSpPr txBox="1"/>
          <p:nvPr/>
        </p:nvSpPr>
        <p:spPr>
          <a:xfrm>
            <a:off x="480929" y="3974198"/>
            <a:ext cx="5039012" cy="276999"/>
          </a:xfrm>
          <a:prstGeom prst="rect">
            <a:avLst/>
          </a:prstGeom>
          <a:noFill/>
        </p:spPr>
        <p:txBody>
          <a:bodyPr wrap="square" rtlCol="0">
            <a:spAutoFit/>
          </a:bodyPr>
          <a:lstStyle/>
          <a:p>
            <a:r>
              <a:rPr lang="en-GB" sz="1200" b="1" dirty="0">
                <a:solidFill>
                  <a:srgbClr val="00B050"/>
                </a:solidFill>
              </a:rPr>
              <a:t>CHASE STATE, SEARCH STATE, ATTACK STATE, RETREAT STATE</a:t>
            </a:r>
          </a:p>
        </p:txBody>
      </p:sp>
      <p:sp>
        <p:nvSpPr>
          <p:cNvPr id="11" name="Rectangle 10">
            <a:extLst>
              <a:ext uri="{FF2B5EF4-FFF2-40B4-BE49-F238E27FC236}">
                <a16:creationId xmlns:a16="http://schemas.microsoft.com/office/drawing/2014/main" id="{DE550FCD-AB26-6843-95CF-8DA2A98BD705}"/>
              </a:ext>
            </a:extLst>
          </p:cNvPr>
          <p:cNvSpPr/>
          <p:nvPr/>
        </p:nvSpPr>
        <p:spPr>
          <a:xfrm>
            <a:off x="480929" y="3626473"/>
            <a:ext cx="4822465" cy="681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cxnSp>
        <p:nvCxnSpPr>
          <p:cNvPr id="13" name="Straight Arrow Connector 12">
            <a:extLst>
              <a:ext uri="{FF2B5EF4-FFF2-40B4-BE49-F238E27FC236}">
                <a16:creationId xmlns:a16="http://schemas.microsoft.com/office/drawing/2014/main" id="{0AF666EB-B87A-FD1A-547C-514DF8D787EA}"/>
              </a:ext>
            </a:extLst>
          </p:cNvPr>
          <p:cNvCxnSpPr/>
          <p:nvPr/>
        </p:nvCxnSpPr>
        <p:spPr>
          <a:xfrm>
            <a:off x="2843489" y="3104799"/>
            <a:ext cx="0" cy="409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3A8F4EF-5245-BE45-FA74-9A5EDB991AD3}"/>
              </a:ext>
            </a:extLst>
          </p:cNvPr>
          <p:cNvCxnSpPr/>
          <p:nvPr/>
        </p:nvCxnSpPr>
        <p:spPr>
          <a:xfrm>
            <a:off x="2843489" y="4359145"/>
            <a:ext cx="0" cy="409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87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8CB5-2D42-2751-865F-2AD094DFDCB2}"/>
              </a:ext>
            </a:extLst>
          </p:cNvPr>
          <p:cNvSpPr>
            <a:spLocks noGrp="1"/>
          </p:cNvSpPr>
          <p:nvPr>
            <p:ph type="title"/>
          </p:nvPr>
        </p:nvSpPr>
        <p:spPr>
          <a:xfrm>
            <a:off x="458694" y="365760"/>
            <a:ext cx="4633423" cy="1325563"/>
          </a:xfrm>
        </p:spPr>
        <p:txBody>
          <a:bodyPr/>
          <a:lstStyle/>
          <a:p>
            <a:r>
              <a:rPr lang="en-GB" dirty="0"/>
              <a:t>Behavioural Trees</a:t>
            </a:r>
          </a:p>
        </p:txBody>
      </p:sp>
      <p:sp>
        <p:nvSpPr>
          <p:cNvPr id="5" name="TextBox 4">
            <a:extLst>
              <a:ext uri="{FF2B5EF4-FFF2-40B4-BE49-F238E27FC236}">
                <a16:creationId xmlns:a16="http://schemas.microsoft.com/office/drawing/2014/main" id="{6D021476-AA3A-44B0-1855-CBFF0CAA9FB7}"/>
              </a:ext>
            </a:extLst>
          </p:cNvPr>
          <p:cNvSpPr txBox="1"/>
          <p:nvPr/>
        </p:nvSpPr>
        <p:spPr>
          <a:xfrm>
            <a:off x="553673" y="1580227"/>
            <a:ext cx="4538444" cy="4801314"/>
          </a:xfrm>
          <a:prstGeom prst="rect">
            <a:avLst/>
          </a:prstGeom>
          <a:noFill/>
        </p:spPr>
        <p:txBody>
          <a:bodyPr wrap="square" rtlCol="0">
            <a:spAutoFit/>
          </a:bodyPr>
          <a:lstStyle/>
          <a:p>
            <a:r>
              <a:rPr lang="en-GB" dirty="0"/>
              <a:t>The behavioural tree uses sequences to determine the resources the tank needs for certain states and actions as well the order in which the resources should be prioritised.</a:t>
            </a:r>
          </a:p>
          <a:p>
            <a:endParaRPr lang="en-GB" dirty="0"/>
          </a:p>
          <a:p>
            <a:r>
              <a:rPr lang="en-GB" dirty="0"/>
              <a:t>It also uses a selector to determine whether its attacking an enemy base or the enemy tank itself</a:t>
            </a:r>
          </a:p>
          <a:p>
            <a:endParaRPr lang="en-GB" dirty="0"/>
          </a:p>
          <a:p>
            <a:r>
              <a:rPr lang="en-GB" dirty="0"/>
              <a:t>The implementation of the behavioural tree focuses on a more defensive strategy and so it makes choices that prioritise self preservation, such as focusing on locating consumables over enemies all the time or changing its speed to reduce its fuel consumption</a:t>
            </a:r>
          </a:p>
        </p:txBody>
      </p:sp>
      <p:sp>
        <p:nvSpPr>
          <p:cNvPr id="6" name="Oval 5">
            <a:extLst>
              <a:ext uri="{FF2B5EF4-FFF2-40B4-BE49-F238E27FC236}">
                <a16:creationId xmlns:a16="http://schemas.microsoft.com/office/drawing/2014/main" id="{C96C9DC1-73B4-0316-831D-CD925628B535}"/>
              </a:ext>
            </a:extLst>
          </p:cNvPr>
          <p:cNvSpPr/>
          <p:nvPr/>
        </p:nvSpPr>
        <p:spPr>
          <a:xfrm>
            <a:off x="7944375" y="365760"/>
            <a:ext cx="1098958" cy="6711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Start</a:t>
            </a:r>
          </a:p>
        </p:txBody>
      </p:sp>
      <p:cxnSp>
        <p:nvCxnSpPr>
          <p:cNvPr id="8" name="Straight Connector 7">
            <a:extLst>
              <a:ext uri="{FF2B5EF4-FFF2-40B4-BE49-F238E27FC236}">
                <a16:creationId xmlns:a16="http://schemas.microsoft.com/office/drawing/2014/main" id="{BA62876F-B1B3-6986-E012-F508AF48CF95}"/>
              </a:ext>
            </a:extLst>
          </p:cNvPr>
          <p:cNvCxnSpPr>
            <a:cxnSpLocks/>
            <a:stCxn id="6" idx="4"/>
            <a:endCxn id="9" idx="0"/>
          </p:cNvCxnSpPr>
          <p:nvPr/>
        </p:nvCxnSpPr>
        <p:spPr>
          <a:xfrm flipH="1">
            <a:off x="6775514" y="1036880"/>
            <a:ext cx="1718340" cy="424883"/>
          </a:xfrm>
          <a:prstGeom prst="line">
            <a:avLst/>
          </a:prstGeom>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10AA3544-FB7B-BB73-0A26-33E9C4908D0F}"/>
              </a:ext>
            </a:extLst>
          </p:cNvPr>
          <p:cNvSpPr/>
          <p:nvPr/>
        </p:nvSpPr>
        <p:spPr>
          <a:xfrm>
            <a:off x="6093908" y="1461763"/>
            <a:ext cx="1363212" cy="528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Has tank got low health?</a:t>
            </a:r>
          </a:p>
        </p:txBody>
      </p:sp>
      <p:cxnSp>
        <p:nvCxnSpPr>
          <p:cNvPr id="11" name="Straight Connector 10">
            <a:extLst>
              <a:ext uri="{FF2B5EF4-FFF2-40B4-BE49-F238E27FC236}">
                <a16:creationId xmlns:a16="http://schemas.microsoft.com/office/drawing/2014/main" id="{B58CB04A-DA6B-812C-9C8E-F420E47EE948}"/>
              </a:ext>
            </a:extLst>
          </p:cNvPr>
          <p:cNvCxnSpPr>
            <a:cxnSpLocks/>
            <a:stCxn id="9" idx="2"/>
            <a:endCxn id="14" idx="0"/>
          </p:cNvCxnSpPr>
          <p:nvPr/>
        </p:nvCxnSpPr>
        <p:spPr>
          <a:xfrm flipH="1">
            <a:off x="5685155" y="1990269"/>
            <a:ext cx="1090359" cy="596052"/>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6EFE14A-1FA7-1F6F-644E-6897B59A4099}"/>
              </a:ext>
            </a:extLst>
          </p:cNvPr>
          <p:cNvSpPr txBox="1"/>
          <p:nvPr/>
        </p:nvSpPr>
        <p:spPr>
          <a:xfrm>
            <a:off x="5692077" y="2134541"/>
            <a:ext cx="475375" cy="276999"/>
          </a:xfrm>
          <a:prstGeom prst="rect">
            <a:avLst/>
          </a:prstGeom>
          <a:noFill/>
        </p:spPr>
        <p:txBody>
          <a:bodyPr wrap="square" rtlCol="0">
            <a:spAutoFit/>
          </a:bodyPr>
          <a:lstStyle/>
          <a:p>
            <a:r>
              <a:rPr lang="en-GB" sz="1200" dirty="0"/>
              <a:t>Yes</a:t>
            </a:r>
          </a:p>
        </p:txBody>
      </p:sp>
      <p:sp>
        <p:nvSpPr>
          <p:cNvPr id="14" name="Rectangle 13">
            <a:extLst>
              <a:ext uri="{FF2B5EF4-FFF2-40B4-BE49-F238E27FC236}">
                <a16:creationId xmlns:a16="http://schemas.microsoft.com/office/drawing/2014/main" id="{7CB157EA-DFE9-A1C1-2338-E9D8676703BE}"/>
              </a:ext>
            </a:extLst>
          </p:cNvPr>
          <p:cNvSpPr/>
          <p:nvPr/>
        </p:nvSpPr>
        <p:spPr>
          <a:xfrm>
            <a:off x="5143540" y="2586321"/>
            <a:ext cx="1083229" cy="528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Retreat and look for health</a:t>
            </a:r>
          </a:p>
        </p:txBody>
      </p:sp>
      <p:sp>
        <p:nvSpPr>
          <p:cNvPr id="17" name="Rectangle 16">
            <a:extLst>
              <a:ext uri="{FF2B5EF4-FFF2-40B4-BE49-F238E27FC236}">
                <a16:creationId xmlns:a16="http://schemas.microsoft.com/office/drawing/2014/main" id="{D67CC0C8-C034-B8F9-F26A-BDD46EF54ECC}"/>
              </a:ext>
            </a:extLst>
          </p:cNvPr>
          <p:cNvSpPr/>
          <p:nvPr/>
        </p:nvSpPr>
        <p:spPr>
          <a:xfrm>
            <a:off x="6508487" y="2837612"/>
            <a:ext cx="929342" cy="3913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Continue fighting</a:t>
            </a:r>
          </a:p>
        </p:txBody>
      </p:sp>
      <p:cxnSp>
        <p:nvCxnSpPr>
          <p:cNvPr id="20" name="Straight Connector 19">
            <a:extLst>
              <a:ext uri="{FF2B5EF4-FFF2-40B4-BE49-F238E27FC236}">
                <a16:creationId xmlns:a16="http://schemas.microsoft.com/office/drawing/2014/main" id="{9DFCD64F-09AE-082B-7AFD-889485414666}"/>
              </a:ext>
            </a:extLst>
          </p:cNvPr>
          <p:cNvCxnSpPr>
            <a:cxnSpLocks/>
            <a:stCxn id="9" idx="2"/>
            <a:endCxn id="17" idx="0"/>
          </p:cNvCxnSpPr>
          <p:nvPr/>
        </p:nvCxnSpPr>
        <p:spPr>
          <a:xfrm>
            <a:off x="6775514" y="1990269"/>
            <a:ext cx="197644" cy="847343"/>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2C3FF9D-96C4-2E7D-30AA-976E07BFD9AF}"/>
              </a:ext>
            </a:extLst>
          </p:cNvPr>
          <p:cNvSpPr txBox="1"/>
          <p:nvPr/>
        </p:nvSpPr>
        <p:spPr>
          <a:xfrm>
            <a:off x="6900250" y="2319628"/>
            <a:ext cx="475375" cy="276999"/>
          </a:xfrm>
          <a:prstGeom prst="rect">
            <a:avLst/>
          </a:prstGeom>
          <a:noFill/>
        </p:spPr>
        <p:txBody>
          <a:bodyPr wrap="square" rtlCol="0">
            <a:spAutoFit/>
          </a:bodyPr>
          <a:lstStyle/>
          <a:p>
            <a:r>
              <a:rPr lang="en-GB" sz="1200" dirty="0"/>
              <a:t>No</a:t>
            </a:r>
          </a:p>
        </p:txBody>
      </p:sp>
      <p:sp>
        <p:nvSpPr>
          <p:cNvPr id="22" name="Rectangle 21">
            <a:extLst>
              <a:ext uri="{FF2B5EF4-FFF2-40B4-BE49-F238E27FC236}">
                <a16:creationId xmlns:a16="http://schemas.microsoft.com/office/drawing/2014/main" id="{3FA3BCFE-B411-4A75-D822-BD29F7940302}"/>
              </a:ext>
            </a:extLst>
          </p:cNvPr>
          <p:cNvSpPr/>
          <p:nvPr/>
        </p:nvSpPr>
        <p:spPr>
          <a:xfrm>
            <a:off x="7845098" y="1956018"/>
            <a:ext cx="1363212" cy="528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Has tank got low ammo?</a:t>
            </a:r>
          </a:p>
        </p:txBody>
      </p:sp>
      <p:cxnSp>
        <p:nvCxnSpPr>
          <p:cNvPr id="23" name="Straight Connector 22">
            <a:extLst>
              <a:ext uri="{FF2B5EF4-FFF2-40B4-BE49-F238E27FC236}">
                <a16:creationId xmlns:a16="http://schemas.microsoft.com/office/drawing/2014/main" id="{615161CE-554E-7566-805C-B38DEE8827D0}"/>
              </a:ext>
            </a:extLst>
          </p:cNvPr>
          <p:cNvCxnSpPr>
            <a:cxnSpLocks/>
            <a:stCxn id="22" idx="2"/>
            <a:endCxn id="25" idx="0"/>
          </p:cNvCxnSpPr>
          <p:nvPr/>
        </p:nvCxnSpPr>
        <p:spPr>
          <a:xfrm flipH="1">
            <a:off x="7891338" y="2484524"/>
            <a:ext cx="635366" cy="118309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F50862A-8999-27BB-EDBC-6EF4DFB159D8}"/>
              </a:ext>
            </a:extLst>
          </p:cNvPr>
          <p:cNvSpPr txBox="1"/>
          <p:nvPr/>
        </p:nvSpPr>
        <p:spPr>
          <a:xfrm>
            <a:off x="7754047" y="2976328"/>
            <a:ext cx="475375" cy="276999"/>
          </a:xfrm>
          <a:prstGeom prst="rect">
            <a:avLst/>
          </a:prstGeom>
          <a:noFill/>
        </p:spPr>
        <p:txBody>
          <a:bodyPr wrap="square" rtlCol="0">
            <a:spAutoFit/>
          </a:bodyPr>
          <a:lstStyle/>
          <a:p>
            <a:r>
              <a:rPr lang="en-GB" sz="1200" dirty="0"/>
              <a:t>Yes</a:t>
            </a:r>
          </a:p>
        </p:txBody>
      </p:sp>
      <p:sp>
        <p:nvSpPr>
          <p:cNvPr id="25" name="Rectangle 24">
            <a:extLst>
              <a:ext uri="{FF2B5EF4-FFF2-40B4-BE49-F238E27FC236}">
                <a16:creationId xmlns:a16="http://schemas.microsoft.com/office/drawing/2014/main" id="{10DAC185-7D76-9605-EB3C-C72579385F3C}"/>
              </a:ext>
            </a:extLst>
          </p:cNvPr>
          <p:cNvSpPr/>
          <p:nvPr/>
        </p:nvSpPr>
        <p:spPr>
          <a:xfrm>
            <a:off x="7349723" y="3667622"/>
            <a:ext cx="1083229" cy="528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dirty="0"/>
              <a:t>Retreat and look for ammo</a:t>
            </a:r>
          </a:p>
        </p:txBody>
      </p:sp>
      <p:sp>
        <p:nvSpPr>
          <p:cNvPr id="26" name="Rectangle 25">
            <a:extLst>
              <a:ext uri="{FF2B5EF4-FFF2-40B4-BE49-F238E27FC236}">
                <a16:creationId xmlns:a16="http://schemas.microsoft.com/office/drawing/2014/main" id="{79EE592D-5795-573B-8275-BA2C6C249C83}"/>
              </a:ext>
            </a:extLst>
          </p:cNvPr>
          <p:cNvSpPr/>
          <p:nvPr/>
        </p:nvSpPr>
        <p:spPr>
          <a:xfrm>
            <a:off x="8738408" y="3752980"/>
            <a:ext cx="847069" cy="3577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Continue fighting</a:t>
            </a:r>
          </a:p>
        </p:txBody>
      </p:sp>
      <p:cxnSp>
        <p:nvCxnSpPr>
          <p:cNvPr id="27" name="Straight Connector 26">
            <a:extLst>
              <a:ext uri="{FF2B5EF4-FFF2-40B4-BE49-F238E27FC236}">
                <a16:creationId xmlns:a16="http://schemas.microsoft.com/office/drawing/2014/main" id="{7A0DFCE7-DD32-A0AB-A65D-7B269E49BC0E}"/>
              </a:ext>
            </a:extLst>
          </p:cNvPr>
          <p:cNvCxnSpPr>
            <a:cxnSpLocks/>
            <a:stCxn id="22" idx="2"/>
            <a:endCxn id="26" idx="0"/>
          </p:cNvCxnSpPr>
          <p:nvPr/>
        </p:nvCxnSpPr>
        <p:spPr>
          <a:xfrm>
            <a:off x="8526704" y="2484524"/>
            <a:ext cx="635239" cy="1268456"/>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A57B42BB-354F-FD7C-A1BF-939336C1502B}"/>
              </a:ext>
            </a:extLst>
          </p:cNvPr>
          <p:cNvSpPr txBox="1"/>
          <p:nvPr/>
        </p:nvSpPr>
        <p:spPr>
          <a:xfrm>
            <a:off x="8893018" y="2991907"/>
            <a:ext cx="475375" cy="276999"/>
          </a:xfrm>
          <a:prstGeom prst="rect">
            <a:avLst/>
          </a:prstGeom>
          <a:noFill/>
        </p:spPr>
        <p:txBody>
          <a:bodyPr wrap="square" rtlCol="0">
            <a:spAutoFit/>
          </a:bodyPr>
          <a:lstStyle/>
          <a:p>
            <a:r>
              <a:rPr lang="en-GB" sz="1200" dirty="0"/>
              <a:t>No</a:t>
            </a:r>
          </a:p>
        </p:txBody>
      </p:sp>
      <p:cxnSp>
        <p:nvCxnSpPr>
          <p:cNvPr id="39" name="Straight Connector 38">
            <a:extLst>
              <a:ext uri="{FF2B5EF4-FFF2-40B4-BE49-F238E27FC236}">
                <a16:creationId xmlns:a16="http://schemas.microsoft.com/office/drawing/2014/main" id="{41AC6C73-AC24-0C26-9EF5-2DF0023E469C}"/>
              </a:ext>
            </a:extLst>
          </p:cNvPr>
          <p:cNvCxnSpPr>
            <a:cxnSpLocks/>
            <a:stCxn id="6" idx="4"/>
            <a:endCxn id="47" idx="0"/>
          </p:cNvCxnSpPr>
          <p:nvPr/>
        </p:nvCxnSpPr>
        <p:spPr>
          <a:xfrm>
            <a:off x="8493854" y="1036880"/>
            <a:ext cx="1802138" cy="599356"/>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E1AD8F1-B7F5-D9AC-1206-EA99D787F77D}"/>
              </a:ext>
            </a:extLst>
          </p:cNvPr>
          <p:cNvCxnSpPr>
            <a:stCxn id="6" idx="4"/>
            <a:endCxn id="22" idx="0"/>
          </p:cNvCxnSpPr>
          <p:nvPr/>
        </p:nvCxnSpPr>
        <p:spPr>
          <a:xfrm>
            <a:off x="8493854" y="1036880"/>
            <a:ext cx="32850" cy="919138"/>
          </a:xfrm>
          <a:prstGeom prst="line">
            <a:avLst/>
          </a:prstGeom>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FDB18968-6838-FF78-095D-1D099901B30F}"/>
              </a:ext>
            </a:extLst>
          </p:cNvPr>
          <p:cNvSpPr/>
          <p:nvPr/>
        </p:nvSpPr>
        <p:spPr>
          <a:xfrm>
            <a:off x="9777971" y="1636236"/>
            <a:ext cx="1036042" cy="498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50" dirty="0"/>
              <a:t>Are any bases located?</a:t>
            </a:r>
          </a:p>
        </p:txBody>
      </p:sp>
      <p:sp>
        <p:nvSpPr>
          <p:cNvPr id="51" name="TextBox 50">
            <a:extLst>
              <a:ext uri="{FF2B5EF4-FFF2-40B4-BE49-F238E27FC236}">
                <a16:creationId xmlns:a16="http://schemas.microsoft.com/office/drawing/2014/main" id="{FE1FDFCE-2A88-7213-1A38-2D37CBF77CAE}"/>
              </a:ext>
            </a:extLst>
          </p:cNvPr>
          <p:cNvSpPr txBox="1"/>
          <p:nvPr/>
        </p:nvSpPr>
        <p:spPr>
          <a:xfrm>
            <a:off x="9915343" y="2206305"/>
            <a:ext cx="475375" cy="276999"/>
          </a:xfrm>
          <a:prstGeom prst="rect">
            <a:avLst/>
          </a:prstGeom>
          <a:noFill/>
        </p:spPr>
        <p:txBody>
          <a:bodyPr wrap="square" rtlCol="0">
            <a:spAutoFit/>
          </a:bodyPr>
          <a:lstStyle/>
          <a:p>
            <a:r>
              <a:rPr lang="en-GB" sz="1200" dirty="0"/>
              <a:t>Yes</a:t>
            </a:r>
          </a:p>
        </p:txBody>
      </p:sp>
      <p:cxnSp>
        <p:nvCxnSpPr>
          <p:cNvPr id="53" name="Straight Connector 52">
            <a:extLst>
              <a:ext uri="{FF2B5EF4-FFF2-40B4-BE49-F238E27FC236}">
                <a16:creationId xmlns:a16="http://schemas.microsoft.com/office/drawing/2014/main" id="{713958B0-900A-1CA8-1ACB-E4DF8FDD83D7}"/>
              </a:ext>
            </a:extLst>
          </p:cNvPr>
          <p:cNvCxnSpPr>
            <a:cxnSpLocks/>
            <a:stCxn id="47" idx="2"/>
            <a:endCxn id="55" idx="0"/>
          </p:cNvCxnSpPr>
          <p:nvPr/>
        </p:nvCxnSpPr>
        <p:spPr>
          <a:xfrm>
            <a:off x="10295992" y="2134541"/>
            <a:ext cx="0" cy="497561"/>
          </a:xfrm>
          <a:prstGeom prst="line">
            <a:avLst/>
          </a:prstGeom>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DFE9F18B-9564-FDF7-C0A6-176CFBA54758}"/>
              </a:ext>
            </a:extLst>
          </p:cNvPr>
          <p:cNvSpPr/>
          <p:nvPr/>
        </p:nvSpPr>
        <p:spPr>
          <a:xfrm>
            <a:off x="9777971" y="2632102"/>
            <a:ext cx="1036042" cy="498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50" dirty="0"/>
              <a:t>Are any enemy tanks located?</a:t>
            </a:r>
          </a:p>
        </p:txBody>
      </p:sp>
      <p:cxnSp>
        <p:nvCxnSpPr>
          <p:cNvPr id="59" name="Straight Connector 58">
            <a:extLst>
              <a:ext uri="{FF2B5EF4-FFF2-40B4-BE49-F238E27FC236}">
                <a16:creationId xmlns:a16="http://schemas.microsoft.com/office/drawing/2014/main" id="{242DD70C-0094-E561-328F-7F0F9EFCDA25}"/>
              </a:ext>
            </a:extLst>
          </p:cNvPr>
          <p:cNvCxnSpPr>
            <a:cxnSpLocks/>
            <a:stCxn id="55" idx="2"/>
            <a:endCxn id="60" idx="0"/>
          </p:cNvCxnSpPr>
          <p:nvPr/>
        </p:nvCxnSpPr>
        <p:spPr>
          <a:xfrm flipH="1">
            <a:off x="10290133" y="3130407"/>
            <a:ext cx="5859" cy="592241"/>
          </a:xfrm>
          <a:prstGeom prst="line">
            <a:avLst/>
          </a:prstGeom>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E03DE599-0846-3290-ACE8-40768D90774B}"/>
              </a:ext>
            </a:extLst>
          </p:cNvPr>
          <p:cNvSpPr/>
          <p:nvPr/>
        </p:nvSpPr>
        <p:spPr>
          <a:xfrm>
            <a:off x="9772112" y="3722648"/>
            <a:ext cx="1036042" cy="498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50" dirty="0"/>
              <a:t>Attack Bases</a:t>
            </a:r>
          </a:p>
        </p:txBody>
      </p:sp>
      <p:sp>
        <p:nvSpPr>
          <p:cNvPr id="65" name="TextBox 64">
            <a:extLst>
              <a:ext uri="{FF2B5EF4-FFF2-40B4-BE49-F238E27FC236}">
                <a16:creationId xmlns:a16="http://schemas.microsoft.com/office/drawing/2014/main" id="{A68C62BC-0791-82A1-F93B-221CF814D0E0}"/>
              </a:ext>
            </a:extLst>
          </p:cNvPr>
          <p:cNvSpPr txBox="1"/>
          <p:nvPr/>
        </p:nvSpPr>
        <p:spPr>
          <a:xfrm>
            <a:off x="9865091" y="3308371"/>
            <a:ext cx="475375" cy="276999"/>
          </a:xfrm>
          <a:prstGeom prst="rect">
            <a:avLst/>
          </a:prstGeom>
          <a:noFill/>
        </p:spPr>
        <p:txBody>
          <a:bodyPr wrap="square" rtlCol="0">
            <a:spAutoFit/>
          </a:bodyPr>
          <a:lstStyle/>
          <a:p>
            <a:r>
              <a:rPr lang="en-GB" sz="1200" dirty="0"/>
              <a:t>No</a:t>
            </a:r>
          </a:p>
        </p:txBody>
      </p:sp>
      <p:sp>
        <p:nvSpPr>
          <p:cNvPr id="71" name="Rectangle 70">
            <a:extLst>
              <a:ext uri="{FF2B5EF4-FFF2-40B4-BE49-F238E27FC236}">
                <a16:creationId xmlns:a16="http://schemas.microsoft.com/office/drawing/2014/main" id="{C48A02FC-B68F-83DE-7BAB-60AB35B2ECB4}"/>
              </a:ext>
            </a:extLst>
          </p:cNvPr>
          <p:cNvSpPr/>
          <p:nvPr/>
        </p:nvSpPr>
        <p:spPr>
          <a:xfrm>
            <a:off x="11286214" y="1653263"/>
            <a:ext cx="677506" cy="498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900" dirty="0"/>
              <a:t>Locate and Attack Enemies</a:t>
            </a:r>
          </a:p>
        </p:txBody>
      </p:sp>
      <p:sp>
        <p:nvSpPr>
          <p:cNvPr id="72" name="Rectangle 71">
            <a:extLst>
              <a:ext uri="{FF2B5EF4-FFF2-40B4-BE49-F238E27FC236}">
                <a16:creationId xmlns:a16="http://schemas.microsoft.com/office/drawing/2014/main" id="{7BBD46D7-F404-9C13-5AD0-3B908E903DD5}"/>
              </a:ext>
            </a:extLst>
          </p:cNvPr>
          <p:cNvSpPr/>
          <p:nvPr/>
        </p:nvSpPr>
        <p:spPr>
          <a:xfrm>
            <a:off x="11255318" y="2949546"/>
            <a:ext cx="760620" cy="498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50" dirty="0"/>
              <a:t>Attack Enemies</a:t>
            </a:r>
          </a:p>
        </p:txBody>
      </p:sp>
      <p:cxnSp>
        <p:nvCxnSpPr>
          <p:cNvPr id="74" name="Straight Connector 73">
            <a:extLst>
              <a:ext uri="{FF2B5EF4-FFF2-40B4-BE49-F238E27FC236}">
                <a16:creationId xmlns:a16="http://schemas.microsoft.com/office/drawing/2014/main" id="{E035A1F4-6090-BEE5-C696-D709D0ADE9BF}"/>
              </a:ext>
            </a:extLst>
          </p:cNvPr>
          <p:cNvCxnSpPr>
            <a:stCxn id="47" idx="3"/>
            <a:endCxn id="71" idx="1"/>
          </p:cNvCxnSpPr>
          <p:nvPr/>
        </p:nvCxnSpPr>
        <p:spPr>
          <a:xfrm>
            <a:off x="10814013" y="1885389"/>
            <a:ext cx="472201" cy="1702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89FB44C5-3764-2501-CEAB-CAAA7BFF0C9E}"/>
              </a:ext>
            </a:extLst>
          </p:cNvPr>
          <p:cNvCxnSpPr>
            <a:stCxn id="55" idx="3"/>
            <a:endCxn id="72" idx="1"/>
          </p:cNvCxnSpPr>
          <p:nvPr/>
        </p:nvCxnSpPr>
        <p:spPr>
          <a:xfrm>
            <a:off x="10814013" y="2881255"/>
            <a:ext cx="441305" cy="317444"/>
          </a:xfrm>
          <a:prstGeom prst="line">
            <a:avLst/>
          </a:prstGeom>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F6D30894-004A-4848-BBD4-4B75E1DCB555}"/>
              </a:ext>
            </a:extLst>
          </p:cNvPr>
          <p:cNvSpPr txBox="1"/>
          <p:nvPr/>
        </p:nvSpPr>
        <p:spPr>
          <a:xfrm>
            <a:off x="10836986" y="1625416"/>
            <a:ext cx="475375" cy="276999"/>
          </a:xfrm>
          <a:prstGeom prst="rect">
            <a:avLst/>
          </a:prstGeom>
          <a:noFill/>
        </p:spPr>
        <p:txBody>
          <a:bodyPr wrap="square" rtlCol="0">
            <a:spAutoFit/>
          </a:bodyPr>
          <a:lstStyle/>
          <a:p>
            <a:r>
              <a:rPr lang="en-GB" sz="1200" dirty="0"/>
              <a:t>No</a:t>
            </a:r>
          </a:p>
        </p:txBody>
      </p:sp>
      <p:sp>
        <p:nvSpPr>
          <p:cNvPr id="79" name="TextBox 78">
            <a:extLst>
              <a:ext uri="{FF2B5EF4-FFF2-40B4-BE49-F238E27FC236}">
                <a16:creationId xmlns:a16="http://schemas.microsoft.com/office/drawing/2014/main" id="{324DBC60-AF69-C968-7192-3F788BBE83EA}"/>
              </a:ext>
            </a:extLst>
          </p:cNvPr>
          <p:cNvSpPr txBox="1"/>
          <p:nvPr/>
        </p:nvSpPr>
        <p:spPr>
          <a:xfrm>
            <a:off x="10856659" y="2699329"/>
            <a:ext cx="475375" cy="276999"/>
          </a:xfrm>
          <a:prstGeom prst="rect">
            <a:avLst/>
          </a:prstGeom>
          <a:noFill/>
        </p:spPr>
        <p:txBody>
          <a:bodyPr wrap="square" rtlCol="0">
            <a:spAutoFit/>
          </a:bodyPr>
          <a:lstStyle/>
          <a:p>
            <a:r>
              <a:rPr lang="en-GB" sz="1200" dirty="0"/>
              <a:t>Yes</a:t>
            </a:r>
          </a:p>
        </p:txBody>
      </p:sp>
      <p:sp>
        <p:nvSpPr>
          <p:cNvPr id="80" name="TextBox 79">
            <a:extLst>
              <a:ext uri="{FF2B5EF4-FFF2-40B4-BE49-F238E27FC236}">
                <a16:creationId xmlns:a16="http://schemas.microsoft.com/office/drawing/2014/main" id="{7EF212C2-980C-D3F8-EF1C-99CD12CF0791}"/>
              </a:ext>
            </a:extLst>
          </p:cNvPr>
          <p:cNvSpPr txBox="1"/>
          <p:nvPr/>
        </p:nvSpPr>
        <p:spPr>
          <a:xfrm>
            <a:off x="5597495" y="342366"/>
            <a:ext cx="2050991" cy="600164"/>
          </a:xfrm>
          <a:prstGeom prst="rect">
            <a:avLst/>
          </a:prstGeom>
          <a:noFill/>
        </p:spPr>
        <p:txBody>
          <a:bodyPr wrap="square" rtlCol="0">
            <a:spAutoFit/>
          </a:bodyPr>
          <a:lstStyle/>
          <a:p>
            <a:r>
              <a:rPr lang="en-GB" sz="1100" dirty="0"/>
              <a:t>Example of what a behavioural tree could look like for this project &gt;</a:t>
            </a:r>
          </a:p>
        </p:txBody>
      </p:sp>
      <p:pic>
        <p:nvPicPr>
          <p:cNvPr id="10" name="Picture 9">
            <a:extLst>
              <a:ext uri="{FF2B5EF4-FFF2-40B4-BE49-F238E27FC236}">
                <a16:creationId xmlns:a16="http://schemas.microsoft.com/office/drawing/2014/main" id="{FDA15382-972B-87D7-61C6-202E28F130AA}"/>
              </a:ext>
            </a:extLst>
          </p:cNvPr>
          <p:cNvPicPr>
            <a:picLocks noChangeAspect="1"/>
          </p:cNvPicPr>
          <p:nvPr/>
        </p:nvPicPr>
        <p:blipFill>
          <a:blip r:embed="rId2"/>
          <a:stretch>
            <a:fillRect/>
          </a:stretch>
        </p:blipFill>
        <p:spPr>
          <a:xfrm>
            <a:off x="5187096" y="4905746"/>
            <a:ext cx="6867525" cy="342900"/>
          </a:xfrm>
          <a:prstGeom prst="rect">
            <a:avLst/>
          </a:prstGeom>
        </p:spPr>
      </p:pic>
      <p:pic>
        <p:nvPicPr>
          <p:cNvPr id="15" name="Picture 14">
            <a:extLst>
              <a:ext uri="{FF2B5EF4-FFF2-40B4-BE49-F238E27FC236}">
                <a16:creationId xmlns:a16="http://schemas.microsoft.com/office/drawing/2014/main" id="{4ECC5874-480F-276F-33D1-6CFDF30D5FF4}"/>
              </a:ext>
            </a:extLst>
          </p:cNvPr>
          <p:cNvPicPr>
            <a:picLocks noChangeAspect="1"/>
          </p:cNvPicPr>
          <p:nvPr/>
        </p:nvPicPr>
        <p:blipFill>
          <a:blip r:embed="rId3"/>
          <a:stretch>
            <a:fillRect/>
          </a:stretch>
        </p:blipFill>
        <p:spPr>
          <a:xfrm>
            <a:off x="5194474" y="5300551"/>
            <a:ext cx="6867525" cy="1442092"/>
          </a:xfrm>
          <a:prstGeom prst="rect">
            <a:avLst/>
          </a:prstGeom>
        </p:spPr>
      </p:pic>
      <p:sp>
        <p:nvSpPr>
          <p:cNvPr id="16" name="TextBox 15">
            <a:extLst>
              <a:ext uri="{FF2B5EF4-FFF2-40B4-BE49-F238E27FC236}">
                <a16:creationId xmlns:a16="http://schemas.microsoft.com/office/drawing/2014/main" id="{F3056353-91E9-9F4C-B5B4-3B9544DBD1BA}"/>
              </a:ext>
            </a:extLst>
          </p:cNvPr>
          <p:cNvSpPr txBox="1"/>
          <p:nvPr/>
        </p:nvSpPr>
        <p:spPr>
          <a:xfrm>
            <a:off x="5159331" y="4431779"/>
            <a:ext cx="3705922" cy="430887"/>
          </a:xfrm>
          <a:prstGeom prst="rect">
            <a:avLst/>
          </a:prstGeom>
          <a:noFill/>
        </p:spPr>
        <p:txBody>
          <a:bodyPr wrap="square" rtlCol="0">
            <a:spAutoFit/>
          </a:bodyPr>
          <a:lstStyle/>
          <a:p>
            <a:r>
              <a:rPr lang="en-GB" sz="1100" dirty="0"/>
              <a:t>Top: Example of sequence and selector</a:t>
            </a:r>
          </a:p>
          <a:p>
            <a:r>
              <a:rPr lang="en-GB" sz="1100" dirty="0"/>
              <a:t>Bottom: Example of selector in use in the </a:t>
            </a:r>
            <a:r>
              <a:rPr lang="en-GB" sz="1100" dirty="0" err="1"/>
              <a:t>SearchState</a:t>
            </a:r>
            <a:endParaRPr lang="en-GB" sz="1100" dirty="0"/>
          </a:p>
        </p:txBody>
      </p:sp>
    </p:spTree>
    <p:extLst>
      <p:ext uri="{BB962C8B-B14F-4D97-AF65-F5344CB8AC3E}">
        <p14:creationId xmlns:p14="http://schemas.microsoft.com/office/powerpoint/2010/main" val="267077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DA8C-F1CA-4B91-CAD5-D24B93871D3E}"/>
              </a:ext>
            </a:extLst>
          </p:cNvPr>
          <p:cNvSpPr>
            <a:spLocks noGrp="1"/>
          </p:cNvSpPr>
          <p:nvPr>
            <p:ph type="title"/>
          </p:nvPr>
        </p:nvSpPr>
        <p:spPr>
          <a:xfrm>
            <a:off x="441916" y="340593"/>
            <a:ext cx="10895106" cy="1325563"/>
          </a:xfrm>
        </p:spPr>
        <p:txBody>
          <a:bodyPr/>
          <a:lstStyle/>
          <a:p>
            <a:r>
              <a:rPr lang="en-GB" dirty="0"/>
              <a:t>Combining the AI Techniques</a:t>
            </a:r>
          </a:p>
        </p:txBody>
      </p:sp>
      <p:sp>
        <p:nvSpPr>
          <p:cNvPr id="4" name="TextBox 3">
            <a:extLst>
              <a:ext uri="{FF2B5EF4-FFF2-40B4-BE49-F238E27FC236}">
                <a16:creationId xmlns:a16="http://schemas.microsoft.com/office/drawing/2014/main" id="{29B05725-58C0-67FA-B7E9-95FF08B0EB83}"/>
              </a:ext>
            </a:extLst>
          </p:cNvPr>
          <p:cNvSpPr txBox="1"/>
          <p:nvPr/>
        </p:nvSpPr>
        <p:spPr>
          <a:xfrm>
            <a:off x="662730" y="1895912"/>
            <a:ext cx="4563611" cy="2862322"/>
          </a:xfrm>
          <a:prstGeom prst="rect">
            <a:avLst/>
          </a:prstGeom>
          <a:noFill/>
        </p:spPr>
        <p:txBody>
          <a:bodyPr wrap="square" rtlCol="0">
            <a:spAutoFit/>
          </a:bodyPr>
          <a:lstStyle/>
          <a:p>
            <a:r>
              <a:rPr lang="en-GB" dirty="0"/>
              <a:t>We combined all three of these techniques in a few different ways. The rule based system utilises the different states and the rules affect which state the tank is in, this is rule based system combining with finite state machine. The behavioural trees are combined with the finite state machine too as it has an effect on which state the tank is in and which state it needs to go into.</a:t>
            </a:r>
          </a:p>
        </p:txBody>
      </p:sp>
      <p:pic>
        <p:nvPicPr>
          <p:cNvPr id="5" name="Picture 4">
            <a:extLst>
              <a:ext uri="{FF2B5EF4-FFF2-40B4-BE49-F238E27FC236}">
                <a16:creationId xmlns:a16="http://schemas.microsoft.com/office/drawing/2014/main" id="{8CBE39FA-B373-1AA1-9015-52D0B285E72F}"/>
              </a:ext>
            </a:extLst>
          </p:cNvPr>
          <p:cNvPicPr>
            <a:picLocks noChangeAspect="1"/>
          </p:cNvPicPr>
          <p:nvPr/>
        </p:nvPicPr>
        <p:blipFill>
          <a:blip r:embed="rId2"/>
          <a:stretch>
            <a:fillRect/>
          </a:stretch>
        </p:blipFill>
        <p:spPr>
          <a:xfrm>
            <a:off x="6520070" y="1666156"/>
            <a:ext cx="4482103" cy="3744130"/>
          </a:xfrm>
          <a:prstGeom prst="rect">
            <a:avLst/>
          </a:prstGeom>
        </p:spPr>
      </p:pic>
      <p:sp>
        <p:nvSpPr>
          <p:cNvPr id="7" name="TextBox 6">
            <a:extLst>
              <a:ext uri="{FF2B5EF4-FFF2-40B4-BE49-F238E27FC236}">
                <a16:creationId xmlns:a16="http://schemas.microsoft.com/office/drawing/2014/main" id="{C7C05700-C8E4-64B6-8D9E-40FABD10F6F0}"/>
              </a:ext>
            </a:extLst>
          </p:cNvPr>
          <p:cNvSpPr txBox="1"/>
          <p:nvPr/>
        </p:nvSpPr>
        <p:spPr>
          <a:xfrm>
            <a:off x="6554634" y="5594077"/>
            <a:ext cx="4412973" cy="923330"/>
          </a:xfrm>
          <a:prstGeom prst="rect">
            <a:avLst/>
          </a:prstGeom>
          <a:noFill/>
          <a:ln>
            <a:solidFill>
              <a:schemeClr val="tx1"/>
            </a:solidFill>
          </a:ln>
        </p:spPr>
        <p:txBody>
          <a:bodyPr wrap="square" rtlCol="0">
            <a:spAutoFit/>
          </a:bodyPr>
          <a:lstStyle/>
          <a:p>
            <a:r>
              <a:rPr lang="en-GB" dirty="0"/>
              <a:t>Screenshot taken from Rule Based Systems, to show the implementation of both RBS and FSM</a:t>
            </a:r>
          </a:p>
        </p:txBody>
      </p:sp>
    </p:spTree>
    <p:extLst>
      <p:ext uri="{BB962C8B-B14F-4D97-AF65-F5344CB8AC3E}">
        <p14:creationId xmlns:p14="http://schemas.microsoft.com/office/powerpoint/2010/main" val="376530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BA51-6B57-586D-8F53-8058D32CAEF6}"/>
              </a:ext>
            </a:extLst>
          </p:cNvPr>
          <p:cNvSpPr>
            <a:spLocks noGrp="1"/>
          </p:cNvSpPr>
          <p:nvPr>
            <p:ph type="title"/>
          </p:nvPr>
        </p:nvSpPr>
        <p:spPr/>
        <p:txBody>
          <a:bodyPr/>
          <a:lstStyle/>
          <a:p>
            <a:r>
              <a:rPr lang="en-GB" dirty="0"/>
              <a:t>Tournament!</a:t>
            </a:r>
          </a:p>
        </p:txBody>
      </p:sp>
      <p:sp>
        <p:nvSpPr>
          <p:cNvPr id="3" name="Content Placeholder 2">
            <a:extLst>
              <a:ext uri="{FF2B5EF4-FFF2-40B4-BE49-F238E27FC236}">
                <a16:creationId xmlns:a16="http://schemas.microsoft.com/office/drawing/2014/main" id="{53C327BE-EEB3-D309-80EC-6BEF3E0C5173}"/>
              </a:ext>
            </a:extLst>
          </p:cNvPr>
          <p:cNvSpPr>
            <a:spLocks noGrp="1"/>
          </p:cNvSpPr>
          <p:nvPr>
            <p:ph idx="1"/>
          </p:nvPr>
        </p:nvSpPr>
        <p:spPr>
          <a:xfrm>
            <a:off x="458694" y="1949450"/>
            <a:ext cx="4908177" cy="4195763"/>
          </a:xfrm>
        </p:spPr>
        <p:txBody>
          <a:bodyPr/>
          <a:lstStyle/>
          <a:p>
            <a:r>
              <a:rPr lang="en-GB" dirty="0"/>
              <a:t>We’re going to use our Rule Based Systems version:</a:t>
            </a:r>
          </a:p>
          <a:p>
            <a:pPr marL="0" indent="0">
              <a:buNone/>
            </a:pPr>
            <a:endParaRPr lang="en-GB" dirty="0"/>
          </a:p>
          <a:p>
            <a:pPr marL="0" indent="0">
              <a:buNone/>
            </a:pPr>
            <a:r>
              <a:rPr lang="en-GB" dirty="0" err="1"/>
              <a:t>SmartTank_TS_RBS</a:t>
            </a:r>
            <a:endParaRPr lang="en-GB" dirty="0"/>
          </a:p>
          <a:p>
            <a:pPr marL="0" indent="0">
              <a:buNone/>
            </a:pPr>
            <a:r>
              <a:rPr lang="en-GB" dirty="0" err="1"/>
              <a:t>StateMachine_TS</a:t>
            </a:r>
            <a:endParaRPr lang="en-GB" dirty="0"/>
          </a:p>
        </p:txBody>
      </p:sp>
      <p:pic>
        <p:nvPicPr>
          <p:cNvPr id="5" name="Picture 4">
            <a:extLst>
              <a:ext uri="{FF2B5EF4-FFF2-40B4-BE49-F238E27FC236}">
                <a16:creationId xmlns:a16="http://schemas.microsoft.com/office/drawing/2014/main" id="{AC8F3887-D88D-DAC4-D074-234CD409336E}"/>
              </a:ext>
            </a:extLst>
          </p:cNvPr>
          <p:cNvPicPr>
            <a:picLocks noChangeAspect="1"/>
          </p:cNvPicPr>
          <p:nvPr/>
        </p:nvPicPr>
        <p:blipFill>
          <a:blip r:embed="rId2"/>
          <a:stretch>
            <a:fillRect/>
          </a:stretch>
        </p:blipFill>
        <p:spPr>
          <a:xfrm>
            <a:off x="5098116" y="2020194"/>
            <a:ext cx="6635190" cy="2817612"/>
          </a:xfrm>
          <a:prstGeom prst="rect">
            <a:avLst/>
          </a:prstGeom>
        </p:spPr>
      </p:pic>
    </p:spTree>
    <p:extLst>
      <p:ext uri="{BB962C8B-B14F-4D97-AF65-F5344CB8AC3E}">
        <p14:creationId xmlns:p14="http://schemas.microsoft.com/office/powerpoint/2010/main" val="421721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3629F2-AC06-CF25-5FFD-22A159D0CE6A}"/>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A2BC620-E1FC-DCC3-9676-137923CD9437}"/>
              </a:ext>
            </a:extLst>
          </p:cNvPr>
          <p:cNvSpPr>
            <a:spLocks noGrp="1"/>
          </p:cNvSpPr>
          <p:nvPr>
            <p:ph type="title"/>
          </p:nvPr>
        </p:nvSpPr>
        <p:spPr/>
        <p:txBody>
          <a:bodyPr/>
          <a:lstStyle/>
          <a:p>
            <a:r>
              <a:rPr lang="en-GB" dirty="0">
                <a:solidFill>
                  <a:schemeClr val="bg1"/>
                </a:solidFill>
              </a:rPr>
              <a:t>Any Questions?</a:t>
            </a:r>
          </a:p>
        </p:txBody>
      </p:sp>
      <p:sp>
        <p:nvSpPr>
          <p:cNvPr id="5" name="Rectangle 4">
            <a:extLst>
              <a:ext uri="{FF2B5EF4-FFF2-40B4-BE49-F238E27FC236}">
                <a16:creationId xmlns:a16="http://schemas.microsoft.com/office/drawing/2014/main" id="{8E0804A8-2B06-D0DE-719A-52E2265F1B9C}"/>
              </a:ext>
            </a:extLst>
          </p:cNvPr>
          <p:cNvSpPr/>
          <p:nvPr/>
        </p:nvSpPr>
        <p:spPr>
          <a:xfrm>
            <a:off x="5801971" y="-1195343"/>
            <a:ext cx="4349269" cy="9248686"/>
          </a:xfrm>
          <a:prstGeom prst="rect">
            <a:avLst/>
          </a:prstGeom>
          <a:noFill/>
        </p:spPr>
        <p:txBody>
          <a:bodyPr wrap="none" lIns="91440" tIns="45720" rIns="91440" bIns="45720">
            <a:spAutoFit/>
          </a:bodyPr>
          <a:lstStyle/>
          <a:p>
            <a:pPr algn="ctr"/>
            <a:r>
              <a:rPr lang="en-GB" sz="595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p:txBody>
      </p:sp>
    </p:spTree>
    <p:extLst>
      <p:ext uri="{BB962C8B-B14F-4D97-AF65-F5344CB8AC3E}">
        <p14:creationId xmlns:p14="http://schemas.microsoft.com/office/powerpoint/2010/main" val="3472976169"/>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44</TotalTime>
  <Words>689</Words>
  <Application>Microsoft Office PowerPoint</Application>
  <PresentationFormat>Widescreen</PresentationFormat>
  <Paragraphs>104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AvenirNext LT Pro Medium</vt:lpstr>
      <vt:lpstr>Calibri</vt:lpstr>
      <vt:lpstr>Sabon Next LT</vt:lpstr>
      <vt:lpstr>DappledVTI</vt:lpstr>
      <vt:lpstr>PowerPoint Presentation</vt:lpstr>
      <vt:lpstr>Job Roles and Meetings</vt:lpstr>
      <vt:lpstr>Finite State Machine</vt:lpstr>
      <vt:lpstr>Rule Based System</vt:lpstr>
      <vt:lpstr>Behavioural Trees</vt:lpstr>
      <vt:lpstr>Combining the AI Techniques</vt:lpstr>
      <vt:lpstr>Tournament!</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Zefan Stone</dc:creator>
  <cp:lastModifiedBy>Dan Lubek</cp:lastModifiedBy>
  <cp:revision>18</cp:revision>
  <dcterms:created xsi:type="dcterms:W3CDTF">2023-04-14T11:58:26Z</dcterms:created>
  <dcterms:modified xsi:type="dcterms:W3CDTF">2023-04-21T07:34:22Z</dcterms:modified>
</cp:coreProperties>
</file>