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5" r:id="rId3"/>
    <p:sldId id="261" r:id="rId4"/>
    <p:sldId id="291" r:id="rId5"/>
    <p:sldId id="290" r:id="rId6"/>
    <p:sldId id="262" r:id="rId7"/>
    <p:sldId id="263" r:id="rId8"/>
    <p:sldId id="265" r:id="rId9"/>
    <p:sldId id="267" r:id="rId10"/>
    <p:sldId id="266" r:id="rId11"/>
    <p:sldId id="268" r:id="rId12"/>
    <p:sldId id="269" r:id="rId13"/>
    <p:sldId id="270" r:id="rId14"/>
    <p:sldId id="271" r:id="rId15"/>
    <p:sldId id="272" r:id="rId16"/>
    <p:sldId id="274" r:id="rId17"/>
    <p:sldId id="278" r:id="rId18"/>
    <p:sldId id="275" r:id="rId19"/>
    <p:sldId id="280" r:id="rId20"/>
    <p:sldId id="286" r:id="rId21"/>
    <p:sldId id="287" r:id="rId22"/>
    <p:sldId id="288" r:id="rId23"/>
    <p:sldId id="282" r:id="rId24"/>
    <p:sldId id="283" r:id="rId25"/>
    <p:sldId id="28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76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116970-F0BD-EB46-8F1E-589162928D54}" type="datetimeFigureOut">
              <a:t>10/2/19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16970-F0BD-EB46-8F1E-589162928D54}" type="datetimeFigureOut">
              <a:t>10/2/19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D116970-F0BD-EB46-8F1E-589162928D54}" type="datetimeFigureOut">
              <a:t>10/2/19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16970-F0BD-EB46-8F1E-589162928D54}" type="datetimeFigureOut">
              <a:t>10/2/19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16970-F0BD-EB46-8F1E-589162928D54}" type="datetimeFigureOut">
              <a:t>10/2/19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D116970-F0BD-EB46-8F1E-589162928D54}" type="datetimeFigureOut">
              <a:t>10/2/19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E600-50C4-1447-89BA-6FBBC7574646}" type="slidenum">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116970-F0BD-EB46-8F1E-589162928D54}" type="datetimeFigureOut">
              <a:t>10/2/19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16970-F0BD-EB46-8F1E-589162928D54}" type="datetimeFigureOut">
              <a:t>10/2/19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D116970-F0BD-EB46-8F1E-589162928D54}" type="datetimeFigureOut">
              <a:t>10/2/19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1E600-50C4-1447-89BA-6FBBC7574646}"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116970-F0BD-EB46-8F1E-589162928D54}" type="datetimeFigureOut">
              <a:t>10/2/19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E600-50C4-1447-89BA-6FBBC7574646}" type="slidenum">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16970-F0BD-EB46-8F1E-589162928D54}" type="datetimeFigureOut">
              <a:t>10/2/19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E600-50C4-1447-89BA-6FBBC7574646}" type="slidenum">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D116970-F0BD-EB46-8F1E-589162928D54}" type="datetimeFigureOut">
              <a:t>10/2/19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7F1E600-50C4-1447-89BA-6FBBC7574646}" type="slidenum">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Moonstone</a:t>
            </a:r>
          </a:p>
        </p:txBody>
      </p:sp>
      <p:sp>
        <p:nvSpPr>
          <p:cNvPr id="3" name="Subtitle 2"/>
          <p:cNvSpPr>
            <a:spLocks noGrp="1"/>
          </p:cNvSpPr>
          <p:nvPr>
            <p:ph type="subTitle" idx="1"/>
          </p:nvPr>
        </p:nvSpPr>
        <p:spPr/>
        <p:txBody>
          <a:bodyPr/>
          <a:lstStyle/>
          <a:p>
            <a:r>
              <a:rPr lang="en-US"/>
              <a:t>BluLab Medical Language Research Group</a:t>
            </a:r>
          </a:p>
          <a:p>
            <a:r>
              <a:rPr lang="en-US"/>
              <a:t>University of Utah</a:t>
            </a:r>
          </a:p>
          <a:p>
            <a:r>
              <a:rPr lang="en-US"/>
              <a:t>3/19/2018</a:t>
            </a:r>
          </a:p>
        </p:txBody>
      </p:sp>
    </p:spTree>
    <p:extLst>
      <p:ext uri="{BB962C8B-B14F-4D97-AF65-F5344CB8AC3E}">
        <p14:creationId xmlns:p14="http://schemas.microsoft.com/office/powerpoint/2010/main" val="193148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Semantic type, e.g  “&lt;PERSON&gt;”</a:t>
            </a:r>
          </a:p>
          <a:p>
            <a:r>
              <a:rPr lang="en-US"/>
              <a:t>Concept constant, e.g. ":PATIENT:”</a:t>
            </a:r>
          </a:p>
          <a:p>
            <a:r>
              <a:rPr lang="en-US"/>
              <a:t>Pattern position variables, e.g. ?0 refers to sub phrase matching first pattern element, ?1 to sub phrase matching second element, etc.</a:t>
            </a:r>
          </a:p>
          <a:p>
            <a:r>
              <a:rPr lang="en-US"/>
              <a:t>Word string, e.g. “significant other”</a:t>
            </a:r>
          </a:p>
        </p:txBody>
      </p:sp>
      <p:sp>
        <p:nvSpPr>
          <p:cNvPr id="2" name="Title 1"/>
          <p:cNvSpPr>
            <a:spLocks noGrp="1"/>
          </p:cNvSpPr>
          <p:nvPr>
            <p:ph type="title"/>
          </p:nvPr>
        </p:nvSpPr>
        <p:spPr/>
        <p:txBody>
          <a:bodyPr>
            <a:normAutofit fontScale="90000"/>
          </a:bodyPr>
          <a:lstStyle/>
          <a:p>
            <a:r>
              <a:rPr lang="en-US"/>
              <a:t>Grammar rule pattern token syntax</a:t>
            </a:r>
          </a:p>
        </p:txBody>
      </p:sp>
    </p:spTree>
    <p:extLst>
      <p:ext uri="{BB962C8B-B14F-4D97-AF65-F5344CB8AC3E}">
        <p14:creationId xmlns:p14="http://schemas.microsoft.com/office/powerpoint/2010/main" val="160730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7"/>
            <a:ext cx="7408333" cy="3888596"/>
          </a:xfrm>
        </p:spPr>
        <p:txBody>
          <a:bodyPr>
            <a:normAutofit fontScale="77500" lnSpcReduction="20000"/>
          </a:bodyPr>
          <a:lstStyle/>
          <a:p>
            <a:r>
              <a:rPr lang="en-US"/>
              <a:t>Ruleid (required)</a:t>
            </a:r>
          </a:p>
          <a:p>
            <a:r>
              <a:rPr lang="en-US"/>
              <a:t>Pattern (required: disjunctive lists of pattern tokens)</a:t>
            </a:r>
          </a:p>
          <a:p>
            <a:pPr lvl="1"/>
            <a:r>
              <a:rPr lang="en-US"/>
              <a:t>E.g. (pattern (":PATIENT:") (":LIVING_ALONE:”))</a:t>
            </a:r>
          </a:p>
          <a:p>
            <a:pPr lvl="1"/>
            <a:r>
              <a:rPr lang="en-US"/>
              <a:t>One element from each sublist must be matched for the rule to fire.</a:t>
            </a:r>
          </a:p>
          <a:p>
            <a:r>
              <a:rPr lang="en-US"/>
              <a:t>Stype (optional: semantic type)</a:t>
            </a:r>
          </a:p>
          <a:p>
            <a:pPr marL="553720" lvl="2"/>
            <a:r>
              <a:rPr lang="en-US"/>
              <a:t>E.g. (stype “&lt;PERSON&gt;”)</a:t>
            </a:r>
          </a:p>
          <a:p>
            <a:pPr marL="274320" lvl="1"/>
            <a:r>
              <a:rPr lang="en-US"/>
              <a:t> Concept (optional)</a:t>
            </a:r>
          </a:p>
          <a:p>
            <a:pPr lvl="1"/>
            <a:r>
              <a:rPr lang="en-US"/>
              <a:t>E.g. (concept “&lt;PERSON&gt;”)</a:t>
            </a:r>
          </a:p>
          <a:p>
            <a:r>
              <a:rPr lang="en-US"/>
              <a:t>Ordered / Justaposed (optional)</a:t>
            </a:r>
          </a:p>
          <a:p>
            <a:pPr lvl="1"/>
            <a:r>
              <a:rPr lang="en-US"/>
              <a:t>E.g. (ordered true), (juxtaposed true)</a:t>
            </a:r>
          </a:p>
          <a:p>
            <a:pPr lvl="1"/>
            <a:r>
              <a:rPr lang="en-US"/>
              <a:t>Whether matched elements need to be ordered left-to-right or juxtaposed.  Default is to permit pattern elements to appear in any order in the text.</a:t>
            </a:r>
          </a:p>
          <a:p>
            <a:pPr lvl="1"/>
            <a:endParaRPr lang="en-US"/>
          </a:p>
          <a:p>
            <a:endParaRPr lang="en-US"/>
          </a:p>
        </p:txBody>
      </p:sp>
      <p:sp>
        <p:nvSpPr>
          <p:cNvPr id="2" name="Title 1"/>
          <p:cNvSpPr>
            <a:spLocks noGrp="1"/>
          </p:cNvSpPr>
          <p:nvPr>
            <p:ph type="title"/>
          </p:nvPr>
        </p:nvSpPr>
        <p:spPr/>
        <p:txBody>
          <a:bodyPr>
            <a:normAutofit/>
          </a:bodyPr>
          <a:lstStyle/>
          <a:p>
            <a:r>
              <a:rPr lang="en-US"/>
              <a:t>Rule properties (partial list)</a:t>
            </a:r>
          </a:p>
        </p:txBody>
      </p:sp>
    </p:spTree>
    <p:extLst>
      <p:ext uri="{BB962C8B-B14F-4D97-AF65-F5344CB8AC3E}">
        <p14:creationId xmlns:p14="http://schemas.microsoft.com/office/powerpoint/2010/main" val="233977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870677"/>
            <a:ext cx="7408333" cy="4743685"/>
          </a:xfrm>
        </p:spPr>
        <p:txBody>
          <a:bodyPr>
            <a:normAutofit fontScale="92500" lnSpcReduction="10000"/>
          </a:bodyPr>
          <a:lstStyle/>
          <a:p>
            <a:r>
              <a:rPr lang="en-US"/>
              <a:t>Properties (optional)  </a:t>
            </a:r>
          </a:p>
          <a:p>
            <a:pPr lvl="1"/>
            <a:r>
              <a:rPr lang="en-US"/>
              <a:t>E.g. (properties (directionality negated))</a:t>
            </a:r>
          </a:p>
          <a:p>
            <a:r>
              <a:rPr lang="en-US"/>
              <a:t>Relations (optional)</a:t>
            </a:r>
          </a:p>
          <a:p>
            <a:pPr lvl="1"/>
            <a:r>
              <a:rPr lang="en-US"/>
              <a:t> E.g. (relations (lives-with ?0 ?1))</a:t>
            </a:r>
          </a:p>
          <a:p>
            <a:r>
              <a:rPr lang="en-US"/>
              <a:t>Tests (optional):  Boolean Java functions for testing new annotations, e.g.</a:t>
            </a:r>
          </a:p>
          <a:p>
            <a:pPr lvl="1"/>
            <a:r>
              <a:rPr lang="en-US"/>
              <a:t>“(neg ?0) -1</a:t>
            </a:r>
            <a:r>
              <a:rPr lang="en-US" baseline="30000"/>
              <a:t>st</a:t>
            </a:r>
            <a:r>
              <a:rPr lang="en-US"/>
              <a:t> sub-phrase must have property “directionality=negated”.</a:t>
            </a:r>
          </a:p>
          <a:p>
            <a:pPr lvl="1"/>
            <a:r>
              <a:rPr lang="en-US"/>
              <a:t>“(notneg ?1)”- 2</a:t>
            </a:r>
            <a:r>
              <a:rPr lang="en-US" baseline="30000"/>
              <a:t>nd</a:t>
            </a:r>
            <a:r>
              <a:rPr lang="en-US"/>
              <a:t> sub-phrase must not have negation property.</a:t>
            </a:r>
          </a:p>
          <a:p>
            <a:r>
              <a:rPr lang="en-US"/>
              <a:t>RemoveProperties instruction (optional): Ensures that a property (e.g. negation) does not get inherited by parent annotation, e.g.</a:t>
            </a:r>
          </a:p>
          <a:p>
            <a:pPr lvl="1"/>
            <a:r>
              <a:rPr lang="en-US"/>
              <a:t>“(removeproperties directionality)”</a:t>
            </a:r>
          </a:p>
          <a:p>
            <a:pPr lvl="1"/>
            <a:endParaRPr lang="en-US"/>
          </a:p>
        </p:txBody>
      </p:sp>
      <p:sp>
        <p:nvSpPr>
          <p:cNvPr id="2" name="Title 1"/>
          <p:cNvSpPr>
            <a:spLocks noGrp="1"/>
          </p:cNvSpPr>
          <p:nvPr>
            <p:ph type="title"/>
          </p:nvPr>
        </p:nvSpPr>
        <p:spPr/>
        <p:txBody>
          <a:bodyPr/>
          <a:lstStyle/>
          <a:p>
            <a:r>
              <a:rPr lang="en-US"/>
              <a:t>Rule Properties, cont’d</a:t>
            </a:r>
          </a:p>
        </p:txBody>
      </p:sp>
    </p:spTree>
    <p:extLst>
      <p:ext uri="{BB962C8B-B14F-4D97-AF65-F5344CB8AC3E}">
        <p14:creationId xmlns:p14="http://schemas.microsoft.com/office/powerpoint/2010/main" val="412475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word-level grammar rules</a:t>
            </a:r>
          </a:p>
        </p:txBody>
      </p:sp>
      <p:pic>
        <p:nvPicPr>
          <p:cNvPr id="4" name="Picture 3" descr="WordLevelRule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26" y="2619773"/>
            <a:ext cx="6502400" cy="2387600"/>
          </a:xfrm>
          <a:prstGeom prst="rect">
            <a:avLst/>
          </a:prstGeom>
        </p:spPr>
      </p:pic>
    </p:spTree>
    <p:extLst>
      <p:ext uri="{BB962C8B-B14F-4D97-AF65-F5344CB8AC3E}">
        <p14:creationId xmlns:p14="http://schemas.microsoft.com/office/powerpoint/2010/main" val="411976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Higher rules for combining smaller patterns into larger ones, e.g.</a:t>
            </a:r>
          </a:p>
        </p:txBody>
      </p:sp>
      <p:pic>
        <p:nvPicPr>
          <p:cNvPr id="6" name="Picture 5" descr="GrammarRule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35" y="2312713"/>
            <a:ext cx="6731000" cy="2298700"/>
          </a:xfrm>
          <a:prstGeom prst="rect">
            <a:avLst/>
          </a:prstGeom>
        </p:spPr>
      </p:pic>
      <p:sp>
        <p:nvSpPr>
          <p:cNvPr id="3" name="TextBox 2"/>
          <p:cNvSpPr txBox="1"/>
          <p:nvPr/>
        </p:nvSpPr>
        <p:spPr>
          <a:xfrm>
            <a:off x="457200" y="4825714"/>
            <a:ext cx="8214208" cy="1477328"/>
          </a:xfrm>
          <a:prstGeom prst="rect">
            <a:avLst/>
          </a:prstGeom>
          <a:noFill/>
        </p:spPr>
        <p:txBody>
          <a:bodyPr wrap="none" rtlCol="0">
            <a:spAutoFit/>
          </a:bodyPr>
          <a:lstStyle/>
          <a:p>
            <a:r>
              <a:rPr lang="en-US"/>
              <a:t>Note:  In second rule, “(tests (neg ?0))” validates that the annotation with concept</a:t>
            </a:r>
          </a:p>
          <a:p>
            <a:r>
              <a:rPr lang="en-US"/>
              <a:t>“:LIVING_ALONE:” is negated, i.e. has property “(directionality negated)”. </a:t>
            </a:r>
          </a:p>
          <a:p>
            <a:r>
              <a:rPr lang="en-US"/>
              <a:t>Then “(removeproperties directionality)” ensures that negation property does </a:t>
            </a:r>
          </a:p>
          <a:p>
            <a:r>
              <a:rPr lang="en-US"/>
              <a:t>not get attached to new annotation, since   “:NOT_LIVING_ALONE:” implies</a:t>
            </a:r>
          </a:p>
          <a:p>
            <a:r>
              <a:rPr lang="en-US"/>
              <a:t>negation.</a:t>
            </a:r>
          </a:p>
        </p:txBody>
      </p:sp>
    </p:spTree>
    <p:extLst>
      <p:ext uri="{BB962C8B-B14F-4D97-AF65-F5344CB8AC3E}">
        <p14:creationId xmlns:p14="http://schemas.microsoft.com/office/powerpoint/2010/main" val="48065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71276"/>
            <a:ext cx="7408333" cy="3450696"/>
          </a:xfrm>
        </p:spPr>
        <p:txBody>
          <a:bodyPr>
            <a:normAutofit/>
          </a:bodyPr>
          <a:lstStyle/>
          <a:p>
            <a:r>
              <a:rPr lang="en-US"/>
              <a:t>“He lives alone”</a:t>
            </a:r>
          </a:p>
          <a:p>
            <a:r>
              <a:rPr lang="en-US"/>
              <a:t>“He does not live alone”</a:t>
            </a:r>
          </a:p>
          <a:p>
            <a:r>
              <a:rPr lang="en-US"/>
              <a:t>“Patient not living alone”</a:t>
            </a:r>
          </a:p>
          <a:p>
            <a:r>
              <a:rPr lang="en-US"/>
              <a:t>“Living not patient alone”</a:t>
            </a:r>
          </a:p>
          <a:p>
            <a:pPr lvl="1"/>
            <a:r>
              <a:rPr lang="en-US"/>
              <a:t>should fail – order enforced in rule</a:t>
            </a:r>
          </a:p>
          <a:p>
            <a:r>
              <a:rPr lang="en-US"/>
              <a:t>“He lives with his son”</a:t>
            </a:r>
          </a:p>
          <a:p>
            <a:pPr lvl="1"/>
            <a:r>
              <a:rPr lang="en-US"/>
              <a:t>In absence of rule, Moonstone generates composite concepts, including  ":PATIENT::LIVE_AT::FAMILY:"</a:t>
            </a:r>
          </a:p>
          <a:p>
            <a:endParaRPr lang="en-US"/>
          </a:p>
        </p:txBody>
      </p:sp>
      <p:sp>
        <p:nvSpPr>
          <p:cNvPr id="2" name="Title 1"/>
          <p:cNvSpPr>
            <a:spLocks noGrp="1"/>
          </p:cNvSpPr>
          <p:nvPr>
            <p:ph type="title"/>
          </p:nvPr>
        </p:nvSpPr>
        <p:spPr/>
        <p:txBody>
          <a:bodyPr/>
          <a:lstStyle/>
          <a:p>
            <a:r>
              <a:rPr lang="en-US"/>
              <a:t>Tutorial examples to try out</a:t>
            </a:r>
          </a:p>
        </p:txBody>
      </p:sp>
      <p:sp>
        <p:nvSpPr>
          <p:cNvPr id="4" name="TextBox 3"/>
          <p:cNvSpPr txBox="1"/>
          <p:nvPr/>
        </p:nvSpPr>
        <p:spPr>
          <a:xfrm>
            <a:off x="930431" y="5708975"/>
            <a:ext cx="7246695" cy="923330"/>
          </a:xfrm>
          <a:prstGeom prst="rect">
            <a:avLst/>
          </a:prstGeom>
          <a:noFill/>
        </p:spPr>
        <p:txBody>
          <a:bodyPr wrap="none" rtlCol="0">
            <a:spAutoFit/>
          </a:bodyPr>
          <a:lstStyle/>
          <a:p>
            <a:r>
              <a:rPr lang="en-US"/>
              <a:t>NOTE:  Middle window displays multiple parse trees.  Click on open/close </a:t>
            </a:r>
          </a:p>
          <a:p>
            <a:r>
              <a:rPr lang="en-US"/>
              <a:t>icon to expand tree.  Click on parse tree element to display grammar rule</a:t>
            </a:r>
          </a:p>
          <a:p>
            <a:r>
              <a:rPr lang="en-US"/>
              <a:t>in lower window.</a:t>
            </a:r>
          </a:p>
        </p:txBody>
      </p:sp>
    </p:spTree>
    <p:extLst>
      <p:ext uri="{BB962C8B-B14F-4D97-AF65-F5344CB8AC3E}">
        <p14:creationId xmlns:p14="http://schemas.microsoft.com/office/powerpoint/2010/main" val="31140219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39" y="223974"/>
            <a:ext cx="8669357" cy="892566"/>
          </a:xfrm>
        </p:spPr>
        <p:txBody>
          <a:bodyPr>
            <a:normAutofit fontScale="90000"/>
          </a:bodyPr>
          <a:lstStyle/>
          <a:p>
            <a:r>
              <a:rPr lang="en-US"/>
              <a:t>Need rule to infer LivingAlone if patient lives with family</a:t>
            </a:r>
          </a:p>
        </p:txBody>
      </p:sp>
      <p:pic>
        <p:nvPicPr>
          <p:cNvPr id="5" name="Picture 4" descr="NeedNewRul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28" y="1926067"/>
            <a:ext cx="7500193" cy="4814046"/>
          </a:xfrm>
          <a:prstGeom prst="rect">
            <a:avLst/>
          </a:prstGeom>
        </p:spPr>
      </p:pic>
    </p:spTree>
    <p:extLst>
      <p:ext uri="{BB962C8B-B14F-4D97-AF65-F5344CB8AC3E}">
        <p14:creationId xmlns:p14="http://schemas.microsoft.com/office/powerpoint/2010/main" val="6418071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6"/>
            <a:ext cx="7690414" cy="4014345"/>
          </a:xfrm>
        </p:spPr>
        <p:txBody>
          <a:bodyPr>
            <a:normAutofit fontScale="77500" lnSpcReduction="20000"/>
          </a:bodyPr>
          <a:lstStyle/>
          <a:p>
            <a:pPr marL="0" indent="0">
              <a:buNone/>
            </a:pPr>
            <a:endParaRPr lang="en-US"/>
          </a:p>
          <a:p>
            <a:r>
              <a:rPr lang="en-US"/>
              <a:t>Use text editor to edit rules files, in this case Moonstone/GrammarRules/DemoGrammar/SentenceGrammar/LivingAloneRules</a:t>
            </a:r>
          </a:p>
          <a:p>
            <a:pPr lvl="1"/>
            <a:r>
              <a:rPr lang="en-US"/>
              <a:t>For convenience, after selecting a node in the middle window, select menu item “Rules-&gt;View Selected Rule in Text Editor” to display rule in text editor app.</a:t>
            </a:r>
          </a:p>
          <a:p>
            <a:pPr lvl="1"/>
            <a:r>
              <a:rPr lang="en-US"/>
              <a:t>Be careful with parentheses and quotation marks!</a:t>
            </a:r>
          </a:p>
          <a:p>
            <a:pPr lvl="1"/>
            <a:r>
              <a:rPr lang="en-US"/>
              <a:t>Some editors, like TextWrangler, check parenthesis matching.</a:t>
            </a:r>
          </a:p>
          <a:p>
            <a:r>
              <a:rPr lang="en-US"/>
              <a:t>Select Rules-&gt;Reload rules from file</a:t>
            </a:r>
          </a:p>
          <a:p>
            <a:r>
              <a:rPr lang="en-US"/>
              <a:t>Type “he lives with his son” into GUI’s Document window</a:t>
            </a:r>
          </a:p>
          <a:p>
            <a:r>
              <a:rPr lang="en-US"/>
              <a:t>Select “Interpretation-&gt;Get interpreted pattern analysis annotations” to see results</a:t>
            </a:r>
          </a:p>
          <a:p>
            <a:r>
              <a:rPr lang="en-US"/>
              <a:t>Mouse-click node in parsetree to see rule definition</a:t>
            </a:r>
          </a:p>
          <a:p>
            <a:r>
              <a:rPr lang="en-US"/>
              <a:t>Hover mouse over node to see more detailed information about annotation in tooltip box.</a:t>
            </a:r>
          </a:p>
        </p:txBody>
      </p:sp>
      <p:sp>
        <p:nvSpPr>
          <p:cNvPr id="2" name="Title 1"/>
          <p:cNvSpPr>
            <a:spLocks noGrp="1"/>
          </p:cNvSpPr>
          <p:nvPr>
            <p:ph type="title"/>
          </p:nvPr>
        </p:nvSpPr>
        <p:spPr/>
        <p:txBody>
          <a:bodyPr/>
          <a:lstStyle/>
          <a:p>
            <a:r>
              <a:rPr lang="en-US"/>
              <a:t>How to add/edit rules:</a:t>
            </a:r>
          </a:p>
        </p:txBody>
      </p:sp>
    </p:spTree>
    <p:extLst>
      <p:ext uri="{BB962C8B-B14F-4D97-AF65-F5344CB8AC3E}">
        <p14:creationId xmlns:p14="http://schemas.microsoft.com/office/powerpoint/2010/main" val="14348699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Add new rule to LivingAloneRules file</a:t>
            </a:r>
          </a:p>
        </p:txBody>
      </p:sp>
      <p:sp>
        <p:nvSpPr>
          <p:cNvPr id="4" name="TextBox 3"/>
          <p:cNvSpPr txBox="1"/>
          <p:nvPr/>
        </p:nvSpPr>
        <p:spPr>
          <a:xfrm>
            <a:off x="554885" y="2314106"/>
            <a:ext cx="8414853" cy="4401205"/>
          </a:xfrm>
          <a:prstGeom prst="rect">
            <a:avLst/>
          </a:prstGeom>
          <a:noFill/>
        </p:spPr>
        <p:txBody>
          <a:bodyPr wrap="square" rtlCol="0">
            <a:spAutoFit/>
          </a:bodyPr>
          <a:lstStyle/>
          <a:p>
            <a:r>
              <a:rPr lang="en-US" sz="2800"/>
              <a:t>;; e.g. “he lives with his son”, “significant other currently staying with him”, etc.</a:t>
            </a:r>
          </a:p>
          <a:p>
            <a:endParaRPr lang="en-US" sz="2800"/>
          </a:p>
          <a:p>
            <a:r>
              <a:rPr lang="en-US" sz="2800"/>
              <a:t>((ruleid living-with-family-means-not-living-alone-rule)</a:t>
            </a:r>
          </a:p>
          <a:p>
            <a:r>
              <a:rPr lang="en-US" sz="2800"/>
              <a:t> (concept ":NOT_LIVING_ALONE:")</a:t>
            </a:r>
          </a:p>
          <a:p>
            <a:r>
              <a:rPr lang="en-US" sz="2800"/>
              <a:t> (pattern (":FAMILY:" ":FRIEND:") </a:t>
            </a:r>
          </a:p>
          <a:p>
            <a:r>
              <a:rPr lang="en-US" sz="2800"/>
              <a:t> 			(":LIVE_AT:")</a:t>
            </a:r>
          </a:p>
          <a:p>
            <a:r>
              <a:rPr lang="en-US" sz="2800"/>
              <a:t> 			(":PATIENT:"))</a:t>
            </a:r>
          </a:p>
          <a:p>
            <a:r>
              <a:rPr lang="en-US" sz="2800"/>
              <a:t> (tests (notneg ?1))</a:t>
            </a:r>
          </a:p>
          <a:p>
            <a:r>
              <a:rPr lang="en-US" sz="2800"/>
              <a:t> (relations (live-with ?0 ?2)))</a:t>
            </a:r>
          </a:p>
        </p:txBody>
      </p:sp>
    </p:spTree>
    <p:extLst>
      <p:ext uri="{BB962C8B-B14F-4D97-AF65-F5344CB8AC3E}">
        <p14:creationId xmlns:p14="http://schemas.microsoft.com/office/powerpoint/2010/main" val="374264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Results</a:t>
            </a:r>
          </a:p>
        </p:txBody>
      </p:sp>
      <p:pic>
        <p:nvPicPr>
          <p:cNvPr id="4" name="Picture 3" descr="PostTrainedLiveWithFamily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61" y="1755275"/>
            <a:ext cx="7401894" cy="4920890"/>
          </a:xfrm>
          <a:prstGeom prst="rect">
            <a:avLst/>
          </a:prstGeom>
        </p:spPr>
      </p:pic>
    </p:spTree>
    <p:extLst>
      <p:ext uri="{BB962C8B-B14F-4D97-AF65-F5344CB8AC3E}">
        <p14:creationId xmlns:p14="http://schemas.microsoft.com/office/powerpoint/2010/main" val="38907535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t>Download MoonstoneDemo.zip from BluLab GitHub site.</a:t>
            </a:r>
          </a:p>
          <a:p>
            <a:r>
              <a:rPr lang="en-US"/>
              <a:t>De-archive.</a:t>
            </a:r>
          </a:p>
          <a:p>
            <a:r>
              <a:rPr lang="en-US"/>
              <a:t>Open Terminal or Shell, type:</a:t>
            </a:r>
          </a:p>
          <a:p>
            <a:pPr lvl="2"/>
            <a:r>
              <a:rPr lang="en-US"/>
              <a:t>“java –jar *.jar”</a:t>
            </a:r>
          </a:p>
          <a:p>
            <a:r>
              <a:rPr lang="en-US"/>
              <a:t>Moonstone GUI appears (next slide).</a:t>
            </a:r>
          </a:p>
          <a:p>
            <a:r>
              <a:rPr lang="en-US"/>
              <a:t>Manually adjust window size per comfort </a:t>
            </a:r>
          </a:p>
          <a:p>
            <a:pPr lvl="1"/>
            <a:r>
              <a:rPr lang="en-US"/>
              <a:t>(Current GUI not elegant by any means…)</a:t>
            </a:r>
          </a:p>
          <a:p>
            <a:pPr marL="0" indent="0">
              <a:buNone/>
            </a:pPr>
            <a:endParaRPr lang="en-US"/>
          </a:p>
        </p:txBody>
      </p:sp>
      <p:sp>
        <p:nvSpPr>
          <p:cNvPr id="3" name="Title 2"/>
          <p:cNvSpPr>
            <a:spLocks noGrp="1"/>
          </p:cNvSpPr>
          <p:nvPr>
            <p:ph type="title"/>
          </p:nvPr>
        </p:nvSpPr>
        <p:spPr/>
        <p:txBody>
          <a:bodyPr>
            <a:normAutofit fontScale="90000"/>
          </a:bodyPr>
          <a:lstStyle/>
          <a:p>
            <a:r>
              <a:rPr lang="en-US"/>
              <a:t>Download / Install / Run Moonstone</a:t>
            </a:r>
          </a:p>
        </p:txBody>
      </p:sp>
    </p:spTree>
    <p:extLst>
      <p:ext uri="{BB962C8B-B14F-4D97-AF65-F5344CB8AC3E}">
        <p14:creationId xmlns:p14="http://schemas.microsoft.com/office/powerpoint/2010/main" val="168494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t>Use mouse to select best composite concept, e.g. </a:t>
            </a:r>
          </a:p>
          <a:p>
            <a:pPr lvl="1"/>
            <a:r>
              <a:rPr lang="en-US"/>
              <a:t>":FAMILY::LIVE_AT::PATIENT:”</a:t>
            </a:r>
          </a:p>
          <a:p>
            <a:r>
              <a:rPr lang="en-US"/>
              <a:t>Select menu item “EBL-&gt;Create Bag of Concepts Rule from Top Annotation Only”</a:t>
            </a:r>
          </a:p>
          <a:p>
            <a:r>
              <a:rPr lang="en-US"/>
              <a:t>Select “:NOT_LIVING_ALONE:” from popup menu.</a:t>
            </a:r>
          </a:p>
          <a:p>
            <a:r>
              <a:rPr lang="en-US"/>
              <a:t>New grammar rule is automatically created in folder “GrammarRules/DemoGrammar/sentence-grammar/EBL/EBLRules (see next slide)</a:t>
            </a:r>
          </a:p>
        </p:txBody>
      </p:sp>
      <p:sp>
        <p:nvSpPr>
          <p:cNvPr id="3" name="Title 2"/>
          <p:cNvSpPr>
            <a:spLocks noGrp="1"/>
          </p:cNvSpPr>
          <p:nvPr>
            <p:ph type="title"/>
          </p:nvPr>
        </p:nvSpPr>
        <p:spPr/>
        <p:txBody>
          <a:bodyPr/>
          <a:lstStyle/>
          <a:p>
            <a:r>
              <a:rPr lang="en-US"/>
              <a:t>Simpler way to create rules</a:t>
            </a:r>
          </a:p>
        </p:txBody>
      </p:sp>
    </p:spTree>
    <p:extLst>
      <p:ext uri="{BB962C8B-B14F-4D97-AF65-F5344CB8AC3E}">
        <p14:creationId xmlns:p14="http://schemas.microsoft.com/office/powerpoint/2010/main" val="398450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Auto-generated rule</a:t>
            </a:r>
          </a:p>
        </p:txBody>
      </p:sp>
      <p:sp>
        <p:nvSpPr>
          <p:cNvPr id="4" name="TextBox 3"/>
          <p:cNvSpPr txBox="1"/>
          <p:nvPr/>
        </p:nvSpPr>
        <p:spPr>
          <a:xfrm>
            <a:off x="1219618" y="2338919"/>
            <a:ext cx="6814779" cy="3693319"/>
          </a:xfrm>
          <a:prstGeom prst="rect">
            <a:avLst/>
          </a:prstGeom>
          <a:noFill/>
        </p:spPr>
        <p:txBody>
          <a:bodyPr wrap="square" rtlCol="0">
            <a:spAutoFit/>
          </a:bodyPr>
          <a:lstStyle/>
          <a:p>
            <a:r>
              <a:rPr lang="en-US"/>
              <a:t>(</a:t>
            </a:r>
          </a:p>
          <a:p>
            <a:r>
              <a:rPr lang="en-US"/>
              <a:t>  (ruleid "BOC-:NOT_LIVING_ALONE:-1-2018/03/19 14:22:19") </a:t>
            </a:r>
          </a:p>
          <a:p>
            <a:r>
              <a:rPr lang="en-US"/>
              <a:t>  (specialized) </a:t>
            </a:r>
          </a:p>
          <a:p>
            <a:r>
              <a:rPr lang="en-US"/>
              <a:t>  (example-snippet "son and grandson live with him") </a:t>
            </a:r>
          </a:p>
          <a:p>
            <a:r>
              <a:rPr lang="en-US"/>
              <a:t>  (ordered true) </a:t>
            </a:r>
          </a:p>
          <a:p>
            <a:r>
              <a:rPr lang="en-US"/>
              <a:t>  (concept ":NOT_LIVING_ALONE:") </a:t>
            </a:r>
          </a:p>
          <a:p>
            <a:r>
              <a:rPr lang="en-US"/>
              <a:t>  (stype "&lt;HOUSING_STATUS&gt;") </a:t>
            </a:r>
          </a:p>
          <a:p>
            <a:r>
              <a:rPr lang="en-US"/>
              <a:t>  (bagofconcepts true) </a:t>
            </a:r>
          </a:p>
          <a:p>
            <a:r>
              <a:rPr lang="en-US"/>
              <a:t>  (words </a:t>
            </a:r>
          </a:p>
          <a:p>
            <a:r>
              <a:rPr lang="en-US"/>
              <a:t>    (":FAMILY::LIVE_AT::PATIENT:")) </a:t>
            </a:r>
          </a:p>
          <a:p>
            <a:r>
              <a:rPr lang="en-US"/>
              <a:t>  (tests </a:t>
            </a:r>
          </a:p>
          <a:p>
            <a:r>
              <a:rPr lang="en-US"/>
              <a:t>    ("notneg" ?0)))</a:t>
            </a:r>
          </a:p>
          <a:p>
            <a:endParaRPr lang="en-US"/>
          </a:p>
        </p:txBody>
      </p:sp>
    </p:spTree>
    <p:extLst>
      <p:ext uri="{BB962C8B-B14F-4D97-AF65-F5344CB8AC3E}">
        <p14:creationId xmlns:p14="http://schemas.microsoft.com/office/powerpoint/2010/main" val="27857845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Auto-generated rule result</a:t>
            </a:r>
          </a:p>
        </p:txBody>
      </p:sp>
      <p:pic>
        <p:nvPicPr>
          <p:cNvPr id="4" name="Picture 3" descr="AutogeneratedRul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69" y="1727468"/>
            <a:ext cx="6583540" cy="5130532"/>
          </a:xfrm>
          <a:prstGeom prst="rect">
            <a:avLst/>
          </a:prstGeom>
        </p:spPr>
      </p:pic>
    </p:spTree>
    <p:extLst>
      <p:ext uri="{BB962C8B-B14F-4D97-AF65-F5344CB8AC3E}">
        <p14:creationId xmlns:p14="http://schemas.microsoft.com/office/powerpoint/2010/main" val="246884041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a:t>Moonstone is a grammatical parser; if can’t connect, phrases remain unconnected.</a:t>
            </a:r>
          </a:p>
          <a:p>
            <a:pPr lvl="1"/>
            <a:r>
              <a:rPr lang="en-US"/>
              <a:t>Abstract grammar rules often apply; produce composite concept e.g. ":PATIENT::LIVE_AT::FAMILY:”</a:t>
            </a:r>
          </a:p>
          <a:p>
            <a:pPr lvl="1"/>
            <a:r>
              <a:rPr lang="en-US"/>
              <a:t>Only solution is to create new rules, by hand or via rule generation function.</a:t>
            </a:r>
          </a:p>
        </p:txBody>
      </p:sp>
      <p:sp>
        <p:nvSpPr>
          <p:cNvPr id="3" name="Title 2"/>
          <p:cNvSpPr>
            <a:spLocks noGrp="1"/>
          </p:cNvSpPr>
          <p:nvPr>
            <p:ph type="title"/>
          </p:nvPr>
        </p:nvSpPr>
        <p:spPr/>
        <p:txBody>
          <a:bodyPr>
            <a:normAutofit fontScale="90000"/>
          </a:bodyPr>
          <a:lstStyle/>
          <a:p>
            <a:r>
              <a:rPr lang="en-US"/>
              <a:t>What if Moonstone can’t connect words?</a:t>
            </a:r>
          </a:p>
        </p:txBody>
      </p:sp>
    </p:spTree>
    <p:extLst>
      <p:ext uri="{BB962C8B-B14F-4D97-AF65-F5344CB8AC3E}">
        <p14:creationId xmlns:p14="http://schemas.microsoft.com/office/powerpoint/2010/main" val="105909099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338328"/>
            <a:ext cx="8229600" cy="1252728"/>
          </a:xfrm>
        </p:spPr>
        <p:txBody>
          <a:bodyPr/>
          <a:lstStyle/>
          <a:p>
            <a:r>
              <a:rPr lang="en-US"/>
              <a:t>Example abstract rule</a:t>
            </a:r>
          </a:p>
        </p:txBody>
      </p:sp>
      <p:sp>
        <p:nvSpPr>
          <p:cNvPr id="5" name="TextBox 4"/>
          <p:cNvSpPr txBox="1"/>
          <p:nvPr/>
        </p:nvSpPr>
        <p:spPr>
          <a:xfrm>
            <a:off x="723215" y="2660953"/>
            <a:ext cx="8053927" cy="2677656"/>
          </a:xfrm>
          <a:prstGeom prst="rect">
            <a:avLst/>
          </a:prstGeom>
          <a:noFill/>
        </p:spPr>
        <p:txBody>
          <a:bodyPr wrap="square" rtlCol="0">
            <a:spAutoFit/>
          </a:bodyPr>
          <a:lstStyle/>
          <a:p>
            <a:r>
              <a:rPr lang="en-US" sz="2400"/>
              <a:t>((ruleid person-event-complex-rule) </a:t>
            </a:r>
          </a:p>
          <a:p>
            <a:r>
              <a:rPr lang="en-US" sz="2400"/>
              <a:t> (stype "&lt;SENTENCE&gt;")</a:t>
            </a:r>
          </a:p>
          <a:p>
            <a:r>
              <a:rPr lang="en-US" sz="2400"/>
              <a:t> (complex-concept) ;; instruction to create composite</a:t>
            </a:r>
          </a:p>
          <a:p>
            <a:r>
              <a:rPr lang="en-US" sz="2400"/>
              <a:t>(ordered true)</a:t>
            </a:r>
          </a:p>
          <a:p>
            <a:r>
              <a:rPr lang="en-US" sz="2400"/>
              <a:t> (window 32) </a:t>
            </a:r>
          </a:p>
          <a:p>
            <a:r>
              <a:rPr lang="en-US" sz="2400"/>
              <a:t> (words ("&lt;PERSON&gt;")  ("&lt;EVENT&gt;”))  ;; abstract pattern</a:t>
            </a:r>
          </a:p>
          <a:p>
            <a:r>
              <a:rPr lang="en-US" sz="2400"/>
              <a:t> (properties (subject ?0) (event ?1)))</a:t>
            </a:r>
          </a:p>
        </p:txBody>
      </p:sp>
    </p:spTree>
    <p:extLst>
      <p:ext uri="{BB962C8B-B14F-4D97-AF65-F5344CB8AC3E}">
        <p14:creationId xmlns:p14="http://schemas.microsoft.com/office/powerpoint/2010/main" val="16144425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End of Tutorial</a:t>
            </a:r>
          </a:p>
        </p:txBody>
      </p:sp>
    </p:spTree>
    <p:extLst>
      <p:ext uri="{BB962C8B-B14F-4D97-AF65-F5344CB8AC3E}">
        <p14:creationId xmlns:p14="http://schemas.microsoft.com/office/powerpoint/2010/main" val="427573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0" y="258990"/>
            <a:ext cx="8850772" cy="1143000"/>
          </a:xfrm>
        </p:spPr>
        <p:txBody>
          <a:bodyPr>
            <a:normAutofit/>
          </a:bodyPr>
          <a:lstStyle/>
          <a:p>
            <a:r>
              <a:rPr lang="en-US"/>
              <a:t>Moonstone Control Tool (MCT)</a:t>
            </a:r>
          </a:p>
        </p:txBody>
      </p:sp>
      <p:pic>
        <p:nvPicPr>
          <p:cNvPr id="4" name="Picture 3" descr="MoonstoneRuleInterfac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67" y="1859349"/>
            <a:ext cx="6873001" cy="4954659"/>
          </a:xfrm>
          <a:prstGeom prst="rect">
            <a:avLst/>
          </a:prstGeom>
        </p:spPr>
      </p:pic>
    </p:spTree>
    <p:extLst>
      <p:ext uri="{BB962C8B-B14F-4D97-AF65-F5344CB8AC3E}">
        <p14:creationId xmlns:p14="http://schemas.microsoft.com/office/powerpoint/2010/main" val="235929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Moonstone Ontology Tool</a:t>
            </a:r>
          </a:p>
        </p:txBody>
      </p:sp>
      <p:pic>
        <p:nvPicPr>
          <p:cNvPr id="4" name="Picture 3" descr="OntologyTool.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97" y="2017160"/>
            <a:ext cx="7589298" cy="4785408"/>
          </a:xfrm>
          <a:prstGeom prst="rect">
            <a:avLst/>
          </a:prstGeom>
        </p:spPr>
      </p:pic>
    </p:spTree>
    <p:extLst>
      <p:ext uri="{BB962C8B-B14F-4D97-AF65-F5344CB8AC3E}">
        <p14:creationId xmlns:p14="http://schemas.microsoft.com/office/powerpoint/2010/main" val="339061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23008"/>
            <a:ext cx="7814733" cy="4846507"/>
          </a:xfrm>
        </p:spPr>
        <p:txBody>
          <a:bodyPr>
            <a:normAutofit fontScale="70000" lnSpcReduction="20000"/>
          </a:bodyPr>
          <a:lstStyle/>
          <a:p>
            <a:r>
              <a:rPr lang="en-US"/>
              <a:t>The file tsl.properties in the top of the distribution directory contains parameters used by Moonstone.  While this file need not be edited for this demo, it will need to be edited for more compliex applications such as using Moonstone to annotate a corpus of files and compare the results against a reference standard.  The parameters may include file pathnames, particularly the following parameters:</a:t>
            </a:r>
          </a:p>
          <a:p>
            <a:endParaRPr lang="en-US"/>
          </a:p>
          <a:p>
            <a:pPr lvl="2"/>
            <a:r>
              <a:rPr lang="en-US"/>
              <a:t>WorkbenchKnowtatorSchemaFile  (location of Ehost project schema file)</a:t>
            </a:r>
          </a:p>
          <a:p>
            <a:pPr lvl="2"/>
            <a:r>
              <a:rPr lang="en-US"/>
              <a:t>TextInputDirectory (directory containing corpus of texts to be processed)</a:t>
            </a:r>
          </a:p>
          <a:p>
            <a:pPr lvl="2"/>
            <a:r>
              <a:rPr lang="en-US"/>
              <a:t>ResultsOutputDirectory (directory to which Ehost format Moonstone xml files are stored).</a:t>
            </a:r>
          </a:p>
          <a:p>
            <a:pPr lvl="2"/>
            <a:r>
              <a:rPr lang="en-US"/>
              <a:t>AnnotationInputDirectoryFirstAnnotator (directory containing reference standard Ehost files)</a:t>
            </a:r>
          </a:p>
          <a:p>
            <a:pPr lvl="2"/>
            <a:r>
              <a:rPr lang="en-US"/>
              <a:t>AnnotationInputDirectorySecondAnnotator(directory containing comparison standard Ehost files </a:t>
            </a:r>
            <a:r>
              <a:rPr lang="mr-IN"/>
              <a:t>–</a:t>
            </a:r>
            <a:r>
              <a:rPr lang="en-US"/>
              <a:t> usually the same path as ResultsOutputDirectory)</a:t>
            </a:r>
          </a:p>
          <a:p>
            <a:pPr lvl="2"/>
            <a:endParaRPr lang="en-US"/>
          </a:p>
          <a:p>
            <a:pPr lvl="1"/>
            <a:r>
              <a:rPr lang="en-US"/>
              <a:t>Pathnames can be either absolute (e.g. starting with “/” on Linx/Mac computers or “C:\\” on windows), or they can be relative to the top directory containing the Moonstone distribution, in which case they will start with the name of a directory or file in that top directory.</a:t>
            </a:r>
          </a:p>
          <a:p>
            <a:pPr lvl="1"/>
            <a:r>
              <a:rPr lang="en-US"/>
              <a:t>Note:  The initial distribution uses pathnames in Mac/Linux format.  To change to Windows, change all instances of “/” to “\\” (escaped backslash) in the path name.  If using an absolute pathname, be sure the pathname is correct for your machine and begins with a file system identifier such as “C:”.</a:t>
            </a:r>
          </a:p>
        </p:txBody>
      </p:sp>
      <p:sp>
        <p:nvSpPr>
          <p:cNvPr id="3" name="Title 2"/>
          <p:cNvSpPr>
            <a:spLocks noGrp="1"/>
          </p:cNvSpPr>
          <p:nvPr>
            <p:ph type="title"/>
          </p:nvPr>
        </p:nvSpPr>
        <p:spPr/>
        <p:txBody>
          <a:bodyPr>
            <a:normAutofit fontScale="90000"/>
          </a:bodyPr>
          <a:lstStyle/>
          <a:p>
            <a:r>
              <a:rPr lang="en-US"/>
              <a:t>Note: Pathnames in tsl.properties file</a:t>
            </a:r>
          </a:p>
        </p:txBody>
      </p:sp>
    </p:spTree>
    <p:extLst>
      <p:ext uri="{BB962C8B-B14F-4D97-AF65-F5344CB8AC3E}">
        <p14:creationId xmlns:p14="http://schemas.microsoft.com/office/powerpoint/2010/main" val="1431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990" y="2582674"/>
            <a:ext cx="8229600" cy="3597993"/>
          </a:xfrm>
        </p:spPr>
        <p:txBody>
          <a:bodyPr>
            <a:normAutofit fontScale="70000" lnSpcReduction="20000"/>
          </a:bodyPr>
          <a:lstStyle/>
          <a:p>
            <a:pPr marL="0" indent="0">
              <a:buNone/>
            </a:pPr>
            <a:endParaRPr lang="en-US"/>
          </a:p>
          <a:p>
            <a:r>
              <a:rPr lang="en-US"/>
              <a:t>Main functions:</a:t>
            </a:r>
          </a:p>
          <a:p>
            <a:pPr lvl="1"/>
            <a:r>
              <a:rPr lang="en-US"/>
              <a:t>Front-end for all Moonstone-related functions</a:t>
            </a:r>
          </a:p>
          <a:p>
            <a:pPr lvl="1"/>
            <a:r>
              <a:rPr lang="en-US"/>
              <a:t>Parse sentences, documents or corpora</a:t>
            </a:r>
          </a:p>
          <a:p>
            <a:pPr lvl="1"/>
            <a:r>
              <a:rPr lang="en-US"/>
              <a:t>Interactive view of parse results</a:t>
            </a:r>
          </a:p>
          <a:p>
            <a:pPr lvl="1"/>
            <a:r>
              <a:rPr lang="en-US"/>
              <a:t>View grammar rule definitions </a:t>
            </a:r>
          </a:p>
          <a:p>
            <a:r>
              <a:rPr lang="en-US"/>
              <a:t>Most useful menu functions:</a:t>
            </a:r>
          </a:p>
          <a:p>
            <a:pPr lvl="1"/>
            <a:r>
              <a:rPr lang="en-US"/>
              <a:t>Knowledge-&gt;View Ontology Tool (view ontology tool)</a:t>
            </a:r>
            <a:endParaRPr lang="en-US"/>
          </a:p>
          <a:p>
            <a:pPr lvl="1"/>
            <a:r>
              <a:rPr lang="en-US"/>
              <a:t>Rules-&gt;Reload rules from file (load grammar)</a:t>
            </a:r>
          </a:p>
          <a:p>
            <a:pPr lvl="1"/>
            <a:r>
              <a:rPr lang="en-US"/>
              <a:t>Interpretation-&gt; Get Interpreted Pattern Analysis Annotations (parse text typed/pasted into upper window)</a:t>
            </a:r>
          </a:p>
          <a:p>
            <a:pPr lvl="1"/>
            <a:r>
              <a:rPr lang="en-US"/>
              <a:t>Rules-&gt;View Selected Rule in Text Editor (displays selected rule in text editor app for editing)</a:t>
            </a:r>
          </a:p>
          <a:p>
            <a:pPr lvl="1"/>
            <a:r>
              <a:rPr lang="en-US"/>
              <a:t>EBL-&gt;Create BagOfConcepts Rule from Top Annotation Only (auto-generates new rule containing user-selected concept)</a:t>
            </a:r>
          </a:p>
          <a:p>
            <a:endParaRPr lang="en-US"/>
          </a:p>
        </p:txBody>
      </p:sp>
      <p:sp>
        <p:nvSpPr>
          <p:cNvPr id="2" name="Title 1"/>
          <p:cNvSpPr>
            <a:spLocks noGrp="1"/>
          </p:cNvSpPr>
          <p:nvPr>
            <p:ph type="title"/>
          </p:nvPr>
        </p:nvSpPr>
        <p:spPr/>
        <p:txBody>
          <a:bodyPr/>
          <a:lstStyle/>
          <a:p>
            <a:r>
              <a:rPr lang="en-US"/>
              <a:t>GUI Functionality</a:t>
            </a:r>
          </a:p>
        </p:txBody>
      </p:sp>
    </p:spTree>
    <p:extLst>
      <p:ext uri="{BB962C8B-B14F-4D97-AF65-F5344CB8AC3E}">
        <p14:creationId xmlns:p14="http://schemas.microsoft.com/office/powerpoint/2010/main" val="293391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TSL.properties:</a:t>
            </a:r>
          </a:p>
          <a:p>
            <a:pPr lvl="1"/>
            <a:r>
              <a:rPr lang="en-US"/>
              <a:t>Contains all startup parameters</a:t>
            </a:r>
          </a:p>
          <a:p>
            <a:r>
              <a:rPr lang="en-US"/>
              <a:t>resources/DemoOntology</a:t>
            </a:r>
          </a:p>
          <a:p>
            <a:pPr lvl="1"/>
            <a:r>
              <a:rPr lang="en-US"/>
              <a:t>Contains types, constants used for this demo (related to living alone)</a:t>
            </a:r>
          </a:p>
          <a:p>
            <a:r>
              <a:rPr lang="en-US"/>
              <a:t>GrammarRules/DemoGrammar</a:t>
            </a:r>
          </a:p>
          <a:p>
            <a:pPr lvl="1"/>
            <a:r>
              <a:rPr lang="en-US"/>
              <a:t>Files containing semantic grammar rules.</a:t>
            </a:r>
          </a:p>
        </p:txBody>
      </p:sp>
      <p:sp>
        <p:nvSpPr>
          <p:cNvPr id="2" name="Title 1"/>
          <p:cNvSpPr>
            <a:spLocks noGrp="1"/>
          </p:cNvSpPr>
          <p:nvPr>
            <p:ph type="title"/>
          </p:nvPr>
        </p:nvSpPr>
        <p:spPr/>
        <p:txBody>
          <a:bodyPr>
            <a:normAutofit fontScale="90000"/>
          </a:bodyPr>
          <a:lstStyle/>
          <a:p>
            <a:r>
              <a:rPr lang="en-US"/>
              <a:t>Relevant files / directories</a:t>
            </a:r>
            <a:br>
              <a:rPr lang="en-US"/>
            </a:br>
            <a:r>
              <a:rPr lang="en-US"/>
              <a:t>in MoonstoneDemo directory</a:t>
            </a:r>
          </a:p>
        </p:txBody>
      </p:sp>
    </p:spTree>
    <p:extLst>
      <p:ext uri="{BB962C8B-B14F-4D97-AF65-F5344CB8AC3E}">
        <p14:creationId xmlns:p14="http://schemas.microsoft.com/office/powerpoint/2010/main" val="79887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402" y="2006026"/>
            <a:ext cx="8048183" cy="2093369"/>
          </a:xfrm>
        </p:spPr>
        <p:txBody>
          <a:bodyPr>
            <a:normAutofit fontScale="92500"/>
          </a:bodyPr>
          <a:lstStyle/>
          <a:p>
            <a:r>
              <a:rPr lang="en-US"/>
              <a:t>Location: resources/DemoOntology (Portion shown below)</a:t>
            </a:r>
          </a:p>
          <a:p>
            <a:r>
              <a:rPr lang="en-US"/>
              <a:t>Deftype introduces type constants and their parent types.</a:t>
            </a:r>
          </a:p>
          <a:p>
            <a:r>
              <a:rPr lang="en-US"/>
              <a:t>Defstringconstant introduces object constants belonging to types, e.g. “:LIVING_ALONE:” is a constant of type “&lt;HOUSING_STATUS&gt;”</a:t>
            </a:r>
          </a:p>
          <a:p>
            <a:endParaRPr lang="en-US"/>
          </a:p>
        </p:txBody>
      </p:sp>
      <p:sp>
        <p:nvSpPr>
          <p:cNvPr id="2" name="Title 1"/>
          <p:cNvSpPr>
            <a:spLocks noGrp="1"/>
          </p:cNvSpPr>
          <p:nvPr>
            <p:ph type="title"/>
          </p:nvPr>
        </p:nvSpPr>
        <p:spPr/>
        <p:txBody>
          <a:bodyPr/>
          <a:lstStyle/>
          <a:p>
            <a:r>
              <a:rPr lang="en-US"/>
              <a:t>TSL Ontology File </a:t>
            </a:r>
          </a:p>
        </p:txBody>
      </p:sp>
      <p:pic>
        <p:nvPicPr>
          <p:cNvPr id="4" name="Picture 3" descr="OntologySnippe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14" y="4343400"/>
            <a:ext cx="7315200" cy="2514600"/>
          </a:xfrm>
          <a:prstGeom prst="rect">
            <a:avLst/>
          </a:prstGeom>
        </p:spPr>
      </p:pic>
    </p:spTree>
    <p:extLst>
      <p:ext uri="{BB962C8B-B14F-4D97-AF65-F5344CB8AC3E}">
        <p14:creationId xmlns:p14="http://schemas.microsoft.com/office/powerpoint/2010/main" val="252247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Grammar Rules</a:t>
            </a:r>
          </a:p>
        </p:txBody>
      </p:sp>
      <p:sp>
        <p:nvSpPr>
          <p:cNvPr id="5" name="TextBox 4"/>
          <p:cNvSpPr txBox="1"/>
          <p:nvPr/>
        </p:nvSpPr>
        <p:spPr>
          <a:xfrm>
            <a:off x="457200" y="2543536"/>
            <a:ext cx="8229600" cy="1200328"/>
          </a:xfrm>
          <a:prstGeom prst="rect">
            <a:avLst/>
          </a:prstGeom>
          <a:noFill/>
        </p:spPr>
        <p:txBody>
          <a:bodyPr wrap="square" rtlCol="0">
            <a:spAutoFit/>
          </a:bodyPr>
          <a:lstStyle/>
          <a:p>
            <a:r>
              <a:rPr lang="en-US" sz="2400"/>
              <a:t>Demo grammar rules located in:  GrammarRules/DemoGrammar/SentenceGrammar/LivingAloneRules,</a:t>
            </a:r>
          </a:p>
          <a:p>
            <a:r>
              <a:rPr lang="en-US" sz="2400"/>
              <a:t>e.g.,</a:t>
            </a:r>
          </a:p>
        </p:txBody>
      </p:sp>
      <p:pic>
        <p:nvPicPr>
          <p:cNvPr id="6" name="Picture 5" descr="GrammarRule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52" y="3889970"/>
            <a:ext cx="6731000" cy="2298700"/>
          </a:xfrm>
          <a:prstGeom prst="rect">
            <a:avLst/>
          </a:prstGeom>
        </p:spPr>
      </p:pic>
    </p:spTree>
    <p:extLst>
      <p:ext uri="{BB962C8B-B14F-4D97-AF65-F5344CB8AC3E}">
        <p14:creationId xmlns:p14="http://schemas.microsoft.com/office/powerpoint/2010/main" val="401623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5923</TotalTime>
  <Words>1616</Words>
  <Application>Microsoft Macintosh PowerPoint</Application>
  <PresentationFormat>On-screen Show (4:3)</PresentationFormat>
  <Paragraphs>153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Waveform</vt:lpstr>
      <vt:lpstr>Introduction to Moonstone</vt:lpstr>
      <vt:lpstr>Download / Install / Run Moonstone</vt:lpstr>
      <vt:lpstr>Moonstone Control Tool (MCT)</vt:lpstr>
      <vt:lpstr>Moonstone Ontology Tool</vt:lpstr>
      <vt:lpstr>Note: Pathnames in tsl.properties file</vt:lpstr>
      <vt:lpstr>GUI Functionality</vt:lpstr>
      <vt:lpstr>Relevant files / directories in MoonstoneDemo directory</vt:lpstr>
      <vt:lpstr>TSL Ontology File </vt:lpstr>
      <vt:lpstr>Grammar Rules</vt:lpstr>
      <vt:lpstr>Grammar rule pattern token syntax</vt:lpstr>
      <vt:lpstr>Rule properties (partial list)</vt:lpstr>
      <vt:lpstr>Rule Properties, cont’d</vt:lpstr>
      <vt:lpstr>Examples of word-level grammar rules</vt:lpstr>
      <vt:lpstr>Higher rules for combining smaller patterns into larger ones, e.g.</vt:lpstr>
      <vt:lpstr>Tutorial examples to try out</vt:lpstr>
      <vt:lpstr>Need rule to infer LivingAlone if patient lives with family</vt:lpstr>
      <vt:lpstr>How to add/edit rules:</vt:lpstr>
      <vt:lpstr>Exercise:  Add new rule to LivingAloneRules file</vt:lpstr>
      <vt:lpstr>Results</vt:lpstr>
      <vt:lpstr>Simpler way to create rules</vt:lpstr>
      <vt:lpstr>Auto-generated rule</vt:lpstr>
      <vt:lpstr>Auto-generated rule result</vt:lpstr>
      <vt:lpstr>What if Moonstone can’t connect words?</vt:lpstr>
      <vt:lpstr>Example abstract rule</vt:lpstr>
      <vt:lpstr>End of Tutorial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Moonstone Tutorial</dc:title>
  <dc:creator>Lee Christensen</dc:creator>
  <cp:lastModifiedBy>Lee Christensen</cp:lastModifiedBy>
  <cp:revision>306</cp:revision>
  <dcterms:created xsi:type="dcterms:W3CDTF">2016-11-08T01:42:01Z</dcterms:created>
  <dcterms:modified xsi:type="dcterms:W3CDTF">2019-10-02T23:53:10Z</dcterms:modified>
</cp:coreProperties>
</file>