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9" r:id="rId7"/>
    <p:sldId id="280" r:id="rId8"/>
    <p:sldId id="282" r:id="rId9"/>
    <p:sldId id="284" r:id="rId10"/>
    <p:sldId id="285" r:id="rId11"/>
    <p:sldId id="287" r:id="rId12"/>
    <p:sldId id="286" r:id="rId13"/>
    <p:sldId id="288" r:id="rId14"/>
    <p:sldId id="289" r:id="rId15"/>
    <p:sldId id="290" r:id="rId16"/>
    <p:sldId id="291" r:id="rId17"/>
    <p:sldId id="29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dirty="0" smtClean="0"/>
            <a:t>（</a:t>
          </a:r>
          <a:r>
            <a:rPr lang="en-US" dirty="0" smtClean="0"/>
            <a:t>1</a:t>
          </a:r>
          <a:r>
            <a:rPr lang="zh-CN" dirty="0" smtClean="0"/>
            <a:t>）</a:t>
          </a:r>
          <a:r>
            <a:rPr lang="en-US" dirty="0" smtClean="0"/>
            <a:t>R</a:t>
          </a:r>
          <a:r>
            <a:rPr lang="zh-CN" dirty="0" smtClean="0"/>
            <a:t>同</a:t>
          </a:r>
          <a:r>
            <a:rPr lang="en-US" dirty="0" err="1" smtClean="0"/>
            <a:t>matlab</a:t>
          </a:r>
          <a:r>
            <a:rPr lang="zh-CN" dirty="0" smtClean="0"/>
            <a:t>一样，是解释性编程语言</a:t>
          </a:r>
          <a:endParaRPr lang="zh-CN" altLang="en-US" dirty="0"/>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dirty="0" smtClean="0"/>
            <a:t>在提示符“</a:t>
          </a:r>
          <a:r>
            <a:rPr lang="en-US" dirty="0" smtClean="0">
              <a:solidFill>
                <a:srgbClr val="FF0000"/>
              </a:solidFill>
            </a:rPr>
            <a:t>&gt;</a:t>
          </a:r>
          <a:r>
            <a:rPr lang="zh-CN" dirty="0" smtClean="0"/>
            <a:t>”后输入命令即可执行</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E5BC88EB-83ED-49F0-AAFB-EB75433F7B18}">
      <dgm:prSet/>
      <dgm:spPr/>
      <dgm:t>
        <a:bodyPr/>
        <a:lstStyle/>
        <a:p>
          <a:r>
            <a:rPr lang="zh-CN" dirty="0" smtClean="0"/>
            <a:t>如果一个语句在一行中输不完，按回车键系统会自动产生一个续行符“</a:t>
          </a:r>
          <a:r>
            <a:rPr lang="en-US" dirty="0" smtClean="0">
              <a:solidFill>
                <a:srgbClr val="FF0000"/>
              </a:solidFill>
            </a:rPr>
            <a:t>+</a:t>
          </a:r>
          <a:r>
            <a:rPr lang="zh-CN" dirty="0" smtClean="0"/>
            <a:t>”，语句或命令输完后系统又会回到命令提示符</a:t>
          </a:r>
          <a:r>
            <a:rPr lang="en-US" dirty="0" smtClean="0"/>
            <a:t>.</a:t>
          </a:r>
          <a:endParaRPr lang="zh-CN" dirty="0"/>
        </a:p>
      </dgm:t>
    </dgm:pt>
    <dgm:pt modelId="{FFFDE780-1E5E-4953-8DA1-81EEB2A5DCA4}" type="parTrans" cxnId="{45E98806-EBC7-4EA5-BE54-6D204BEAEF00}">
      <dgm:prSet/>
      <dgm:spPr/>
      <dgm:t>
        <a:bodyPr/>
        <a:lstStyle/>
        <a:p>
          <a:endParaRPr lang="zh-CN" altLang="en-US"/>
        </a:p>
      </dgm:t>
    </dgm:pt>
    <dgm:pt modelId="{1FE66DBF-58EA-480A-81AB-530D41C91F83}" type="sibTrans" cxnId="{45E98806-EBC7-4EA5-BE54-6D204BEAEF00}">
      <dgm:prSet/>
      <dgm:spPr/>
      <dgm:t>
        <a:bodyPr/>
        <a:lstStyle/>
        <a:p>
          <a:endParaRPr lang="zh-CN" altLang="en-US"/>
        </a:p>
      </dgm:t>
    </dgm:pt>
    <dgm:pt modelId="{4FD9C407-615D-464F-A510-29D9D923AEC1}">
      <dgm:prSet/>
      <dgm:spPr/>
      <dgm:t>
        <a:bodyPr/>
        <a:lstStyle/>
        <a:p>
          <a:r>
            <a:rPr lang="zh-CN" dirty="0" smtClean="0"/>
            <a:t>在同一行中输入多个命令语句，则需要使用</a:t>
          </a:r>
          <a:r>
            <a:rPr lang="zh-CN" dirty="0" smtClean="0">
              <a:solidFill>
                <a:srgbClr val="FF0000"/>
              </a:solidFill>
            </a:rPr>
            <a:t>分号</a:t>
          </a:r>
          <a:r>
            <a:rPr lang="zh-CN" dirty="0" smtClean="0"/>
            <a:t>来隔开</a:t>
          </a:r>
          <a:r>
            <a:rPr lang="en-US" dirty="0" smtClean="0"/>
            <a:t>.</a:t>
          </a:r>
          <a:endParaRPr lang="zh-CN" dirty="0"/>
        </a:p>
      </dgm:t>
    </dgm:pt>
    <dgm:pt modelId="{57B475DA-16AD-4FCB-9FBD-C6C04811FFAA}" type="parTrans" cxnId="{91E92AC5-024F-4C6A-A507-260D750B3808}">
      <dgm:prSet/>
      <dgm:spPr/>
      <dgm:t>
        <a:bodyPr/>
        <a:lstStyle/>
        <a:p>
          <a:endParaRPr lang="zh-CN" altLang="en-US"/>
        </a:p>
      </dgm:t>
    </dgm:pt>
    <dgm:pt modelId="{1326234E-893C-4069-A8BF-4A30CA57D084}" type="sibTrans" cxnId="{91E92AC5-024F-4C6A-A507-260D750B3808}">
      <dgm:prSet/>
      <dgm:spPr/>
      <dgm:t>
        <a:bodyPr/>
        <a:lstStyle/>
        <a:p>
          <a:endParaRPr lang="zh-CN" altLang="en-US"/>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5CA3CEC1-C8AD-4707-B6F3-A738B3B0CE2C}" type="presOf" srcId="{F697EC55-3ADC-40A2-8BF3-86C2D4B950AC}" destId="{25011D3E-148C-454C-A88F-DD0A930C4E6F}" srcOrd="0" destOrd="0" presId="urn:microsoft.com/office/officeart/2005/8/layout/vList2"/>
    <dgm:cxn modelId="{45E98806-EBC7-4EA5-BE54-6D204BEAEF00}" srcId="{F697EC55-3ADC-40A2-8BF3-86C2D4B950AC}" destId="{E5BC88EB-83ED-49F0-AAFB-EB75433F7B18}" srcOrd="1" destOrd="0" parTransId="{FFFDE780-1E5E-4953-8DA1-81EEB2A5DCA4}" sibTransId="{1FE66DBF-58EA-480A-81AB-530D41C91F83}"/>
    <dgm:cxn modelId="{CC4C7AB2-EE70-4654-893A-CCB1EE420557}" type="presOf" srcId="{2DA3B979-8EF6-46F7-BD9E-4C26F5BC15FA}" destId="{7B1C8E90-4FE9-4BD7-8085-25FCBC513550}" srcOrd="0" destOrd="0" presId="urn:microsoft.com/office/officeart/2005/8/layout/vList2"/>
    <dgm:cxn modelId="{91E92AC5-024F-4C6A-A507-260D750B3808}" srcId="{F697EC55-3ADC-40A2-8BF3-86C2D4B950AC}" destId="{4FD9C407-615D-464F-A510-29D9D923AEC1}" srcOrd="2" destOrd="0" parTransId="{57B475DA-16AD-4FCB-9FBD-C6C04811FFAA}" sibTransId="{1326234E-893C-4069-A8BF-4A30CA57D084}"/>
    <dgm:cxn modelId="{B2B081D2-48FF-4941-AF14-6EDB1873EE15}" srcId="{F697EC55-3ADC-40A2-8BF3-86C2D4B950AC}" destId="{FCB1615E-2AFC-4664-A70E-2C390EAB0742}" srcOrd="0" destOrd="0" parTransId="{B8BDD5DD-ADC9-4837-9A57-A903C6DC6ACA}" sibTransId="{D4C63706-9F6E-458F-873A-41E7F71A0CD2}"/>
    <dgm:cxn modelId="{3F49CC0E-92C9-4D95-BDAF-A1E253019D62}" srcId="{2DA3B979-8EF6-46F7-BD9E-4C26F5BC15FA}" destId="{F697EC55-3ADC-40A2-8BF3-86C2D4B950AC}" srcOrd="0" destOrd="0" parTransId="{D7965A4F-D0AC-4942-8C2C-64449F137D3E}" sibTransId="{DEF16BF3-5A3D-462C-BD5B-A4A606D6DE73}"/>
    <dgm:cxn modelId="{0E19FF9F-F110-400A-B432-514E00FEA67D}" type="presOf" srcId="{4FD9C407-615D-464F-A510-29D9D923AEC1}" destId="{D4D55BD7-0B1C-4C94-9B9E-30F555B0F3F2}" srcOrd="0" destOrd="2" presId="urn:microsoft.com/office/officeart/2005/8/layout/vList2"/>
    <dgm:cxn modelId="{B1733C72-4AA1-415A-BFED-9AC38AD4DC9C}" type="presOf" srcId="{FCB1615E-2AFC-4664-A70E-2C390EAB0742}" destId="{D4D55BD7-0B1C-4C94-9B9E-30F555B0F3F2}" srcOrd="0" destOrd="0" presId="urn:microsoft.com/office/officeart/2005/8/layout/vList2"/>
    <dgm:cxn modelId="{36DE13D9-6DE1-45E7-BC40-DCE6549F6737}" type="presOf" srcId="{E5BC88EB-83ED-49F0-AAFB-EB75433F7B18}" destId="{D4D55BD7-0B1C-4C94-9B9E-30F555B0F3F2}" srcOrd="0" destOrd="1" presId="urn:microsoft.com/office/officeart/2005/8/layout/vList2"/>
    <dgm:cxn modelId="{8CB0E8F2-455B-41D6-B1AB-E83BB34450D1}" type="presParOf" srcId="{7B1C8E90-4FE9-4BD7-8085-25FCBC513550}" destId="{25011D3E-148C-454C-A88F-DD0A930C4E6F}" srcOrd="0" destOrd="0" presId="urn:microsoft.com/office/officeart/2005/8/layout/vList2"/>
    <dgm:cxn modelId="{B88D074A-F93D-47F2-B11A-D8062259357A}"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2</a:t>
          </a:r>
          <a:r>
            <a:rPr lang="zh-CN" b="1" dirty="0" smtClean="0"/>
            <a:t>关于</a:t>
          </a:r>
          <a:r>
            <a:rPr lang="en-US" b="1" dirty="0" smtClean="0"/>
            <a:t>R </a:t>
          </a:r>
          <a:r>
            <a:rPr lang="zh-CN" b="1" dirty="0" smtClean="0"/>
            <a:t>中的函数或关键字符</a:t>
          </a:r>
          <a:r>
            <a:rPr lang="en-US" b="1" dirty="0" smtClean="0"/>
            <a:t>:</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b="1" dirty="0" smtClean="0">
              <a:solidFill>
                <a:srgbClr val="FF0000"/>
              </a:solidFill>
            </a:rPr>
            <a:t>方式二</a:t>
          </a:r>
          <a:r>
            <a:rPr lang="en-US" b="1" dirty="0" smtClean="0"/>
            <a:t>: </a:t>
          </a:r>
          <a:r>
            <a:rPr lang="zh-CN" b="1" dirty="0" smtClean="0"/>
            <a:t>命令 </a:t>
          </a:r>
          <a:r>
            <a:rPr lang="en-US" b="1" dirty="0" smtClean="0"/>
            <a:t>apropos(”</a:t>
          </a:r>
          <a:r>
            <a:rPr lang="zh-CN" altLang="en-US" b="1" dirty="0" smtClean="0"/>
            <a:t> </a:t>
          </a:r>
          <a:r>
            <a:rPr lang="zh-CN" b="1" dirty="0" smtClean="0"/>
            <a:t>字符</a:t>
          </a:r>
          <a:r>
            <a:rPr lang="zh-CN" altLang="en-US" b="1" dirty="0" smtClean="0"/>
            <a:t>串</a:t>
          </a:r>
          <a:r>
            <a:rPr lang="en-US" b="1" dirty="0" smtClean="0"/>
            <a:t>”)</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DE692576-5EA0-4124-8178-CBCB3736B178}">
      <dgm:prSet phldrT="[文本]"/>
      <dgm:spPr/>
      <dgm:t>
        <a:bodyPr/>
        <a:lstStyle/>
        <a:p>
          <a:r>
            <a:rPr lang="zh-CN" dirty="0" smtClean="0"/>
            <a:t>功能：在内存中找出所有含有所给</a:t>
          </a:r>
          <a:r>
            <a:rPr lang="zh-CN" altLang="en-US" dirty="0" smtClean="0"/>
            <a:t>关键</a:t>
          </a:r>
          <a:r>
            <a:rPr lang="zh-CN" dirty="0" smtClean="0"/>
            <a:t>字符</a:t>
          </a:r>
          <a:r>
            <a:rPr lang="zh-CN" altLang="en-US" dirty="0" smtClean="0"/>
            <a:t>串</a:t>
          </a:r>
          <a:r>
            <a:rPr lang="zh-CN" dirty="0" smtClean="0"/>
            <a:t>的对象名列表。如</a:t>
          </a:r>
          <a:r>
            <a:rPr lang="zh-CN" altLang="en-US" dirty="0" smtClean="0"/>
            <a:t>：</a:t>
          </a:r>
          <a:endParaRPr lang="zh-CN" altLang="en-US" dirty="0"/>
        </a:p>
      </dgm:t>
    </dgm:pt>
    <dgm:pt modelId="{76EE7E5A-625B-4D3B-91DB-1F9AAD339337}" type="parTrans" cxnId="{B8DEAB36-BDB9-4D5A-B10F-AFF75C6366AB}">
      <dgm:prSet/>
      <dgm:spPr/>
      <dgm:t>
        <a:bodyPr/>
        <a:lstStyle/>
        <a:p>
          <a:endParaRPr lang="zh-CN" altLang="en-US"/>
        </a:p>
      </dgm:t>
    </dgm:pt>
    <dgm:pt modelId="{A545FC12-1A2E-4C31-AD32-5189A93C3267}" type="sibTrans" cxnId="{B8DEAB36-BDB9-4D5A-B10F-AFF75C6366AB}">
      <dgm:prSet/>
      <dgm:spPr/>
      <dgm:t>
        <a:bodyPr/>
        <a:lstStyle/>
        <a:p>
          <a:endParaRPr lang="zh-CN" altLang="en-US"/>
        </a:p>
      </dgm:t>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D0D00378-CDB5-4EB7-9E8E-C4365F3B4B63}" type="presOf" srcId="{8BFEFFA1-22E7-4EFA-AF3F-7D2AE47CB706}" destId="{BD6500E7-B12B-4D73-9758-5A524ECFC7B3}" srcOrd="0" destOrd="0" presId="urn:microsoft.com/office/officeart/2005/8/layout/vList2"/>
    <dgm:cxn modelId="{60509C5D-9007-4B90-B0D2-F435E81601B2}" srcId="{E62CC366-3C13-4A1D-AFE4-1085C51389D4}" destId="{8BFEFFA1-22E7-4EFA-AF3F-7D2AE47CB706}" srcOrd="0" destOrd="0" parTransId="{0A4F0907-6663-4382-8102-E8F76F2BB530}" sibTransId="{ECAB3881-EDCE-40D8-9459-BADAC9EF314C}"/>
    <dgm:cxn modelId="{B8DEAB36-BDB9-4D5A-B10F-AFF75C6366AB}" srcId="{E62CC366-3C13-4A1D-AFE4-1085C51389D4}" destId="{DE692576-5EA0-4124-8178-CBCB3736B178}" srcOrd="1" destOrd="0" parTransId="{76EE7E5A-625B-4D3B-91DB-1F9AAD339337}" sibTransId="{A545FC12-1A2E-4C31-AD32-5189A93C3267}"/>
    <dgm:cxn modelId="{9C9F4A96-E30E-4907-9B3B-28CDD014698B}" type="presOf" srcId="{DE692576-5EA0-4124-8178-CBCB3736B178}" destId="{BD6500E7-B12B-4D73-9758-5A524ECFC7B3}" srcOrd="0" destOrd="1" presId="urn:microsoft.com/office/officeart/2005/8/layout/vList2"/>
    <dgm:cxn modelId="{0504B039-518F-48CE-90DE-D07B2F36B0AB}" type="presOf" srcId="{6F9BC9B0-31FB-4732-A7FA-CDBAD48687A1}" destId="{1D407677-9735-411E-A5E6-C935FA391A99}" srcOrd="0" destOrd="0" presId="urn:microsoft.com/office/officeart/2005/8/layout/vList2"/>
    <dgm:cxn modelId="{22E3121A-9AE2-4B63-9AA2-E7CC327A3ABF}" srcId="{6F9BC9B0-31FB-4732-A7FA-CDBAD48687A1}" destId="{E62CC366-3C13-4A1D-AFE4-1085C51389D4}" srcOrd="0" destOrd="0" parTransId="{12970D25-F225-4079-BC23-A0FB872B3CAF}" sibTransId="{F989566A-D062-43E5-983E-E892B137E23A}"/>
    <dgm:cxn modelId="{AD78376C-3E50-4AC8-A7F3-F3010EC8847A}" type="presOf" srcId="{E62CC366-3C13-4A1D-AFE4-1085C51389D4}" destId="{72AA26C8-5CF2-4792-8780-81ADB0024F71}" srcOrd="0" destOrd="0" presId="urn:microsoft.com/office/officeart/2005/8/layout/vList2"/>
    <dgm:cxn modelId="{444C19BD-6F87-4BA3-AAF2-CA7D0EDD3DE1}" type="presParOf" srcId="{1D407677-9735-411E-A5E6-C935FA391A99}" destId="{72AA26C8-5CF2-4792-8780-81ADB0024F71}" srcOrd="0" destOrd="0" presId="urn:microsoft.com/office/officeart/2005/8/layout/vList2"/>
    <dgm:cxn modelId="{B0454D4C-8701-48CD-A8EA-8878047914D7}"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2</a:t>
          </a:r>
          <a:r>
            <a:rPr lang="zh-CN" b="1" dirty="0" smtClean="0"/>
            <a:t>关于</a:t>
          </a:r>
          <a:r>
            <a:rPr lang="en-US" b="1" dirty="0" smtClean="0"/>
            <a:t>R </a:t>
          </a:r>
          <a:r>
            <a:rPr lang="zh-CN" b="1" dirty="0" smtClean="0"/>
            <a:t>中的函数或关键字符</a:t>
          </a:r>
          <a:r>
            <a:rPr lang="en-US" b="1" dirty="0" smtClean="0"/>
            <a:t>:</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b="1" dirty="0" smtClean="0">
              <a:solidFill>
                <a:srgbClr val="FF0000"/>
              </a:solidFill>
            </a:rPr>
            <a:t>方式三</a:t>
          </a:r>
          <a:r>
            <a:rPr lang="en-US" b="1" dirty="0" smtClean="0"/>
            <a:t>: </a:t>
          </a:r>
          <a:r>
            <a:rPr lang="zh-CN" b="1" dirty="0" smtClean="0"/>
            <a:t>命令</a:t>
          </a:r>
          <a:r>
            <a:rPr lang="en-US" b="1" dirty="0" smtClean="0"/>
            <a:t> </a:t>
          </a:r>
          <a:r>
            <a:rPr lang="en-US" b="1" dirty="0" err="1" smtClean="0"/>
            <a:t>help.search</a:t>
          </a:r>
          <a:r>
            <a:rPr lang="en-US" b="1" dirty="0" smtClean="0"/>
            <a:t>(”</a:t>
          </a:r>
          <a:r>
            <a:rPr lang="zh-CN" b="1" dirty="0" smtClean="0"/>
            <a:t>字符串</a:t>
          </a:r>
          <a:r>
            <a:rPr lang="en-US" b="1" dirty="0" smtClean="0"/>
            <a:t>”)</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43D5CC56-42AE-419B-BA78-B3E7DA149FC3}">
      <dgm:prSet/>
      <dgm:spPr/>
      <dgm:t>
        <a:bodyPr/>
        <a:lstStyle/>
        <a:p>
          <a:r>
            <a:rPr lang="zh-CN" smtClean="0"/>
            <a:t>功能：在所有的帮助页面中找出所有含有所给字符串的页面。如</a:t>
          </a:r>
          <a:endParaRPr lang="zh-CN"/>
        </a:p>
      </dgm:t>
    </dgm:pt>
    <dgm:pt modelId="{912F47C3-C62A-4370-B7BB-F816F6279A78}" type="parTrans" cxnId="{13C19702-C1FB-4527-9E0B-9B624A291B3F}">
      <dgm:prSet/>
      <dgm:spPr/>
      <dgm:t>
        <a:bodyPr/>
        <a:lstStyle/>
        <a:p>
          <a:endParaRPr lang="zh-CN" altLang="en-US"/>
        </a:p>
      </dgm:t>
    </dgm:pt>
    <dgm:pt modelId="{CBA19AF1-2782-4400-AC45-150F8322BC21}" type="sibTrans" cxnId="{13C19702-C1FB-4527-9E0B-9B624A291B3F}">
      <dgm:prSet/>
      <dgm:spPr/>
      <dgm:t>
        <a:bodyPr/>
        <a:lstStyle/>
        <a:p>
          <a:endParaRPr lang="zh-CN" altLang="en-US"/>
        </a:p>
      </dgm:t>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60509C5D-9007-4B90-B0D2-F435E81601B2}" srcId="{E62CC366-3C13-4A1D-AFE4-1085C51389D4}" destId="{8BFEFFA1-22E7-4EFA-AF3F-7D2AE47CB706}" srcOrd="0" destOrd="0" parTransId="{0A4F0907-6663-4382-8102-E8F76F2BB530}" sibTransId="{ECAB3881-EDCE-40D8-9459-BADAC9EF314C}"/>
    <dgm:cxn modelId="{E3D0A9C2-CB51-47E5-985A-E5A28CF0A095}" type="presOf" srcId="{E62CC366-3C13-4A1D-AFE4-1085C51389D4}" destId="{72AA26C8-5CF2-4792-8780-81ADB0024F71}" srcOrd="0" destOrd="0" presId="urn:microsoft.com/office/officeart/2005/8/layout/vList2"/>
    <dgm:cxn modelId="{13C19702-C1FB-4527-9E0B-9B624A291B3F}" srcId="{E62CC366-3C13-4A1D-AFE4-1085C51389D4}" destId="{43D5CC56-42AE-419B-BA78-B3E7DA149FC3}" srcOrd="1" destOrd="0" parTransId="{912F47C3-C62A-4370-B7BB-F816F6279A78}" sibTransId="{CBA19AF1-2782-4400-AC45-150F8322BC21}"/>
    <dgm:cxn modelId="{B28C3BC7-FCB6-47AA-8A6A-56380CD6A559}" type="presOf" srcId="{43D5CC56-42AE-419B-BA78-B3E7DA149FC3}" destId="{BD6500E7-B12B-4D73-9758-5A524ECFC7B3}" srcOrd="0" destOrd="1" presId="urn:microsoft.com/office/officeart/2005/8/layout/vList2"/>
    <dgm:cxn modelId="{C96B56CC-48AD-456A-A975-FB84F249C595}" type="presOf" srcId="{8BFEFFA1-22E7-4EFA-AF3F-7D2AE47CB706}" destId="{BD6500E7-B12B-4D73-9758-5A524ECFC7B3}" srcOrd="0" destOrd="0" presId="urn:microsoft.com/office/officeart/2005/8/layout/vList2"/>
    <dgm:cxn modelId="{22E3121A-9AE2-4B63-9AA2-E7CC327A3ABF}" srcId="{6F9BC9B0-31FB-4732-A7FA-CDBAD48687A1}" destId="{E62CC366-3C13-4A1D-AFE4-1085C51389D4}" srcOrd="0" destOrd="0" parTransId="{12970D25-F225-4079-BC23-A0FB872B3CAF}" sibTransId="{F989566A-D062-43E5-983E-E892B137E23A}"/>
    <dgm:cxn modelId="{EE45E7DA-36C2-44A8-BFCA-AF6EB841DC5C}" type="presOf" srcId="{6F9BC9B0-31FB-4732-A7FA-CDBAD48687A1}" destId="{1D407677-9735-411E-A5E6-C935FA391A99}" srcOrd="0" destOrd="0" presId="urn:microsoft.com/office/officeart/2005/8/layout/vList2"/>
    <dgm:cxn modelId="{397132DE-9C4F-4DA2-BCC4-C0A44C8BBF8A}" type="presParOf" srcId="{1D407677-9735-411E-A5E6-C935FA391A99}" destId="{72AA26C8-5CF2-4792-8780-81ADB0024F71}" srcOrd="0" destOrd="0" presId="urn:microsoft.com/office/officeart/2005/8/layout/vList2"/>
    <dgm:cxn modelId="{17C98D20-ECF7-49DF-898F-4C4AE0A08C9B}"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2</a:t>
          </a:r>
          <a:r>
            <a:rPr lang="zh-CN" b="1" dirty="0" smtClean="0"/>
            <a:t>关于</a:t>
          </a:r>
          <a:r>
            <a:rPr lang="en-US" b="1" dirty="0" smtClean="0"/>
            <a:t>R </a:t>
          </a:r>
          <a:r>
            <a:rPr lang="zh-CN" b="1" dirty="0" smtClean="0"/>
            <a:t>中的函数或关键字符</a:t>
          </a:r>
          <a:r>
            <a:rPr lang="en-US" b="1" dirty="0" smtClean="0"/>
            <a:t>:</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b="1" dirty="0" smtClean="0">
              <a:solidFill>
                <a:srgbClr val="FF0000"/>
              </a:solidFill>
            </a:rPr>
            <a:t>方式四</a:t>
          </a:r>
          <a:r>
            <a:rPr lang="en-US" b="1" dirty="0" smtClean="0"/>
            <a:t>: </a:t>
          </a:r>
          <a:r>
            <a:rPr lang="zh-CN" b="1" dirty="0" smtClean="0"/>
            <a:t>命令 </a:t>
          </a:r>
          <a:r>
            <a:rPr lang="en-US" b="1" dirty="0" smtClean="0"/>
            <a:t>find(</a:t>
          </a:r>
          <a:r>
            <a:rPr lang="zh-CN" b="1" dirty="0" smtClean="0"/>
            <a:t>函数名</a:t>
          </a:r>
          <a:r>
            <a:rPr lang="en-US" b="1" dirty="0" smtClean="0"/>
            <a:t>)</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3D6D9934-7DFF-451E-B458-57E2DF3CD54A}">
      <dgm:prSet/>
      <dgm:spPr/>
      <dgm:t>
        <a:bodyPr/>
        <a:lstStyle/>
        <a:p>
          <a:r>
            <a:rPr lang="zh-CN" dirty="0" smtClean="0"/>
            <a:t>功能：得到名为所给字符串函数所在的程序包。如</a:t>
          </a:r>
          <a:endParaRPr lang="zh-CN" dirty="0"/>
        </a:p>
      </dgm:t>
    </dgm:pt>
    <dgm:pt modelId="{2FB0EF5C-2EA9-4A81-8504-152432A78BE0}" type="parTrans" cxnId="{052B9B16-F820-42F6-A946-7E293E05BAC6}">
      <dgm:prSet/>
      <dgm:spPr/>
      <dgm:t>
        <a:bodyPr/>
        <a:lstStyle/>
        <a:p>
          <a:endParaRPr lang="zh-CN" altLang="en-US"/>
        </a:p>
      </dgm:t>
    </dgm:pt>
    <dgm:pt modelId="{7B9B7A18-2CAE-430C-A99F-25B6478FEDAD}" type="sibTrans" cxnId="{052B9B16-F820-42F6-A946-7E293E05BAC6}">
      <dgm:prSet/>
      <dgm:spPr/>
      <dgm:t>
        <a:bodyPr/>
        <a:lstStyle/>
        <a:p>
          <a:endParaRPr lang="zh-CN" altLang="en-US"/>
        </a:p>
      </dgm:t>
    </dgm:pt>
    <dgm:pt modelId="{61929F63-64B7-4BB3-8AC2-3681755EE5AF}">
      <dgm:prSet phldrT="[文本]"/>
      <dgm:spPr/>
      <dgm:t>
        <a:bodyPr/>
        <a:lstStyle/>
        <a:p>
          <a:r>
            <a:rPr lang="en-US" altLang="zh-CN" b="1" dirty="0" smtClean="0"/>
            <a:t>                   </a:t>
          </a:r>
          <a:r>
            <a:rPr lang="zh-CN" b="1" dirty="0" smtClean="0"/>
            <a:t>或</a:t>
          </a:r>
          <a:r>
            <a:rPr lang="en-US" b="1" dirty="0" smtClean="0"/>
            <a:t>  find(”</a:t>
          </a:r>
          <a:r>
            <a:rPr lang="zh-CN" b="1" dirty="0" smtClean="0"/>
            <a:t>函数名</a:t>
          </a:r>
          <a:r>
            <a:rPr lang="en-US" b="1" dirty="0" smtClean="0"/>
            <a:t>”)</a:t>
          </a:r>
          <a:endParaRPr lang="zh-CN" altLang="en-US" dirty="0"/>
        </a:p>
      </dgm:t>
    </dgm:pt>
    <dgm:pt modelId="{A312966C-3546-4416-88B9-852230DDC323}" type="parTrans" cxnId="{CF233DE0-DB05-4A1C-AFC5-D7E0D37DBBE5}">
      <dgm:prSet/>
      <dgm:spPr/>
      <dgm:t>
        <a:bodyPr/>
        <a:lstStyle/>
        <a:p>
          <a:endParaRPr lang="zh-CN" altLang="en-US"/>
        </a:p>
      </dgm:t>
    </dgm:pt>
    <dgm:pt modelId="{52357745-84D6-4D49-8139-0C94204DF667}" type="sibTrans" cxnId="{CF233DE0-DB05-4A1C-AFC5-D7E0D37DBBE5}">
      <dgm:prSet/>
      <dgm:spPr/>
      <dgm:t>
        <a:bodyPr/>
        <a:lstStyle/>
        <a:p>
          <a:endParaRPr lang="zh-CN" altLang="en-US"/>
        </a:p>
      </dgm:t>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24F0C43A-7BAE-4FCC-B087-9D68DDBA1769}" type="presOf" srcId="{8BFEFFA1-22E7-4EFA-AF3F-7D2AE47CB706}" destId="{BD6500E7-B12B-4D73-9758-5A524ECFC7B3}" srcOrd="0" destOrd="0" presId="urn:microsoft.com/office/officeart/2005/8/layout/vList2"/>
    <dgm:cxn modelId="{60509C5D-9007-4B90-B0D2-F435E81601B2}" srcId="{E62CC366-3C13-4A1D-AFE4-1085C51389D4}" destId="{8BFEFFA1-22E7-4EFA-AF3F-7D2AE47CB706}" srcOrd="0" destOrd="0" parTransId="{0A4F0907-6663-4382-8102-E8F76F2BB530}" sibTransId="{ECAB3881-EDCE-40D8-9459-BADAC9EF314C}"/>
    <dgm:cxn modelId="{89000B80-51B2-4200-A094-52C7EA0FDA37}" type="presOf" srcId="{6F9BC9B0-31FB-4732-A7FA-CDBAD48687A1}" destId="{1D407677-9735-411E-A5E6-C935FA391A99}" srcOrd="0" destOrd="0" presId="urn:microsoft.com/office/officeart/2005/8/layout/vList2"/>
    <dgm:cxn modelId="{CF233DE0-DB05-4A1C-AFC5-D7E0D37DBBE5}" srcId="{E62CC366-3C13-4A1D-AFE4-1085C51389D4}" destId="{61929F63-64B7-4BB3-8AC2-3681755EE5AF}" srcOrd="1" destOrd="0" parTransId="{A312966C-3546-4416-88B9-852230DDC323}" sibTransId="{52357745-84D6-4D49-8139-0C94204DF667}"/>
    <dgm:cxn modelId="{65B12587-19EF-42B9-B750-D615DC712AE7}" type="presOf" srcId="{3D6D9934-7DFF-451E-B458-57E2DF3CD54A}" destId="{BD6500E7-B12B-4D73-9758-5A524ECFC7B3}" srcOrd="0" destOrd="2" presId="urn:microsoft.com/office/officeart/2005/8/layout/vList2"/>
    <dgm:cxn modelId="{22E3121A-9AE2-4B63-9AA2-E7CC327A3ABF}" srcId="{6F9BC9B0-31FB-4732-A7FA-CDBAD48687A1}" destId="{E62CC366-3C13-4A1D-AFE4-1085C51389D4}" srcOrd="0" destOrd="0" parTransId="{12970D25-F225-4079-BC23-A0FB872B3CAF}" sibTransId="{F989566A-D062-43E5-983E-E892B137E23A}"/>
    <dgm:cxn modelId="{0E7F57D0-5EE7-4C83-B733-CE9F230919F9}" type="presOf" srcId="{E62CC366-3C13-4A1D-AFE4-1085C51389D4}" destId="{72AA26C8-5CF2-4792-8780-81ADB0024F71}" srcOrd="0" destOrd="0" presId="urn:microsoft.com/office/officeart/2005/8/layout/vList2"/>
    <dgm:cxn modelId="{052B9B16-F820-42F6-A946-7E293E05BAC6}" srcId="{E62CC366-3C13-4A1D-AFE4-1085C51389D4}" destId="{3D6D9934-7DFF-451E-B458-57E2DF3CD54A}" srcOrd="2" destOrd="0" parTransId="{2FB0EF5C-2EA9-4A81-8504-152432A78BE0}" sibTransId="{7B9B7A18-2CAE-430C-A99F-25B6478FEDAD}"/>
    <dgm:cxn modelId="{CE416DAC-4DE7-491F-9953-F546415D0D4C}" type="presOf" srcId="{61929F63-64B7-4BB3-8AC2-3681755EE5AF}" destId="{BD6500E7-B12B-4D73-9758-5A524ECFC7B3}" srcOrd="0" destOrd="1" presId="urn:microsoft.com/office/officeart/2005/8/layout/vList2"/>
    <dgm:cxn modelId="{D819409E-CD64-40A7-A5E9-E19C24EE0BA3}" type="presParOf" srcId="{1D407677-9735-411E-A5E6-C935FA391A99}" destId="{72AA26C8-5CF2-4792-8780-81ADB0024F71}" srcOrd="0" destOrd="0" presId="urn:microsoft.com/office/officeart/2005/8/layout/vList2"/>
    <dgm:cxn modelId="{76E0F9A9-ABBA-4A37-85BF-3989468251F3}"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2</a:t>
          </a:r>
          <a:r>
            <a:rPr lang="zh-CN" b="1" dirty="0" smtClean="0"/>
            <a:t>关于</a:t>
          </a:r>
          <a:r>
            <a:rPr lang="en-US" b="1" dirty="0" smtClean="0"/>
            <a:t>R </a:t>
          </a:r>
          <a:r>
            <a:rPr lang="zh-CN" b="1" dirty="0" smtClean="0"/>
            <a:t>中的函数或关键字符</a:t>
          </a:r>
          <a:r>
            <a:rPr lang="en-US" b="1" dirty="0" smtClean="0"/>
            <a:t>:</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b="1" dirty="0" smtClean="0">
              <a:solidFill>
                <a:srgbClr val="FF0000"/>
              </a:solidFill>
            </a:rPr>
            <a:t>方式五</a:t>
          </a:r>
          <a:r>
            <a:rPr lang="en-US" b="1" dirty="0" smtClean="0">
              <a:solidFill>
                <a:srgbClr val="FF0000"/>
              </a:solidFill>
            </a:rPr>
            <a:t>: </a:t>
          </a:r>
          <a:r>
            <a:rPr lang="zh-CN" b="1" dirty="0" smtClean="0"/>
            <a:t>命令</a:t>
          </a:r>
          <a:r>
            <a:rPr lang="en-US" b="1" dirty="0" err="1" smtClean="0"/>
            <a:t>args</a:t>
          </a:r>
          <a:r>
            <a:rPr lang="en-US" b="1" dirty="0" smtClean="0"/>
            <a:t>(</a:t>
          </a:r>
          <a:r>
            <a:rPr lang="zh-CN" b="1" dirty="0" smtClean="0"/>
            <a:t>函数名</a:t>
          </a:r>
          <a:r>
            <a:rPr lang="en-US" b="1" dirty="0" smtClean="0"/>
            <a:t>)</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1413B2FA-A7D1-443B-8192-11CE25769972}">
      <dgm:prSet/>
      <dgm:spPr/>
      <dgm:t>
        <a:bodyPr/>
        <a:lstStyle/>
        <a:p>
          <a:r>
            <a:rPr lang="zh-CN" dirty="0" smtClean="0"/>
            <a:t>功能：得到所给函数的自变量列表。如</a:t>
          </a:r>
          <a:endParaRPr lang="zh-CN" dirty="0"/>
        </a:p>
      </dgm:t>
    </dgm:pt>
    <dgm:pt modelId="{2546B112-6CE0-45F9-B3C8-97BE1BF23819}" type="parTrans" cxnId="{E06238D8-F6DC-4AB6-9B3A-D962C6FBA1AB}">
      <dgm:prSet/>
      <dgm:spPr/>
      <dgm:t>
        <a:bodyPr/>
        <a:lstStyle/>
        <a:p>
          <a:endParaRPr lang="zh-CN" altLang="en-US"/>
        </a:p>
      </dgm:t>
    </dgm:pt>
    <dgm:pt modelId="{864DFE6C-796F-4189-A51E-83558150BADA}" type="sibTrans" cxnId="{E06238D8-F6DC-4AB6-9B3A-D962C6FBA1AB}">
      <dgm:prSet/>
      <dgm:spPr/>
      <dgm:t>
        <a:bodyPr/>
        <a:lstStyle/>
        <a:p>
          <a:endParaRPr lang="zh-CN" altLang="en-US"/>
        </a:p>
      </dgm:t>
    </dgm:pt>
    <dgm:pt modelId="{7C4B89A7-D914-480B-A4E1-30A3C4524C97}">
      <dgm:prSet phldrT="[文本]"/>
      <dgm:spPr/>
      <dgm:t>
        <a:bodyPr/>
        <a:lstStyle/>
        <a:p>
          <a:r>
            <a:rPr lang="en-US" altLang="zh-CN" b="1" dirty="0" smtClean="0"/>
            <a:t>                   </a:t>
          </a:r>
          <a:r>
            <a:rPr lang="zh-CN" b="1" dirty="0" smtClean="0"/>
            <a:t>或 </a:t>
          </a:r>
          <a:r>
            <a:rPr lang="en-US" b="1" dirty="0" err="1" smtClean="0"/>
            <a:t>args</a:t>
          </a:r>
          <a:r>
            <a:rPr lang="en-US" b="1" dirty="0" smtClean="0"/>
            <a:t>(”</a:t>
          </a:r>
          <a:r>
            <a:rPr lang="zh-CN" b="1" dirty="0" smtClean="0"/>
            <a:t>函数名</a:t>
          </a:r>
          <a:r>
            <a:rPr lang="en-US" b="1" dirty="0" smtClean="0"/>
            <a:t>”)</a:t>
          </a:r>
          <a:endParaRPr lang="zh-CN" altLang="en-US" dirty="0"/>
        </a:p>
      </dgm:t>
    </dgm:pt>
    <dgm:pt modelId="{CB3A25DF-898F-4239-A605-C0AD48FF79EA}" type="parTrans" cxnId="{78B2E144-1C6C-4C1A-B1B2-1E91B3C167FA}">
      <dgm:prSet/>
      <dgm:spPr/>
    </dgm:pt>
    <dgm:pt modelId="{01DC7E39-9B56-4BF0-A71B-2AD68E2A1FF1}" type="sibTrans" cxnId="{78B2E144-1C6C-4C1A-B1B2-1E91B3C167FA}">
      <dgm:prSet/>
      <dgm:spPr/>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60509C5D-9007-4B90-B0D2-F435E81601B2}" srcId="{E62CC366-3C13-4A1D-AFE4-1085C51389D4}" destId="{8BFEFFA1-22E7-4EFA-AF3F-7D2AE47CB706}" srcOrd="0" destOrd="0" parTransId="{0A4F0907-6663-4382-8102-E8F76F2BB530}" sibTransId="{ECAB3881-EDCE-40D8-9459-BADAC9EF314C}"/>
    <dgm:cxn modelId="{921F1342-C10E-4C6F-833C-A281CF5FB1C5}" type="presOf" srcId="{6F9BC9B0-31FB-4732-A7FA-CDBAD48687A1}" destId="{1D407677-9735-411E-A5E6-C935FA391A99}" srcOrd="0" destOrd="0" presId="urn:microsoft.com/office/officeart/2005/8/layout/vList2"/>
    <dgm:cxn modelId="{0E93B838-1202-48DF-8806-1BA6B23DBFEA}" type="presOf" srcId="{8BFEFFA1-22E7-4EFA-AF3F-7D2AE47CB706}" destId="{BD6500E7-B12B-4D73-9758-5A524ECFC7B3}" srcOrd="0" destOrd="0" presId="urn:microsoft.com/office/officeart/2005/8/layout/vList2"/>
    <dgm:cxn modelId="{78B2E144-1C6C-4C1A-B1B2-1E91B3C167FA}" srcId="{E62CC366-3C13-4A1D-AFE4-1085C51389D4}" destId="{7C4B89A7-D914-480B-A4E1-30A3C4524C97}" srcOrd="1" destOrd="0" parTransId="{CB3A25DF-898F-4239-A605-C0AD48FF79EA}" sibTransId="{01DC7E39-9B56-4BF0-A71B-2AD68E2A1FF1}"/>
    <dgm:cxn modelId="{99F29915-6F45-4FD6-905E-9C083D32BC0C}" type="presOf" srcId="{E62CC366-3C13-4A1D-AFE4-1085C51389D4}" destId="{72AA26C8-5CF2-4792-8780-81ADB0024F71}" srcOrd="0" destOrd="0" presId="urn:microsoft.com/office/officeart/2005/8/layout/vList2"/>
    <dgm:cxn modelId="{D33DA600-B6D7-4E71-BAE5-843C5845FF62}" type="presOf" srcId="{7C4B89A7-D914-480B-A4E1-30A3C4524C97}" destId="{BD6500E7-B12B-4D73-9758-5A524ECFC7B3}" srcOrd="0" destOrd="1" presId="urn:microsoft.com/office/officeart/2005/8/layout/vList2"/>
    <dgm:cxn modelId="{ABFE6353-9882-4056-B4ED-A3DED896558C}" type="presOf" srcId="{1413B2FA-A7D1-443B-8192-11CE25769972}" destId="{BD6500E7-B12B-4D73-9758-5A524ECFC7B3}" srcOrd="0" destOrd="2" presId="urn:microsoft.com/office/officeart/2005/8/layout/vList2"/>
    <dgm:cxn modelId="{22E3121A-9AE2-4B63-9AA2-E7CC327A3ABF}" srcId="{6F9BC9B0-31FB-4732-A7FA-CDBAD48687A1}" destId="{E62CC366-3C13-4A1D-AFE4-1085C51389D4}" srcOrd="0" destOrd="0" parTransId="{12970D25-F225-4079-BC23-A0FB872B3CAF}" sibTransId="{F989566A-D062-43E5-983E-E892B137E23A}"/>
    <dgm:cxn modelId="{E06238D8-F6DC-4AB6-9B3A-D962C6FBA1AB}" srcId="{E62CC366-3C13-4A1D-AFE4-1085C51389D4}" destId="{1413B2FA-A7D1-443B-8192-11CE25769972}" srcOrd="2" destOrd="0" parTransId="{2546B112-6CE0-45F9-B3C8-97BE1BF23819}" sibTransId="{864DFE6C-796F-4189-A51E-83558150BADA}"/>
    <dgm:cxn modelId="{9E3F6BFA-99BF-4548-AFE6-C7BF4E1868F6}" type="presParOf" srcId="{1D407677-9735-411E-A5E6-C935FA391A99}" destId="{72AA26C8-5CF2-4792-8780-81ADB0024F71}" srcOrd="0" destOrd="0" presId="urn:microsoft.com/office/officeart/2005/8/layout/vList2"/>
    <dgm:cxn modelId="{A0BC1819-C359-4313-B262-221EF020E14C}"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custT="1"/>
      <dgm:spPr/>
      <dgm:t>
        <a:bodyPr/>
        <a:lstStyle/>
        <a:p>
          <a:r>
            <a:rPr lang="zh-CN" sz="3200" dirty="0" smtClean="0"/>
            <a:t>（</a:t>
          </a:r>
          <a:r>
            <a:rPr lang="en-US" sz="3200" dirty="0" smtClean="0"/>
            <a:t>2</a:t>
          </a:r>
          <a:r>
            <a:rPr lang="zh-CN" sz="3200" dirty="0" smtClean="0"/>
            <a:t>）</a:t>
          </a:r>
          <a:r>
            <a:rPr lang="en-US" sz="3200" dirty="0" smtClean="0"/>
            <a:t>R</a:t>
          </a:r>
          <a:r>
            <a:rPr lang="zh-CN" sz="3200" dirty="0" smtClean="0"/>
            <a:t>的语法简单直观。如线性回归命令</a:t>
          </a:r>
          <a:r>
            <a:rPr lang="en-US" sz="3200" dirty="0" smtClean="0"/>
            <a:t>lm(y</a:t>
          </a:r>
          <a:r>
            <a:rPr lang="zh-CN" sz="3200" dirty="0" smtClean="0"/>
            <a:t>～</a:t>
          </a:r>
          <a:r>
            <a:rPr lang="en-US" sz="3200" dirty="0" smtClean="0"/>
            <a:t>x)</a:t>
          </a:r>
          <a:endParaRPr lang="zh-CN" altLang="en-US" sz="3200" dirty="0"/>
        </a:p>
      </dgm:t>
    </dgm:pt>
    <dgm:pt modelId="{D7965A4F-D0AC-4942-8C2C-64449F137D3E}" type="parTrans" cxnId="{3F49CC0E-92C9-4D95-BDAF-A1E253019D62}">
      <dgm:prSet/>
      <dgm:spPr/>
      <dgm:t>
        <a:bodyPr/>
        <a:lstStyle/>
        <a:p>
          <a:endParaRPr lang="zh-CN" altLang="en-US" sz="3200"/>
        </a:p>
      </dgm:t>
    </dgm:pt>
    <dgm:pt modelId="{DEF16BF3-5A3D-462C-BD5B-A4A606D6DE73}" type="sibTrans" cxnId="{3F49CC0E-92C9-4D95-BDAF-A1E253019D62}">
      <dgm:prSet/>
      <dgm:spPr/>
      <dgm:t>
        <a:bodyPr/>
        <a:lstStyle/>
        <a:p>
          <a:endParaRPr lang="zh-CN" altLang="en-US" sz="3200"/>
        </a:p>
      </dgm:t>
    </dgm:pt>
    <dgm:pt modelId="{FCB1615E-2AFC-4664-A70E-2C390EAB0742}">
      <dgm:prSet phldrT="[文本]" custT="1"/>
      <dgm:spPr/>
      <dgm:t>
        <a:bodyPr/>
        <a:lstStyle/>
        <a:p>
          <a:r>
            <a:rPr lang="zh-CN" sz="3200" dirty="0" smtClean="0"/>
            <a:t>合法的</a:t>
          </a:r>
          <a:r>
            <a:rPr lang="en-US" sz="3200" dirty="0" smtClean="0"/>
            <a:t>R</a:t>
          </a:r>
          <a:r>
            <a:rPr lang="zh-CN" sz="3200" dirty="0" smtClean="0">
              <a:solidFill>
                <a:srgbClr val="FF0000"/>
              </a:solidFill>
            </a:rPr>
            <a:t>函数</a:t>
          </a:r>
          <a:r>
            <a:rPr lang="zh-CN" sz="3200" dirty="0" smtClean="0"/>
            <a:t>总是带有</a:t>
          </a:r>
          <a:r>
            <a:rPr lang="zh-CN" sz="3200" dirty="0" smtClean="0">
              <a:solidFill>
                <a:srgbClr val="FF0000"/>
              </a:solidFill>
            </a:rPr>
            <a:t>圆括号</a:t>
          </a:r>
          <a:r>
            <a:rPr lang="zh-CN" sz="3200" dirty="0" smtClean="0"/>
            <a:t>，即使括号内没有内容。</a:t>
          </a:r>
          <a:endParaRPr lang="zh-CN" altLang="en-US" sz="3200" dirty="0"/>
        </a:p>
      </dgm:t>
    </dgm:pt>
    <dgm:pt modelId="{D4C63706-9F6E-458F-873A-41E7F71A0CD2}" type="sibTrans" cxnId="{B2B081D2-48FF-4941-AF14-6EDB1873EE15}">
      <dgm:prSet/>
      <dgm:spPr/>
      <dgm:t>
        <a:bodyPr/>
        <a:lstStyle/>
        <a:p>
          <a:endParaRPr lang="zh-CN" altLang="en-US" sz="3200"/>
        </a:p>
      </dgm:t>
    </dgm:pt>
    <dgm:pt modelId="{B8BDD5DD-ADC9-4837-9A57-A903C6DC6ACA}" type="parTrans" cxnId="{B2B081D2-48FF-4941-AF14-6EDB1873EE15}">
      <dgm:prSet/>
      <dgm:spPr/>
      <dgm:t>
        <a:bodyPr/>
        <a:lstStyle/>
        <a:p>
          <a:endParaRPr lang="zh-CN" altLang="en-US" sz="3200"/>
        </a:p>
      </dgm:t>
    </dgm:pt>
    <dgm:pt modelId="{DD6230BA-1DFC-4422-8359-24CFB72EC09E}">
      <dgm:prSet custT="1"/>
      <dgm:spPr/>
      <dgm:t>
        <a:bodyPr/>
        <a:lstStyle/>
        <a:p>
          <a:r>
            <a:rPr lang="zh-CN" sz="3200" dirty="0" smtClean="0"/>
            <a:t>运行一个</a:t>
          </a:r>
          <a:r>
            <a:rPr lang="en-US" sz="3200" b="1" dirty="0" smtClean="0"/>
            <a:t>R </a:t>
          </a:r>
          <a:r>
            <a:rPr lang="zh-CN" sz="3200" dirty="0" smtClean="0"/>
            <a:t>函数可能不需要设定任何参量</a:t>
          </a:r>
          <a:endParaRPr lang="zh-CN" altLang="en-US" sz="3200" dirty="0"/>
        </a:p>
      </dgm:t>
    </dgm:pt>
    <dgm:pt modelId="{364B64B6-7AA5-4E75-A248-C1D9CD66AF88}" type="parTrans" cxnId="{143E2977-1956-4093-9153-B2153BB30A12}">
      <dgm:prSet/>
      <dgm:spPr/>
      <dgm:t>
        <a:bodyPr/>
        <a:lstStyle/>
        <a:p>
          <a:endParaRPr lang="zh-CN" altLang="en-US" sz="3200"/>
        </a:p>
      </dgm:t>
    </dgm:pt>
    <dgm:pt modelId="{42FDC348-4A13-430F-BE7A-96D59D308327}" type="sibTrans" cxnId="{143E2977-1956-4093-9153-B2153BB30A12}">
      <dgm:prSet/>
      <dgm:spPr/>
      <dgm:t>
        <a:bodyPr/>
        <a:lstStyle/>
        <a:p>
          <a:endParaRPr lang="zh-CN" altLang="en-US" sz="3200"/>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custLinFactNeighborX="124" custLinFactNeighborY="-26085">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143E2977-1956-4093-9153-B2153BB30A12}" srcId="{F697EC55-3ADC-40A2-8BF3-86C2D4B950AC}" destId="{DD6230BA-1DFC-4422-8359-24CFB72EC09E}" srcOrd="1" destOrd="0" parTransId="{364B64B6-7AA5-4E75-A248-C1D9CD66AF88}" sibTransId="{42FDC348-4A13-430F-BE7A-96D59D308327}"/>
    <dgm:cxn modelId="{3B83B89C-002B-454A-AEFD-C210A83199E5}" type="presOf" srcId="{F697EC55-3ADC-40A2-8BF3-86C2D4B950AC}" destId="{25011D3E-148C-454C-A88F-DD0A930C4E6F}" srcOrd="0" destOrd="0" presId="urn:microsoft.com/office/officeart/2005/8/layout/vList2"/>
    <dgm:cxn modelId="{C05DC61D-D527-4759-919B-C65E2113F4B4}" type="presOf" srcId="{2DA3B979-8EF6-46F7-BD9E-4C26F5BC15FA}" destId="{7B1C8E90-4FE9-4BD7-8085-25FCBC513550}" srcOrd="0" destOrd="0" presId="urn:microsoft.com/office/officeart/2005/8/layout/vList2"/>
    <dgm:cxn modelId="{50579AD3-B7D7-4C57-BE86-2B9DBB08B1F7}" type="presOf" srcId="{DD6230BA-1DFC-4422-8359-24CFB72EC09E}" destId="{D4D55BD7-0B1C-4C94-9B9E-30F555B0F3F2}" srcOrd="0" destOrd="1" presId="urn:microsoft.com/office/officeart/2005/8/layout/vList2"/>
    <dgm:cxn modelId="{3F49CC0E-92C9-4D95-BDAF-A1E253019D62}" srcId="{2DA3B979-8EF6-46F7-BD9E-4C26F5BC15FA}" destId="{F697EC55-3ADC-40A2-8BF3-86C2D4B950AC}" srcOrd="0" destOrd="0" parTransId="{D7965A4F-D0AC-4942-8C2C-64449F137D3E}" sibTransId="{DEF16BF3-5A3D-462C-BD5B-A4A606D6DE73}"/>
    <dgm:cxn modelId="{B2B081D2-48FF-4941-AF14-6EDB1873EE15}" srcId="{F697EC55-3ADC-40A2-8BF3-86C2D4B950AC}" destId="{FCB1615E-2AFC-4664-A70E-2C390EAB0742}" srcOrd="0" destOrd="0" parTransId="{B8BDD5DD-ADC9-4837-9A57-A903C6DC6ACA}" sibTransId="{D4C63706-9F6E-458F-873A-41E7F71A0CD2}"/>
    <dgm:cxn modelId="{EBB469FB-83B5-4C91-897E-854DD70B9574}" type="presOf" srcId="{FCB1615E-2AFC-4664-A70E-2C390EAB0742}" destId="{D4D55BD7-0B1C-4C94-9B9E-30F555B0F3F2}" srcOrd="0" destOrd="0" presId="urn:microsoft.com/office/officeart/2005/8/layout/vList2"/>
    <dgm:cxn modelId="{66DEFC5F-503F-4509-8E93-F409E03CA302}" type="presParOf" srcId="{7B1C8E90-4FE9-4BD7-8085-25FCBC513550}" destId="{25011D3E-148C-454C-A88F-DD0A930C4E6F}" srcOrd="0" destOrd="0" presId="urn:microsoft.com/office/officeart/2005/8/layout/vList2"/>
    <dgm:cxn modelId="{386A1A57-6C68-4A1E-B921-D1515DBEF10A}"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altLang="en-US" dirty="0" smtClean="0"/>
            <a:t>（</a:t>
          </a:r>
          <a:r>
            <a:rPr lang="en-US" altLang="zh-CN" dirty="0" smtClean="0"/>
            <a:t>3</a:t>
          </a:r>
          <a:r>
            <a:rPr lang="zh-CN" altLang="en-US" dirty="0" smtClean="0"/>
            <a:t>）</a:t>
          </a:r>
          <a:r>
            <a:rPr lang="en-US" dirty="0" smtClean="0"/>
            <a:t>R</a:t>
          </a:r>
          <a:r>
            <a:rPr lang="zh-CN" dirty="0" smtClean="0"/>
            <a:t>中所有的操作都是针对存储在活动内存中的</a:t>
          </a:r>
          <a:r>
            <a:rPr lang="zh-CN" dirty="0" smtClean="0">
              <a:solidFill>
                <a:srgbClr val="FF0000"/>
              </a:solidFill>
            </a:rPr>
            <a:t>对象</a:t>
          </a:r>
          <a:endParaRPr lang="zh-CN" altLang="en-US" dirty="0">
            <a:solidFill>
              <a:srgbClr val="FF0000"/>
            </a:solidFill>
          </a:endParaRPr>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dirty="0" smtClean="0"/>
            <a:t>数据、结果或图表的输入与输出都是通过对计算机硬盘中的文件读写而实现</a:t>
          </a:r>
          <a:r>
            <a:rPr lang="en-US" dirty="0" smtClean="0"/>
            <a:t>. </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4DFAFE5D-5A61-45FE-9E82-9E61417BE009}">
      <dgm:prSet/>
      <dgm:spPr/>
      <dgm:t>
        <a:bodyPr/>
        <a:lstStyle/>
        <a:p>
          <a:r>
            <a:rPr lang="zh-CN" dirty="0" smtClean="0"/>
            <a:t>用户通过输入一些命令调用函数，分析得出的结果可以被直接显示在屏幕上，也可以存入某个对象或被写入硬盘</a:t>
          </a:r>
          <a:r>
            <a:rPr lang="en-US" dirty="0" smtClean="0"/>
            <a:t>(</a:t>
          </a:r>
          <a:r>
            <a:rPr lang="zh-CN" dirty="0" smtClean="0"/>
            <a:t>如图片对象</a:t>
          </a:r>
          <a:r>
            <a:rPr lang="en-US" dirty="0" smtClean="0"/>
            <a:t>). </a:t>
          </a:r>
          <a:endParaRPr lang="zh-CN" dirty="0"/>
        </a:p>
      </dgm:t>
    </dgm:pt>
    <dgm:pt modelId="{1C0323A8-45AB-40A4-B36C-93083FF0257A}" type="parTrans" cxnId="{76B3B78B-3387-4E89-9092-3D8DED176FB4}">
      <dgm:prSet/>
      <dgm:spPr/>
      <dgm:t>
        <a:bodyPr/>
        <a:lstStyle/>
        <a:p>
          <a:endParaRPr lang="zh-CN" altLang="en-US"/>
        </a:p>
      </dgm:t>
    </dgm:pt>
    <dgm:pt modelId="{03CEDAC4-59B6-442E-87F0-5F4173BAE49F}" type="sibTrans" cxnId="{76B3B78B-3387-4E89-9092-3D8DED176FB4}">
      <dgm:prSet/>
      <dgm:spPr/>
      <dgm:t>
        <a:bodyPr/>
        <a:lstStyle/>
        <a:p>
          <a:endParaRPr lang="zh-CN" altLang="en-US"/>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BD133A35-619D-4CA2-B827-CE345340D33E}" type="presOf" srcId="{FCB1615E-2AFC-4664-A70E-2C390EAB0742}" destId="{D4D55BD7-0B1C-4C94-9B9E-30F555B0F3F2}" srcOrd="0" destOrd="0" presId="urn:microsoft.com/office/officeart/2005/8/layout/vList2"/>
    <dgm:cxn modelId="{B2B081D2-48FF-4941-AF14-6EDB1873EE15}" srcId="{F697EC55-3ADC-40A2-8BF3-86C2D4B950AC}" destId="{FCB1615E-2AFC-4664-A70E-2C390EAB0742}" srcOrd="0" destOrd="0" parTransId="{B8BDD5DD-ADC9-4837-9A57-A903C6DC6ACA}" sibTransId="{D4C63706-9F6E-458F-873A-41E7F71A0CD2}"/>
    <dgm:cxn modelId="{3F49CC0E-92C9-4D95-BDAF-A1E253019D62}" srcId="{2DA3B979-8EF6-46F7-BD9E-4C26F5BC15FA}" destId="{F697EC55-3ADC-40A2-8BF3-86C2D4B950AC}" srcOrd="0" destOrd="0" parTransId="{D7965A4F-D0AC-4942-8C2C-64449F137D3E}" sibTransId="{DEF16BF3-5A3D-462C-BD5B-A4A606D6DE73}"/>
    <dgm:cxn modelId="{6FE748A9-C962-42C4-8CFB-90A519B85A4B}" type="presOf" srcId="{4DFAFE5D-5A61-45FE-9E82-9E61417BE009}" destId="{D4D55BD7-0B1C-4C94-9B9E-30F555B0F3F2}" srcOrd="0" destOrd="1" presId="urn:microsoft.com/office/officeart/2005/8/layout/vList2"/>
    <dgm:cxn modelId="{76B3B78B-3387-4E89-9092-3D8DED176FB4}" srcId="{F697EC55-3ADC-40A2-8BF3-86C2D4B950AC}" destId="{4DFAFE5D-5A61-45FE-9E82-9E61417BE009}" srcOrd="1" destOrd="0" parTransId="{1C0323A8-45AB-40A4-B36C-93083FF0257A}" sibTransId="{03CEDAC4-59B6-442E-87F0-5F4173BAE49F}"/>
    <dgm:cxn modelId="{39161753-5176-4AFC-81ED-8B130169DD61}" type="presOf" srcId="{F697EC55-3ADC-40A2-8BF3-86C2D4B950AC}" destId="{25011D3E-148C-454C-A88F-DD0A930C4E6F}" srcOrd="0" destOrd="0" presId="urn:microsoft.com/office/officeart/2005/8/layout/vList2"/>
    <dgm:cxn modelId="{84657D43-6EAC-4AA9-9384-4A0C48E2D9C4}" type="presOf" srcId="{2DA3B979-8EF6-46F7-BD9E-4C26F5BC15FA}" destId="{7B1C8E90-4FE9-4BD7-8085-25FCBC513550}" srcOrd="0" destOrd="0" presId="urn:microsoft.com/office/officeart/2005/8/layout/vList2"/>
    <dgm:cxn modelId="{20851114-5AAA-45B3-BA71-2D500496D9B5}" type="presParOf" srcId="{7B1C8E90-4FE9-4BD7-8085-25FCBC513550}" destId="{25011D3E-148C-454C-A88F-DD0A930C4E6F}" srcOrd="0" destOrd="0" presId="urn:microsoft.com/office/officeart/2005/8/layout/vList2"/>
    <dgm:cxn modelId="{B32CC715-8B75-4013-90FA-860DA8A39ECD}"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dirty="0" smtClean="0"/>
            <a:t>（</a:t>
          </a:r>
          <a:r>
            <a:rPr lang="en-US" dirty="0" smtClean="0"/>
            <a:t>4</a:t>
          </a:r>
          <a:r>
            <a:rPr lang="zh-CN" dirty="0" smtClean="0"/>
            <a:t>）所有能使用的</a:t>
          </a:r>
          <a:r>
            <a:rPr lang="en-US" b="1" dirty="0" smtClean="0"/>
            <a:t>R </a:t>
          </a:r>
          <a:r>
            <a:rPr lang="zh-CN" dirty="0" smtClean="0"/>
            <a:t>函数都被包含在一个库</a:t>
          </a:r>
          <a:r>
            <a:rPr lang="en-US" dirty="0" smtClean="0"/>
            <a:t>(library) </a:t>
          </a:r>
          <a:r>
            <a:rPr lang="zh-CN" dirty="0" smtClean="0"/>
            <a:t>中， 该库存放在</a:t>
          </a:r>
          <a:r>
            <a:rPr lang="en-US" b="1" dirty="0" smtClean="0"/>
            <a:t>R </a:t>
          </a:r>
          <a:r>
            <a:rPr lang="zh-CN" dirty="0" smtClean="0"/>
            <a:t>安装文件夹的</a:t>
          </a:r>
          <a:r>
            <a:rPr lang="en-US" dirty="0" smtClean="0"/>
            <a:t>library</a:t>
          </a:r>
          <a:r>
            <a:rPr lang="zh-CN" dirty="0" smtClean="0"/>
            <a:t>目录下</a:t>
          </a:r>
          <a:r>
            <a:rPr lang="en-US" dirty="0" smtClean="0"/>
            <a:t>.</a:t>
          </a:r>
          <a:endParaRPr lang="zh-CN" altLang="en-US" dirty="0"/>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smtClean="0"/>
            <a:t>这个目录下含有具有各种功能的包</a:t>
          </a:r>
          <a:r>
            <a:rPr lang="en-US" smtClean="0"/>
            <a:t>(packages)</a:t>
          </a:r>
          <a:r>
            <a:rPr lang="zh-CN" smtClean="0"/>
            <a:t>，各个包也是按照目录的方式组织起来的</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6577881C-3DFC-4725-A65E-F6D7F7275539}">
      <dgm:prSet/>
      <dgm:spPr/>
      <dgm:t>
        <a:bodyPr/>
        <a:lstStyle/>
        <a:p>
          <a:endParaRPr lang="zh-CN" dirty="0"/>
        </a:p>
      </dgm:t>
    </dgm:pt>
    <dgm:pt modelId="{BD742BF5-6DAF-436D-B96A-AF9706FE89FD}" type="parTrans" cxnId="{65EAEDF6-3952-483C-957E-4DA66CCC9E5D}">
      <dgm:prSet/>
      <dgm:spPr/>
      <dgm:t>
        <a:bodyPr/>
        <a:lstStyle/>
        <a:p>
          <a:endParaRPr lang="zh-CN" altLang="en-US"/>
        </a:p>
      </dgm:t>
    </dgm:pt>
    <dgm:pt modelId="{7E90A0A0-96D1-4093-B5C8-D24827CC620D}" type="sibTrans" cxnId="{65EAEDF6-3952-483C-957E-4DA66CCC9E5D}">
      <dgm:prSet/>
      <dgm:spPr/>
      <dgm:t>
        <a:bodyPr/>
        <a:lstStyle/>
        <a:p>
          <a:endParaRPr lang="zh-CN" altLang="en-US"/>
        </a:p>
      </dgm:t>
    </dgm:pt>
    <dgm:pt modelId="{6962BAB5-5740-42F2-9F67-B34543C26B99}">
      <dgm:prSet/>
      <dgm:spPr/>
      <dgm:t>
        <a:bodyPr/>
        <a:lstStyle/>
        <a:p>
          <a:r>
            <a:rPr lang="zh-CN" dirty="0" smtClean="0"/>
            <a:t>其中名为</a:t>
          </a:r>
          <a:r>
            <a:rPr lang="en-US" dirty="0" smtClean="0">
              <a:solidFill>
                <a:srgbClr val="FF0000"/>
              </a:solidFill>
            </a:rPr>
            <a:t>base</a:t>
          </a:r>
          <a:r>
            <a:rPr lang="zh-CN" dirty="0" smtClean="0"/>
            <a:t>的包是</a:t>
          </a:r>
          <a:r>
            <a:rPr lang="en-US" b="1" dirty="0" smtClean="0"/>
            <a:t>R </a:t>
          </a:r>
          <a:r>
            <a:rPr lang="zh-CN" dirty="0" smtClean="0"/>
            <a:t>的</a:t>
          </a:r>
          <a:r>
            <a:rPr lang="zh-CN" dirty="0" smtClean="0">
              <a:solidFill>
                <a:srgbClr val="FF0000"/>
              </a:solidFill>
            </a:rPr>
            <a:t>核心</a:t>
          </a:r>
          <a:r>
            <a:rPr lang="zh-CN" dirty="0" smtClean="0"/>
            <a:t>，因为它内嵌了</a:t>
          </a:r>
          <a:r>
            <a:rPr lang="en-US" b="1" dirty="0" smtClean="0"/>
            <a:t>R </a:t>
          </a:r>
          <a:r>
            <a:rPr lang="zh-CN" dirty="0" smtClean="0"/>
            <a:t>语言中所有像数据读写与操作这些最基本的函数</a:t>
          </a:r>
          <a:r>
            <a:rPr lang="en-US" dirty="0" smtClean="0"/>
            <a:t>. </a:t>
          </a:r>
          <a:endParaRPr lang="zh-CN" dirty="0"/>
        </a:p>
      </dgm:t>
    </dgm:pt>
    <dgm:pt modelId="{CDCCC10E-18A7-434A-AF5F-0570148EFBE3}" type="parTrans" cxnId="{688E7CA1-F4D9-4ADB-83B1-1868867F4E4C}">
      <dgm:prSet/>
      <dgm:spPr/>
      <dgm:t>
        <a:bodyPr/>
        <a:lstStyle/>
        <a:p>
          <a:endParaRPr lang="zh-CN" altLang="en-US"/>
        </a:p>
      </dgm:t>
    </dgm:pt>
    <dgm:pt modelId="{734A674D-29E8-4E63-A964-38573E513CA0}" type="sibTrans" cxnId="{688E7CA1-F4D9-4ADB-83B1-1868867F4E4C}">
      <dgm:prSet/>
      <dgm:spPr/>
      <dgm:t>
        <a:bodyPr/>
        <a:lstStyle/>
        <a:p>
          <a:endParaRPr lang="zh-CN" altLang="en-US"/>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688E7CA1-F4D9-4ADB-83B1-1868867F4E4C}" srcId="{F697EC55-3ADC-40A2-8BF3-86C2D4B950AC}" destId="{6962BAB5-5740-42F2-9F67-B34543C26B99}" srcOrd="1" destOrd="0" parTransId="{CDCCC10E-18A7-434A-AF5F-0570148EFBE3}" sibTransId="{734A674D-29E8-4E63-A964-38573E513CA0}"/>
    <dgm:cxn modelId="{01D46653-7D41-4418-B607-DF2093557CC7}" type="presOf" srcId="{6577881C-3DFC-4725-A65E-F6D7F7275539}" destId="{D4D55BD7-0B1C-4C94-9B9E-30F555B0F3F2}" srcOrd="0" destOrd="2" presId="urn:microsoft.com/office/officeart/2005/8/layout/vList2"/>
    <dgm:cxn modelId="{3F49CC0E-92C9-4D95-BDAF-A1E253019D62}" srcId="{2DA3B979-8EF6-46F7-BD9E-4C26F5BC15FA}" destId="{F697EC55-3ADC-40A2-8BF3-86C2D4B950AC}" srcOrd="0" destOrd="0" parTransId="{D7965A4F-D0AC-4942-8C2C-64449F137D3E}" sibTransId="{DEF16BF3-5A3D-462C-BD5B-A4A606D6DE73}"/>
    <dgm:cxn modelId="{94F44A6F-1B43-4B7F-B5CB-0942224E822C}" type="presOf" srcId="{F697EC55-3ADC-40A2-8BF3-86C2D4B950AC}" destId="{25011D3E-148C-454C-A88F-DD0A930C4E6F}" srcOrd="0" destOrd="0" presId="urn:microsoft.com/office/officeart/2005/8/layout/vList2"/>
    <dgm:cxn modelId="{60A24FDF-46C6-48C0-9660-6AE0DB34A895}" type="presOf" srcId="{FCB1615E-2AFC-4664-A70E-2C390EAB0742}" destId="{D4D55BD7-0B1C-4C94-9B9E-30F555B0F3F2}" srcOrd="0" destOrd="0" presId="urn:microsoft.com/office/officeart/2005/8/layout/vList2"/>
    <dgm:cxn modelId="{65EAEDF6-3952-483C-957E-4DA66CCC9E5D}" srcId="{F697EC55-3ADC-40A2-8BF3-86C2D4B950AC}" destId="{6577881C-3DFC-4725-A65E-F6D7F7275539}" srcOrd="2" destOrd="0" parTransId="{BD742BF5-6DAF-436D-B96A-AF9706FE89FD}" sibTransId="{7E90A0A0-96D1-4093-B5C8-D24827CC620D}"/>
    <dgm:cxn modelId="{B2B081D2-48FF-4941-AF14-6EDB1873EE15}" srcId="{F697EC55-3ADC-40A2-8BF3-86C2D4B950AC}" destId="{FCB1615E-2AFC-4664-A70E-2C390EAB0742}" srcOrd="0" destOrd="0" parTransId="{B8BDD5DD-ADC9-4837-9A57-A903C6DC6ACA}" sibTransId="{D4C63706-9F6E-458F-873A-41E7F71A0CD2}"/>
    <dgm:cxn modelId="{45373A23-788A-433C-8308-3EE368047CBC}" type="presOf" srcId="{6962BAB5-5740-42F2-9F67-B34543C26B99}" destId="{D4D55BD7-0B1C-4C94-9B9E-30F555B0F3F2}" srcOrd="0" destOrd="1" presId="urn:microsoft.com/office/officeart/2005/8/layout/vList2"/>
    <dgm:cxn modelId="{352FE22E-B25B-4A9B-947C-6F32F7010A42}" type="presOf" srcId="{2DA3B979-8EF6-46F7-BD9E-4C26F5BC15FA}" destId="{7B1C8E90-4FE9-4BD7-8085-25FCBC513550}" srcOrd="0" destOrd="0" presId="urn:microsoft.com/office/officeart/2005/8/layout/vList2"/>
    <dgm:cxn modelId="{613AABF0-149A-47CC-99BE-BDD2D96F9A11}" type="presParOf" srcId="{7B1C8E90-4FE9-4BD7-8085-25FCBC513550}" destId="{25011D3E-148C-454C-A88F-DD0A930C4E6F}" srcOrd="0" destOrd="0" presId="urn:microsoft.com/office/officeart/2005/8/layout/vList2"/>
    <dgm:cxn modelId="{93D60530-BE9B-4349-9872-20E4466A5FEF}"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dirty="0" smtClean="0"/>
            <a:t>（</a:t>
          </a:r>
          <a:r>
            <a:rPr lang="en-US" dirty="0" smtClean="0"/>
            <a:t>5</a:t>
          </a:r>
          <a:r>
            <a:rPr lang="zh-CN" dirty="0" smtClean="0"/>
            <a:t>）对象</a:t>
          </a:r>
          <a:r>
            <a:rPr lang="zh-CN" altLang="zh-CN" dirty="0" smtClean="0"/>
            <a:t>（</a:t>
          </a:r>
          <a:r>
            <a:rPr lang="en-US" altLang="zh-CN" dirty="0" smtClean="0"/>
            <a:t>object</a:t>
          </a:r>
          <a:r>
            <a:rPr lang="zh-CN" altLang="zh-CN" dirty="0" smtClean="0"/>
            <a:t>）</a:t>
          </a:r>
          <a:r>
            <a:rPr lang="zh-CN" dirty="0" smtClean="0"/>
            <a:t>的</a:t>
          </a:r>
          <a:r>
            <a:rPr lang="zh-CN" dirty="0" smtClean="0">
              <a:solidFill>
                <a:srgbClr val="FF0000"/>
              </a:solidFill>
            </a:rPr>
            <a:t>命名</a:t>
          </a:r>
          <a:r>
            <a:rPr lang="zh-CN" dirty="0" smtClean="0"/>
            <a:t>、显示、产生</a:t>
          </a:r>
          <a:endParaRPr lang="zh-CN" altLang="en-US" dirty="0"/>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dirty="0" smtClean="0"/>
            <a:t>对象：</a:t>
          </a:r>
          <a:r>
            <a:rPr lang="en-US" dirty="0" smtClean="0"/>
            <a:t>R</a:t>
          </a:r>
          <a:r>
            <a:rPr lang="zh-CN" dirty="0" smtClean="0"/>
            <a:t>运行时活动内存中的所有变量、数据</a:t>
          </a:r>
          <a:r>
            <a:rPr lang="en-US" dirty="0" smtClean="0"/>
            <a:t>(</a:t>
          </a:r>
          <a:r>
            <a:rPr lang="zh-CN" dirty="0" smtClean="0"/>
            <a:t>包括图表</a:t>
          </a:r>
          <a:r>
            <a:rPr lang="en-US" dirty="0" smtClean="0"/>
            <a:t>)</a:t>
          </a:r>
          <a:r>
            <a:rPr lang="zh-CN" dirty="0" smtClean="0"/>
            <a:t>、函数其结果都称之为对象</a:t>
          </a:r>
          <a:r>
            <a:rPr lang="en-US" dirty="0" smtClean="0"/>
            <a:t>,</a:t>
          </a:r>
          <a:r>
            <a:rPr lang="zh-CN" dirty="0" smtClean="0"/>
            <a:t>每个对象都具有一个名字。</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413525E0-E89D-42D5-8771-EC70BB07B39C}">
      <dgm:prSet/>
      <dgm:spPr/>
      <dgm:t>
        <a:bodyPr/>
        <a:lstStyle/>
        <a:p>
          <a:r>
            <a:rPr lang="zh-CN" dirty="0" smtClean="0"/>
            <a:t>对象的</a:t>
          </a:r>
          <a:r>
            <a:rPr lang="zh-CN" dirty="0" smtClean="0">
              <a:solidFill>
                <a:srgbClr val="FF0000"/>
              </a:solidFill>
            </a:rPr>
            <a:t>命名规则</a:t>
          </a:r>
          <a:r>
            <a:rPr lang="zh-CN" dirty="0" smtClean="0"/>
            <a:t>：以一个字母开头（</a:t>
          </a:r>
          <a:r>
            <a:rPr lang="en-US" dirty="0" smtClean="0"/>
            <a:t>A</a:t>
          </a:r>
          <a:r>
            <a:rPr lang="zh-CN" dirty="0" smtClean="0"/>
            <a:t>～</a:t>
          </a:r>
          <a:r>
            <a:rPr lang="en-US" dirty="0" smtClean="0"/>
            <a:t>Z</a:t>
          </a:r>
          <a:r>
            <a:rPr lang="zh-CN" dirty="0" smtClean="0"/>
            <a:t>或</a:t>
          </a:r>
          <a:r>
            <a:rPr lang="en-US" dirty="0" smtClean="0"/>
            <a:t>a</a:t>
          </a:r>
          <a:r>
            <a:rPr lang="zh-CN" dirty="0" smtClean="0"/>
            <a:t>～</a:t>
          </a:r>
          <a:r>
            <a:rPr lang="en-US" dirty="0" smtClean="0"/>
            <a:t>z</a:t>
          </a:r>
          <a:r>
            <a:rPr lang="zh-CN" dirty="0" smtClean="0"/>
            <a:t>）</a:t>
          </a:r>
          <a:r>
            <a:rPr lang="en-US" dirty="0" smtClean="0"/>
            <a:t>,</a:t>
          </a:r>
          <a:r>
            <a:rPr lang="zh-CN" dirty="0" smtClean="0"/>
            <a:t>）中间可以包含字母、数字</a:t>
          </a:r>
          <a:r>
            <a:rPr lang="en-US" dirty="0" smtClean="0"/>
            <a:t>(0</a:t>
          </a:r>
          <a:r>
            <a:rPr lang="zh-CN" dirty="0" smtClean="0"/>
            <a:t>–</a:t>
          </a:r>
          <a:r>
            <a:rPr lang="en-US" dirty="0" smtClean="0"/>
            <a:t>9)</a:t>
          </a:r>
          <a:r>
            <a:rPr lang="zh-CN" dirty="0" smtClean="0"/>
            <a:t>、点</a:t>
          </a:r>
          <a:r>
            <a:rPr lang="en-US" dirty="0" smtClean="0"/>
            <a:t>(.) </a:t>
          </a:r>
          <a:r>
            <a:rPr lang="zh-CN" dirty="0" smtClean="0"/>
            <a:t>及下划线</a:t>
          </a:r>
          <a:r>
            <a:rPr lang="en-US" dirty="0" smtClean="0"/>
            <a:t>(</a:t>
          </a:r>
          <a:r>
            <a:rPr lang="en-US" u="sng" dirty="0" smtClean="0"/>
            <a:t>  </a:t>
          </a:r>
          <a:r>
            <a:rPr lang="en-US" dirty="0" smtClean="0"/>
            <a:t>). </a:t>
          </a:r>
          <a:endParaRPr lang="zh-CN" dirty="0"/>
        </a:p>
      </dgm:t>
    </dgm:pt>
    <dgm:pt modelId="{8E0F4FF0-68C5-41E6-8E0F-5B370AE4888B}" type="parTrans" cxnId="{3C6FEAA7-0B38-4BD5-BC33-172B3ADD5C8E}">
      <dgm:prSet/>
      <dgm:spPr/>
      <dgm:t>
        <a:bodyPr/>
        <a:lstStyle/>
        <a:p>
          <a:endParaRPr lang="zh-CN" altLang="en-US"/>
        </a:p>
      </dgm:t>
    </dgm:pt>
    <dgm:pt modelId="{9B52C533-8548-47FE-B476-4FE24EC77D1D}" type="sibTrans" cxnId="{3C6FEAA7-0B38-4BD5-BC33-172B3ADD5C8E}">
      <dgm:prSet/>
      <dgm:spPr/>
      <dgm:t>
        <a:bodyPr/>
        <a:lstStyle/>
        <a:p>
          <a:endParaRPr lang="zh-CN" altLang="en-US"/>
        </a:p>
      </dgm:t>
    </dgm:pt>
    <dgm:pt modelId="{A9389D4A-56AD-437D-819E-00EB6D0E5D02}">
      <dgm:prSet/>
      <dgm:spPr/>
      <dgm:t>
        <a:bodyPr/>
        <a:lstStyle/>
        <a:p>
          <a:r>
            <a:rPr lang="zh-CN" dirty="0" smtClean="0"/>
            <a:t>注意：对象名字</a:t>
          </a:r>
          <a:r>
            <a:rPr lang="zh-CN" dirty="0" smtClean="0">
              <a:solidFill>
                <a:srgbClr val="FF0000"/>
              </a:solidFill>
            </a:rPr>
            <a:t>区分大小写</a:t>
          </a:r>
          <a:r>
            <a:rPr lang="zh-CN" dirty="0" smtClean="0"/>
            <a:t>。</a:t>
          </a:r>
          <a:endParaRPr lang="zh-CN" dirty="0"/>
        </a:p>
      </dgm:t>
    </dgm:pt>
    <dgm:pt modelId="{93F1A4FD-B987-4EC0-8C48-83D4BC849DA0}" type="parTrans" cxnId="{B1AF444B-4FF0-40F1-8B62-F976900E9D57}">
      <dgm:prSet/>
      <dgm:spPr/>
    </dgm:pt>
    <dgm:pt modelId="{6FAB938B-7639-47CD-83D6-19BC1CA41C4E}" type="sibTrans" cxnId="{B1AF444B-4FF0-40F1-8B62-F976900E9D57}">
      <dgm:prSet/>
      <dgm:spPr/>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F9D68195-98E3-47FF-889F-4186976F0843}" type="presOf" srcId="{F697EC55-3ADC-40A2-8BF3-86C2D4B950AC}" destId="{25011D3E-148C-454C-A88F-DD0A930C4E6F}" srcOrd="0" destOrd="0" presId="urn:microsoft.com/office/officeart/2005/8/layout/vList2"/>
    <dgm:cxn modelId="{296CE422-3F5E-49DD-8467-0DBC1BD08CA5}" type="presOf" srcId="{A9389D4A-56AD-437D-819E-00EB6D0E5D02}" destId="{D4D55BD7-0B1C-4C94-9B9E-30F555B0F3F2}" srcOrd="0" destOrd="2" presId="urn:microsoft.com/office/officeart/2005/8/layout/vList2"/>
    <dgm:cxn modelId="{9D03A30F-6A72-4D46-A789-142F0E77A15F}" type="presOf" srcId="{2DA3B979-8EF6-46F7-BD9E-4C26F5BC15FA}" destId="{7B1C8E90-4FE9-4BD7-8085-25FCBC513550}" srcOrd="0" destOrd="0" presId="urn:microsoft.com/office/officeart/2005/8/layout/vList2"/>
    <dgm:cxn modelId="{B2B081D2-48FF-4941-AF14-6EDB1873EE15}" srcId="{F697EC55-3ADC-40A2-8BF3-86C2D4B950AC}" destId="{FCB1615E-2AFC-4664-A70E-2C390EAB0742}" srcOrd="0" destOrd="0" parTransId="{B8BDD5DD-ADC9-4837-9A57-A903C6DC6ACA}" sibTransId="{D4C63706-9F6E-458F-873A-41E7F71A0CD2}"/>
    <dgm:cxn modelId="{3C6FEAA7-0B38-4BD5-BC33-172B3ADD5C8E}" srcId="{F697EC55-3ADC-40A2-8BF3-86C2D4B950AC}" destId="{413525E0-E89D-42D5-8771-EC70BB07B39C}" srcOrd="1" destOrd="0" parTransId="{8E0F4FF0-68C5-41E6-8E0F-5B370AE4888B}" sibTransId="{9B52C533-8548-47FE-B476-4FE24EC77D1D}"/>
    <dgm:cxn modelId="{78DD2308-4896-463C-A400-81816F9618E0}" type="presOf" srcId="{413525E0-E89D-42D5-8771-EC70BB07B39C}" destId="{D4D55BD7-0B1C-4C94-9B9E-30F555B0F3F2}" srcOrd="0" destOrd="1" presId="urn:microsoft.com/office/officeart/2005/8/layout/vList2"/>
    <dgm:cxn modelId="{3F49CC0E-92C9-4D95-BDAF-A1E253019D62}" srcId="{2DA3B979-8EF6-46F7-BD9E-4C26F5BC15FA}" destId="{F697EC55-3ADC-40A2-8BF3-86C2D4B950AC}" srcOrd="0" destOrd="0" parTransId="{D7965A4F-D0AC-4942-8C2C-64449F137D3E}" sibTransId="{DEF16BF3-5A3D-462C-BD5B-A4A606D6DE73}"/>
    <dgm:cxn modelId="{7D3C3C5C-C37F-4F33-81EE-53B5C338DDB2}" type="presOf" srcId="{FCB1615E-2AFC-4664-A70E-2C390EAB0742}" destId="{D4D55BD7-0B1C-4C94-9B9E-30F555B0F3F2}" srcOrd="0" destOrd="0" presId="urn:microsoft.com/office/officeart/2005/8/layout/vList2"/>
    <dgm:cxn modelId="{B1AF444B-4FF0-40F1-8B62-F976900E9D57}" srcId="{F697EC55-3ADC-40A2-8BF3-86C2D4B950AC}" destId="{A9389D4A-56AD-437D-819E-00EB6D0E5D02}" srcOrd="2" destOrd="0" parTransId="{93F1A4FD-B987-4EC0-8C48-83D4BC849DA0}" sibTransId="{6FAB938B-7639-47CD-83D6-19BC1CA41C4E}"/>
    <dgm:cxn modelId="{1A6B3E15-0104-45AE-B130-6496459D1470}" type="presParOf" srcId="{7B1C8E90-4FE9-4BD7-8085-25FCBC513550}" destId="{25011D3E-148C-454C-A88F-DD0A930C4E6F}" srcOrd="0" destOrd="0" presId="urn:microsoft.com/office/officeart/2005/8/layout/vList2"/>
    <dgm:cxn modelId="{AF8EFBD1-4045-4288-801E-0E4F838444C3}"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dirty="0" smtClean="0"/>
            <a:t>（</a:t>
          </a:r>
          <a:r>
            <a:rPr lang="en-US" dirty="0" smtClean="0"/>
            <a:t>5</a:t>
          </a:r>
          <a:r>
            <a:rPr lang="zh-CN" dirty="0" smtClean="0"/>
            <a:t>）对象</a:t>
          </a:r>
          <a:r>
            <a:rPr lang="zh-CN" altLang="zh-CN" dirty="0" smtClean="0"/>
            <a:t>（</a:t>
          </a:r>
          <a:r>
            <a:rPr lang="en-US" altLang="zh-CN" dirty="0" smtClean="0"/>
            <a:t>object</a:t>
          </a:r>
          <a:r>
            <a:rPr lang="zh-CN" altLang="zh-CN" dirty="0" smtClean="0"/>
            <a:t>）</a:t>
          </a:r>
          <a:r>
            <a:rPr lang="zh-CN" dirty="0" smtClean="0"/>
            <a:t>的命名、</a:t>
          </a:r>
          <a:r>
            <a:rPr lang="zh-CN" dirty="0" smtClean="0">
              <a:solidFill>
                <a:srgbClr val="FF0000"/>
              </a:solidFill>
            </a:rPr>
            <a:t>显示</a:t>
          </a:r>
          <a:r>
            <a:rPr lang="zh-CN" dirty="0" smtClean="0"/>
            <a:t>、产生</a:t>
          </a:r>
          <a:endParaRPr lang="zh-CN" altLang="en-US" dirty="0"/>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dirty="0" smtClean="0"/>
            <a:t>对象的显示：</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2356E3BC-89BE-4624-8AE9-1E0951BCBFAA}">
      <dgm:prSet/>
      <dgm:spPr/>
      <dgm:t>
        <a:bodyPr/>
        <a:lstStyle/>
        <a:p>
          <a:r>
            <a:rPr lang="zh-CN" dirty="0" smtClean="0"/>
            <a:t>方式一：</a:t>
          </a:r>
          <a:r>
            <a:rPr lang="zh-CN" b="1" dirty="0" smtClean="0"/>
            <a:t>函数</a:t>
          </a:r>
          <a:r>
            <a:rPr lang="en-US" b="1" dirty="0" smtClean="0"/>
            <a:t>print(</a:t>
          </a:r>
          <a:r>
            <a:rPr lang="zh-CN" b="1" dirty="0" smtClean="0"/>
            <a:t>对象名</a:t>
          </a:r>
          <a:r>
            <a:rPr lang="en-US" b="1" dirty="0" smtClean="0"/>
            <a:t>)</a:t>
          </a:r>
          <a:endParaRPr lang="zh-CN" dirty="0"/>
        </a:p>
      </dgm:t>
    </dgm:pt>
    <dgm:pt modelId="{0AE9DC58-0B99-482E-9A24-092DA888591B}" type="parTrans" cxnId="{676A8BF2-AF60-44F0-BD29-A86A77787F0D}">
      <dgm:prSet/>
      <dgm:spPr/>
      <dgm:t>
        <a:bodyPr/>
        <a:lstStyle/>
        <a:p>
          <a:endParaRPr lang="zh-CN" altLang="en-US"/>
        </a:p>
      </dgm:t>
    </dgm:pt>
    <dgm:pt modelId="{5EA1BA9D-9FB4-431A-ADE3-F9A10A3DE4A3}" type="sibTrans" cxnId="{676A8BF2-AF60-44F0-BD29-A86A77787F0D}">
      <dgm:prSet/>
      <dgm:spPr/>
      <dgm:t>
        <a:bodyPr/>
        <a:lstStyle/>
        <a:p>
          <a:endParaRPr lang="zh-CN" altLang="en-US"/>
        </a:p>
      </dgm:t>
    </dgm:pt>
    <dgm:pt modelId="{78C3346A-A283-4BCB-A169-F2D607C839CD}">
      <dgm:prSet/>
      <dgm:spPr/>
      <dgm:t>
        <a:bodyPr/>
        <a:lstStyle/>
        <a:p>
          <a:r>
            <a:rPr lang="zh-CN" dirty="0" smtClean="0"/>
            <a:t>方式二：</a:t>
          </a:r>
          <a:r>
            <a:rPr lang="zh-CN" b="1" dirty="0" smtClean="0"/>
            <a:t>直接在命令行输入对象名</a:t>
          </a:r>
          <a:r>
            <a:rPr lang="zh-CN" dirty="0" smtClean="0"/>
            <a:t>，</a:t>
          </a:r>
          <a:r>
            <a:rPr lang="zh-CN" altLang="en-US" dirty="0" smtClean="0"/>
            <a:t>如</a:t>
          </a:r>
          <a:endParaRPr lang="zh-CN" altLang="en-US" dirty="0"/>
        </a:p>
      </dgm:t>
    </dgm:pt>
    <dgm:pt modelId="{95B30423-BE4F-408A-8865-1E863F769382}" type="parTrans" cxnId="{2894A376-3C1F-40DE-88B2-D843E723E83B}">
      <dgm:prSet/>
      <dgm:spPr/>
      <dgm:t>
        <a:bodyPr/>
        <a:lstStyle/>
        <a:p>
          <a:endParaRPr lang="zh-CN" altLang="en-US"/>
        </a:p>
      </dgm:t>
    </dgm:pt>
    <dgm:pt modelId="{9FDE532E-78EC-4FED-B496-40A9064C3E24}" type="sibTrans" cxnId="{2894A376-3C1F-40DE-88B2-D843E723E83B}">
      <dgm:prSet/>
      <dgm:spPr/>
      <dgm:t>
        <a:bodyPr/>
        <a:lstStyle/>
        <a:p>
          <a:endParaRPr lang="zh-CN" altLang="en-US"/>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custLinFactNeighborY="-3635">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676A8BF2-AF60-44F0-BD29-A86A77787F0D}" srcId="{F697EC55-3ADC-40A2-8BF3-86C2D4B950AC}" destId="{2356E3BC-89BE-4624-8AE9-1E0951BCBFAA}" srcOrd="1" destOrd="0" parTransId="{0AE9DC58-0B99-482E-9A24-092DA888591B}" sibTransId="{5EA1BA9D-9FB4-431A-ADE3-F9A10A3DE4A3}"/>
    <dgm:cxn modelId="{2894A376-3C1F-40DE-88B2-D843E723E83B}" srcId="{F697EC55-3ADC-40A2-8BF3-86C2D4B950AC}" destId="{78C3346A-A283-4BCB-A169-F2D607C839CD}" srcOrd="2" destOrd="0" parTransId="{95B30423-BE4F-408A-8865-1E863F769382}" sibTransId="{9FDE532E-78EC-4FED-B496-40A9064C3E24}"/>
    <dgm:cxn modelId="{4A9F90F4-C3EC-43D7-9095-678EDAA3452A}" type="presOf" srcId="{F697EC55-3ADC-40A2-8BF3-86C2D4B950AC}" destId="{25011D3E-148C-454C-A88F-DD0A930C4E6F}" srcOrd="0" destOrd="0" presId="urn:microsoft.com/office/officeart/2005/8/layout/vList2"/>
    <dgm:cxn modelId="{7DDE2FD3-A95F-4A82-9227-BB3629256B8C}" type="presOf" srcId="{FCB1615E-2AFC-4664-A70E-2C390EAB0742}" destId="{D4D55BD7-0B1C-4C94-9B9E-30F555B0F3F2}" srcOrd="0" destOrd="0" presId="urn:microsoft.com/office/officeart/2005/8/layout/vList2"/>
    <dgm:cxn modelId="{3F49CC0E-92C9-4D95-BDAF-A1E253019D62}" srcId="{2DA3B979-8EF6-46F7-BD9E-4C26F5BC15FA}" destId="{F697EC55-3ADC-40A2-8BF3-86C2D4B950AC}" srcOrd="0" destOrd="0" parTransId="{D7965A4F-D0AC-4942-8C2C-64449F137D3E}" sibTransId="{DEF16BF3-5A3D-462C-BD5B-A4A606D6DE73}"/>
    <dgm:cxn modelId="{B2B081D2-48FF-4941-AF14-6EDB1873EE15}" srcId="{F697EC55-3ADC-40A2-8BF3-86C2D4B950AC}" destId="{FCB1615E-2AFC-4664-A70E-2C390EAB0742}" srcOrd="0" destOrd="0" parTransId="{B8BDD5DD-ADC9-4837-9A57-A903C6DC6ACA}" sibTransId="{D4C63706-9F6E-458F-873A-41E7F71A0CD2}"/>
    <dgm:cxn modelId="{ED3D7AE3-B23C-4C53-A3D1-AFA34C105DF1}" type="presOf" srcId="{2356E3BC-89BE-4624-8AE9-1E0951BCBFAA}" destId="{D4D55BD7-0B1C-4C94-9B9E-30F555B0F3F2}" srcOrd="0" destOrd="1" presId="urn:microsoft.com/office/officeart/2005/8/layout/vList2"/>
    <dgm:cxn modelId="{3059A4BA-8DE2-4342-87B8-9BA45A5DEB16}" type="presOf" srcId="{2DA3B979-8EF6-46F7-BD9E-4C26F5BC15FA}" destId="{7B1C8E90-4FE9-4BD7-8085-25FCBC513550}" srcOrd="0" destOrd="0" presId="urn:microsoft.com/office/officeart/2005/8/layout/vList2"/>
    <dgm:cxn modelId="{D2489879-CF16-4BCD-88B3-2D55825BCB2A}" type="presOf" srcId="{78C3346A-A283-4BCB-A169-F2D607C839CD}" destId="{D4D55BD7-0B1C-4C94-9B9E-30F555B0F3F2}" srcOrd="0" destOrd="2" presId="urn:microsoft.com/office/officeart/2005/8/layout/vList2"/>
    <dgm:cxn modelId="{C7C337E6-834E-4C75-BB6D-58CEFFA61C72}" type="presParOf" srcId="{7B1C8E90-4FE9-4BD7-8085-25FCBC513550}" destId="{25011D3E-148C-454C-A88F-DD0A930C4E6F}" srcOrd="0" destOrd="0" presId="urn:microsoft.com/office/officeart/2005/8/layout/vList2"/>
    <dgm:cxn modelId="{0EBDF70D-3D54-43BF-BDB7-1D4BE00033D6}"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A3B979-8EF6-46F7-BD9E-4C26F5BC1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697EC55-3ADC-40A2-8BF3-86C2D4B950AC}">
      <dgm:prSet phldrT="[文本]"/>
      <dgm:spPr/>
      <dgm:t>
        <a:bodyPr/>
        <a:lstStyle/>
        <a:p>
          <a:r>
            <a:rPr lang="zh-CN" dirty="0" smtClean="0"/>
            <a:t>（</a:t>
          </a:r>
          <a:r>
            <a:rPr lang="en-US" dirty="0" smtClean="0"/>
            <a:t>5</a:t>
          </a:r>
          <a:r>
            <a:rPr lang="zh-CN" dirty="0" smtClean="0"/>
            <a:t>）对象</a:t>
          </a:r>
          <a:r>
            <a:rPr lang="zh-CN" altLang="zh-CN" dirty="0" smtClean="0"/>
            <a:t>（</a:t>
          </a:r>
          <a:r>
            <a:rPr lang="en-US" altLang="zh-CN" dirty="0" smtClean="0"/>
            <a:t>object</a:t>
          </a:r>
          <a:r>
            <a:rPr lang="zh-CN" altLang="zh-CN" dirty="0" smtClean="0"/>
            <a:t>）</a:t>
          </a:r>
          <a:r>
            <a:rPr lang="zh-CN" dirty="0" smtClean="0"/>
            <a:t>的命名、</a:t>
          </a:r>
          <a:r>
            <a:rPr lang="zh-CN" dirty="0" smtClean="0">
              <a:solidFill>
                <a:schemeClr val="bg1"/>
              </a:solidFill>
            </a:rPr>
            <a:t>显示</a:t>
          </a:r>
          <a:r>
            <a:rPr lang="zh-CN" dirty="0" smtClean="0"/>
            <a:t>、</a:t>
          </a:r>
          <a:r>
            <a:rPr lang="zh-CN" dirty="0" smtClean="0">
              <a:solidFill>
                <a:srgbClr val="FF0000"/>
              </a:solidFill>
            </a:rPr>
            <a:t>产生</a:t>
          </a:r>
          <a:endParaRPr lang="zh-CN" altLang="en-US" dirty="0">
            <a:solidFill>
              <a:srgbClr val="FF0000"/>
            </a:solidFill>
          </a:endParaRPr>
        </a:p>
      </dgm:t>
    </dgm:pt>
    <dgm:pt modelId="{D7965A4F-D0AC-4942-8C2C-64449F137D3E}" type="parTrans" cxnId="{3F49CC0E-92C9-4D95-BDAF-A1E253019D62}">
      <dgm:prSet/>
      <dgm:spPr/>
      <dgm:t>
        <a:bodyPr/>
        <a:lstStyle/>
        <a:p>
          <a:endParaRPr lang="zh-CN" altLang="en-US"/>
        </a:p>
      </dgm:t>
    </dgm:pt>
    <dgm:pt modelId="{DEF16BF3-5A3D-462C-BD5B-A4A606D6DE73}" type="sibTrans" cxnId="{3F49CC0E-92C9-4D95-BDAF-A1E253019D62}">
      <dgm:prSet/>
      <dgm:spPr/>
      <dgm:t>
        <a:bodyPr/>
        <a:lstStyle/>
        <a:p>
          <a:endParaRPr lang="zh-CN" altLang="en-US"/>
        </a:p>
      </dgm:t>
    </dgm:pt>
    <dgm:pt modelId="{FCB1615E-2AFC-4664-A70E-2C390EAB0742}">
      <dgm:prSet phldrT="[文本]"/>
      <dgm:spPr/>
      <dgm:t>
        <a:bodyPr/>
        <a:lstStyle/>
        <a:p>
          <a:r>
            <a:rPr lang="zh-CN" dirty="0" smtClean="0"/>
            <a:t>对象的</a:t>
          </a:r>
          <a:r>
            <a:rPr lang="zh-CN" dirty="0" smtClean="0">
              <a:solidFill>
                <a:srgbClr val="FF0000"/>
              </a:solidFill>
            </a:rPr>
            <a:t>产生</a:t>
          </a:r>
          <a:r>
            <a:rPr lang="zh-CN" dirty="0" smtClean="0"/>
            <a:t>：</a:t>
          </a:r>
          <a:endParaRPr lang="zh-CN" altLang="en-US" dirty="0"/>
        </a:p>
      </dgm:t>
    </dgm:pt>
    <dgm:pt modelId="{B8BDD5DD-ADC9-4837-9A57-A903C6DC6ACA}" type="parTrans" cxnId="{B2B081D2-48FF-4941-AF14-6EDB1873EE15}">
      <dgm:prSet/>
      <dgm:spPr/>
      <dgm:t>
        <a:bodyPr/>
        <a:lstStyle/>
        <a:p>
          <a:endParaRPr lang="zh-CN" altLang="en-US"/>
        </a:p>
      </dgm:t>
    </dgm:pt>
    <dgm:pt modelId="{D4C63706-9F6E-458F-873A-41E7F71A0CD2}" type="sibTrans" cxnId="{B2B081D2-48FF-4941-AF14-6EDB1873EE15}">
      <dgm:prSet/>
      <dgm:spPr/>
      <dgm:t>
        <a:bodyPr/>
        <a:lstStyle/>
        <a:p>
          <a:endParaRPr lang="zh-CN" altLang="en-US"/>
        </a:p>
      </dgm:t>
    </dgm:pt>
    <dgm:pt modelId="{82B8D8C0-A46E-4B34-B562-0FC695873F5A}">
      <dgm:prSet/>
      <dgm:spPr/>
      <dgm:t>
        <a:bodyPr/>
        <a:lstStyle/>
        <a:p>
          <a:r>
            <a:rPr lang="zh-CN" dirty="0" smtClean="0"/>
            <a:t>方式一：通过</a:t>
          </a:r>
          <a:r>
            <a:rPr lang="zh-CN" b="1" dirty="0" smtClean="0"/>
            <a:t>赋值符号“</a:t>
          </a:r>
          <a:r>
            <a:rPr lang="en-US" b="1" dirty="0" smtClean="0"/>
            <a:t>-&gt;</a:t>
          </a:r>
          <a:r>
            <a:rPr lang="zh-CN" b="1" dirty="0" smtClean="0"/>
            <a:t>”或“</a:t>
          </a:r>
          <a:r>
            <a:rPr lang="en-US" b="1" dirty="0" smtClean="0"/>
            <a:t>&lt;-</a:t>
          </a:r>
          <a:r>
            <a:rPr lang="zh-CN" b="1" dirty="0" smtClean="0"/>
            <a:t>”或“</a:t>
          </a:r>
          <a:r>
            <a:rPr lang="en-US" b="1" dirty="0" smtClean="0"/>
            <a:t>=</a:t>
          </a:r>
          <a:r>
            <a:rPr lang="zh-CN" b="1" dirty="0" smtClean="0"/>
            <a:t>”</a:t>
          </a:r>
          <a:r>
            <a:rPr lang="zh-CN" dirty="0" smtClean="0"/>
            <a:t>来产生</a:t>
          </a:r>
          <a:endParaRPr lang="zh-CN" dirty="0"/>
        </a:p>
      </dgm:t>
    </dgm:pt>
    <dgm:pt modelId="{18C88127-18C0-4BA6-AA28-BBF9D8CBE67F}" type="parTrans" cxnId="{C0AD9E36-F68D-4AF3-8F74-94E2E7CFB840}">
      <dgm:prSet/>
      <dgm:spPr/>
      <dgm:t>
        <a:bodyPr/>
        <a:lstStyle/>
        <a:p>
          <a:endParaRPr lang="zh-CN" altLang="en-US"/>
        </a:p>
      </dgm:t>
    </dgm:pt>
    <dgm:pt modelId="{A6BC66D5-DF32-42BA-93C6-30E3DE01D1BB}" type="sibTrans" cxnId="{C0AD9E36-F68D-4AF3-8F74-94E2E7CFB840}">
      <dgm:prSet/>
      <dgm:spPr/>
      <dgm:t>
        <a:bodyPr/>
        <a:lstStyle/>
        <a:p>
          <a:endParaRPr lang="zh-CN" altLang="en-US"/>
        </a:p>
      </dgm:t>
    </dgm:pt>
    <dgm:pt modelId="{47C0E376-B6F8-46A6-9D69-38048D89D7A1}">
      <dgm:prSet/>
      <dgm:spPr/>
      <dgm:t>
        <a:bodyPr/>
        <a:lstStyle/>
        <a:p>
          <a:r>
            <a:rPr lang="zh-CN" dirty="0" smtClean="0"/>
            <a:t>方式二：通过</a:t>
          </a:r>
          <a:r>
            <a:rPr lang="zh-CN" b="1" dirty="0" smtClean="0"/>
            <a:t>函数</a:t>
          </a:r>
          <a:r>
            <a:rPr lang="en-US" b="1" dirty="0" smtClean="0"/>
            <a:t>assign()</a:t>
          </a:r>
          <a:r>
            <a:rPr lang="zh-CN" dirty="0" smtClean="0"/>
            <a:t>来产生</a:t>
          </a:r>
          <a:r>
            <a:rPr lang="en-US" altLang="zh-CN" dirty="0" smtClean="0"/>
            <a:t>,</a:t>
          </a:r>
          <a:r>
            <a:rPr lang="zh-CN" altLang="en-US" dirty="0" smtClean="0"/>
            <a:t>如：</a:t>
          </a:r>
          <a:endParaRPr lang="zh-CN" dirty="0"/>
        </a:p>
      </dgm:t>
    </dgm:pt>
    <dgm:pt modelId="{766FF963-6915-48EF-8B73-E13446F29C36}" type="parTrans" cxnId="{56B430BC-52A5-4CDF-815C-69BA1D74D639}">
      <dgm:prSet/>
      <dgm:spPr/>
      <dgm:t>
        <a:bodyPr/>
        <a:lstStyle/>
        <a:p>
          <a:endParaRPr lang="zh-CN" altLang="en-US"/>
        </a:p>
      </dgm:t>
    </dgm:pt>
    <dgm:pt modelId="{AAE9AC30-74E9-4AB5-8BC0-F974AD6A44FF}" type="sibTrans" cxnId="{56B430BC-52A5-4CDF-815C-69BA1D74D639}">
      <dgm:prSet/>
      <dgm:spPr/>
      <dgm:t>
        <a:bodyPr/>
        <a:lstStyle/>
        <a:p>
          <a:endParaRPr lang="zh-CN" altLang="en-US"/>
        </a:p>
      </dgm:t>
    </dgm:pt>
    <dgm:pt modelId="{7B1C8E90-4FE9-4BD7-8085-25FCBC513550}" type="pres">
      <dgm:prSet presAssocID="{2DA3B979-8EF6-46F7-BD9E-4C26F5BC15FA}" presName="linear" presStyleCnt="0">
        <dgm:presLayoutVars>
          <dgm:animLvl val="lvl"/>
          <dgm:resizeHandles val="exact"/>
        </dgm:presLayoutVars>
      </dgm:prSet>
      <dgm:spPr/>
      <dgm:t>
        <a:bodyPr/>
        <a:lstStyle/>
        <a:p>
          <a:endParaRPr lang="zh-CN" altLang="en-US"/>
        </a:p>
      </dgm:t>
    </dgm:pt>
    <dgm:pt modelId="{25011D3E-148C-454C-A88F-DD0A930C4E6F}" type="pres">
      <dgm:prSet presAssocID="{F697EC55-3ADC-40A2-8BF3-86C2D4B950AC}" presName="parentText" presStyleLbl="node1" presStyleIdx="0" presStyleCnt="1" custLinFactNeighborX="125" custLinFactNeighborY="-12004">
        <dgm:presLayoutVars>
          <dgm:chMax val="0"/>
          <dgm:bulletEnabled val="1"/>
        </dgm:presLayoutVars>
      </dgm:prSet>
      <dgm:spPr/>
      <dgm:t>
        <a:bodyPr/>
        <a:lstStyle/>
        <a:p>
          <a:endParaRPr lang="zh-CN" altLang="en-US"/>
        </a:p>
      </dgm:t>
    </dgm:pt>
    <dgm:pt modelId="{D4D55BD7-0B1C-4C94-9B9E-30F555B0F3F2}" type="pres">
      <dgm:prSet presAssocID="{F697EC55-3ADC-40A2-8BF3-86C2D4B950AC}" presName="childText" presStyleLbl="revTx" presStyleIdx="0" presStyleCnt="1">
        <dgm:presLayoutVars>
          <dgm:bulletEnabled val="1"/>
        </dgm:presLayoutVars>
      </dgm:prSet>
      <dgm:spPr/>
      <dgm:t>
        <a:bodyPr/>
        <a:lstStyle/>
        <a:p>
          <a:endParaRPr lang="zh-CN" altLang="en-US"/>
        </a:p>
      </dgm:t>
    </dgm:pt>
  </dgm:ptLst>
  <dgm:cxnLst>
    <dgm:cxn modelId="{56B430BC-52A5-4CDF-815C-69BA1D74D639}" srcId="{F697EC55-3ADC-40A2-8BF3-86C2D4B950AC}" destId="{47C0E376-B6F8-46A6-9D69-38048D89D7A1}" srcOrd="2" destOrd="0" parTransId="{766FF963-6915-48EF-8B73-E13446F29C36}" sibTransId="{AAE9AC30-74E9-4AB5-8BC0-F974AD6A44FF}"/>
    <dgm:cxn modelId="{6C86E7E4-B931-498C-ABD3-4505367924E3}" type="presOf" srcId="{F697EC55-3ADC-40A2-8BF3-86C2D4B950AC}" destId="{25011D3E-148C-454C-A88F-DD0A930C4E6F}" srcOrd="0" destOrd="0" presId="urn:microsoft.com/office/officeart/2005/8/layout/vList2"/>
    <dgm:cxn modelId="{3F49CC0E-92C9-4D95-BDAF-A1E253019D62}" srcId="{2DA3B979-8EF6-46F7-BD9E-4C26F5BC15FA}" destId="{F697EC55-3ADC-40A2-8BF3-86C2D4B950AC}" srcOrd="0" destOrd="0" parTransId="{D7965A4F-D0AC-4942-8C2C-64449F137D3E}" sibTransId="{DEF16BF3-5A3D-462C-BD5B-A4A606D6DE73}"/>
    <dgm:cxn modelId="{B2B081D2-48FF-4941-AF14-6EDB1873EE15}" srcId="{F697EC55-3ADC-40A2-8BF3-86C2D4B950AC}" destId="{FCB1615E-2AFC-4664-A70E-2C390EAB0742}" srcOrd="0" destOrd="0" parTransId="{B8BDD5DD-ADC9-4837-9A57-A903C6DC6ACA}" sibTransId="{D4C63706-9F6E-458F-873A-41E7F71A0CD2}"/>
    <dgm:cxn modelId="{115040E5-EA38-4651-AEB4-C7014A61244B}" type="presOf" srcId="{82B8D8C0-A46E-4B34-B562-0FC695873F5A}" destId="{D4D55BD7-0B1C-4C94-9B9E-30F555B0F3F2}" srcOrd="0" destOrd="1" presId="urn:microsoft.com/office/officeart/2005/8/layout/vList2"/>
    <dgm:cxn modelId="{88037E80-1A3E-4895-A6C8-66C367C3530B}" type="presOf" srcId="{FCB1615E-2AFC-4664-A70E-2C390EAB0742}" destId="{D4D55BD7-0B1C-4C94-9B9E-30F555B0F3F2}" srcOrd="0" destOrd="0" presId="urn:microsoft.com/office/officeart/2005/8/layout/vList2"/>
    <dgm:cxn modelId="{14AC0052-1905-4752-86BE-DD338FA8CA7B}" type="presOf" srcId="{2DA3B979-8EF6-46F7-BD9E-4C26F5BC15FA}" destId="{7B1C8E90-4FE9-4BD7-8085-25FCBC513550}" srcOrd="0" destOrd="0" presId="urn:microsoft.com/office/officeart/2005/8/layout/vList2"/>
    <dgm:cxn modelId="{C0AD9E36-F68D-4AF3-8F74-94E2E7CFB840}" srcId="{F697EC55-3ADC-40A2-8BF3-86C2D4B950AC}" destId="{82B8D8C0-A46E-4B34-B562-0FC695873F5A}" srcOrd="1" destOrd="0" parTransId="{18C88127-18C0-4BA6-AA28-BBF9D8CBE67F}" sibTransId="{A6BC66D5-DF32-42BA-93C6-30E3DE01D1BB}"/>
    <dgm:cxn modelId="{34260854-5BBF-4784-855D-BC0818373B45}" type="presOf" srcId="{47C0E376-B6F8-46A6-9D69-38048D89D7A1}" destId="{D4D55BD7-0B1C-4C94-9B9E-30F555B0F3F2}" srcOrd="0" destOrd="2" presId="urn:microsoft.com/office/officeart/2005/8/layout/vList2"/>
    <dgm:cxn modelId="{7BF21B40-6FAA-4796-803B-E4DCACD75604}" type="presParOf" srcId="{7B1C8E90-4FE9-4BD7-8085-25FCBC513550}" destId="{25011D3E-148C-454C-A88F-DD0A930C4E6F}" srcOrd="0" destOrd="0" presId="urn:microsoft.com/office/officeart/2005/8/layout/vList2"/>
    <dgm:cxn modelId="{D97DE176-C0B9-474F-9E53-BB0951133976}" type="presParOf" srcId="{7B1C8E90-4FE9-4BD7-8085-25FCBC513550}" destId="{D4D55BD7-0B1C-4C94-9B9E-30F555B0F3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1 </a:t>
          </a:r>
          <a:r>
            <a:rPr lang="zh-CN" b="1" dirty="0" smtClean="0"/>
            <a:t>关于</a:t>
          </a:r>
          <a:r>
            <a:rPr lang="en-US" b="1" dirty="0" smtClean="0"/>
            <a:t>R</a:t>
          </a:r>
          <a:r>
            <a:rPr lang="zh-CN" b="1" dirty="0" smtClean="0"/>
            <a:t>的基本知识</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dirty="0" smtClean="0"/>
            <a:t>命令方式：</a:t>
          </a:r>
          <a:r>
            <a:rPr lang="en-US" b="1" dirty="0" smtClean="0"/>
            <a:t> </a:t>
          </a:r>
          <a:r>
            <a:rPr lang="en-US" b="1" dirty="0" err="1" smtClean="0"/>
            <a:t>help.start</a:t>
          </a:r>
          <a:r>
            <a:rPr lang="en-US" b="1" dirty="0" smtClean="0"/>
            <a:t>( )</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85552779-C907-4527-97D5-E58E853FB878}">
      <dgm:prSet/>
      <dgm:spPr/>
      <dgm:t>
        <a:bodyPr/>
        <a:lstStyle/>
        <a:p>
          <a:r>
            <a:rPr lang="zh-CN" dirty="0" smtClean="0"/>
            <a:t>菜单方式</a:t>
          </a:r>
          <a:r>
            <a:rPr lang="zh-CN" b="1" dirty="0" smtClean="0"/>
            <a:t>：帮助</a:t>
          </a:r>
          <a:r>
            <a:rPr lang="en-US" b="1" i="1" dirty="0" smtClean="0"/>
            <a:t>⇒ </a:t>
          </a:r>
          <a:r>
            <a:rPr lang="en-US" b="1" dirty="0" smtClean="0"/>
            <a:t> html </a:t>
          </a:r>
          <a:r>
            <a:rPr lang="zh-CN" b="1" dirty="0" smtClean="0"/>
            <a:t>帮助</a:t>
          </a:r>
          <a:endParaRPr lang="zh-CN" dirty="0"/>
        </a:p>
      </dgm:t>
    </dgm:pt>
    <dgm:pt modelId="{6090171C-B72D-4020-A908-3E69D40A5192}" type="parTrans" cxnId="{4020FA19-44AC-4D50-BF45-1FFAC3902511}">
      <dgm:prSet/>
      <dgm:spPr/>
      <dgm:t>
        <a:bodyPr/>
        <a:lstStyle/>
        <a:p>
          <a:endParaRPr lang="zh-CN" altLang="en-US"/>
        </a:p>
      </dgm:t>
    </dgm:pt>
    <dgm:pt modelId="{6F000A08-D8A6-46BC-BD6D-4B6E5310CB1D}" type="sibTrans" cxnId="{4020FA19-44AC-4D50-BF45-1FFAC3902511}">
      <dgm:prSet/>
      <dgm:spPr/>
      <dgm:t>
        <a:bodyPr/>
        <a:lstStyle/>
        <a:p>
          <a:endParaRPr lang="zh-CN" altLang="en-US"/>
        </a:p>
      </dgm:t>
    </dgm:pt>
    <dgm:pt modelId="{65D66355-B684-4140-927A-0AF7DB3A57E8}">
      <dgm:prSet/>
      <dgm:spPr/>
      <dgm:t>
        <a:bodyPr/>
        <a:lstStyle/>
        <a:p>
          <a:r>
            <a:rPr lang="zh-CN" b="1" dirty="0" smtClean="0"/>
            <a:t>功能：得到</a:t>
          </a:r>
          <a:r>
            <a:rPr lang="en-US" b="1" dirty="0" smtClean="0"/>
            <a:t>R</a:t>
          </a:r>
          <a:r>
            <a:rPr lang="zh-CN" b="1" dirty="0" smtClean="0"/>
            <a:t>的常见问题（</a:t>
          </a:r>
          <a:r>
            <a:rPr lang="en-US" b="1" dirty="0" smtClean="0"/>
            <a:t>FAQ</a:t>
          </a:r>
          <a:r>
            <a:rPr lang="zh-CN" b="1" dirty="0" smtClean="0"/>
            <a:t>）和帮助手册。</a:t>
          </a:r>
          <a:endParaRPr lang="zh-CN" dirty="0"/>
        </a:p>
      </dgm:t>
    </dgm:pt>
    <dgm:pt modelId="{AC003997-D772-42AC-818C-C062BF6F4AF3}" type="parTrans" cxnId="{8CFB4262-4E37-4A03-86F7-4A927C229CE2}">
      <dgm:prSet/>
      <dgm:spPr/>
      <dgm:t>
        <a:bodyPr/>
        <a:lstStyle/>
        <a:p>
          <a:endParaRPr lang="zh-CN" altLang="en-US"/>
        </a:p>
      </dgm:t>
    </dgm:pt>
    <dgm:pt modelId="{4A61A334-E28B-4D17-A755-33E4F3ED031D}" type="sibTrans" cxnId="{8CFB4262-4E37-4A03-86F7-4A927C229CE2}">
      <dgm:prSet/>
      <dgm:spPr/>
      <dgm:t>
        <a:bodyPr/>
        <a:lstStyle/>
        <a:p>
          <a:endParaRPr lang="zh-CN" altLang="en-US"/>
        </a:p>
      </dgm:t>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A6CA6706-9863-4206-B8E8-60E86A21791F}" type="presOf" srcId="{8BFEFFA1-22E7-4EFA-AF3F-7D2AE47CB706}" destId="{BD6500E7-B12B-4D73-9758-5A524ECFC7B3}" srcOrd="0" destOrd="0" presId="urn:microsoft.com/office/officeart/2005/8/layout/vList2"/>
    <dgm:cxn modelId="{CB795803-C520-450F-8EF8-0F6C9558F2E2}" type="presOf" srcId="{65D66355-B684-4140-927A-0AF7DB3A57E8}" destId="{BD6500E7-B12B-4D73-9758-5A524ECFC7B3}" srcOrd="0" destOrd="2" presId="urn:microsoft.com/office/officeart/2005/8/layout/vList2"/>
    <dgm:cxn modelId="{E77898FD-5439-4126-A1D9-8B8A23DF0DD6}" type="presOf" srcId="{6F9BC9B0-31FB-4732-A7FA-CDBAD48687A1}" destId="{1D407677-9735-411E-A5E6-C935FA391A99}" srcOrd="0" destOrd="0" presId="urn:microsoft.com/office/officeart/2005/8/layout/vList2"/>
    <dgm:cxn modelId="{CBF6431A-C9E7-459E-B588-640DD37AF314}" type="presOf" srcId="{85552779-C907-4527-97D5-E58E853FB878}" destId="{BD6500E7-B12B-4D73-9758-5A524ECFC7B3}" srcOrd="0" destOrd="1" presId="urn:microsoft.com/office/officeart/2005/8/layout/vList2"/>
    <dgm:cxn modelId="{60509C5D-9007-4B90-B0D2-F435E81601B2}" srcId="{E62CC366-3C13-4A1D-AFE4-1085C51389D4}" destId="{8BFEFFA1-22E7-4EFA-AF3F-7D2AE47CB706}" srcOrd="0" destOrd="0" parTransId="{0A4F0907-6663-4382-8102-E8F76F2BB530}" sibTransId="{ECAB3881-EDCE-40D8-9459-BADAC9EF314C}"/>
    <dgm:cxn modelId="{4020FA19-44AC-4D50-BF45-1FFAC3902511}" srcId="{E62CC366-3C13-4A1D-AFE4-1085C51389D4}" destId="{85552779-C907-4527-97D5-E58E853FB878}" srcOrd="1" destOrd="0" parTransId="{6090171C-B72D-4020-A908-3E69D40A5192}" sibTransId="{6F000A08-D8A6-46BC-BD6D-4B6E5310CB1D}"/>
    <dgm:cxn modelId="{579B4EBE-012D-4E72-BCA5-30601C7435B8}" type="presOf" srcId="{E62CC366-3C13-4A1D-AFE4-1085C51389D4}" destId="{72AA26C8-5CF2-4792-8780-81ADB0024F71}" srcOrd="0" destOrd="0" presId="urn:microsoft.com/office/officeart/2005/8/layout/vList2"/>
    <dgm:cxn modelId="{8CFB4262-4E37-4A03-86F7-4A927C229CE2}" srcId="{E62CC366-3C13-4A1D-AFE4-1085C51389D4}" destId="{65D66355-B684-4140-927A-0AF7DB3A57E8}" srcOrd="2" destOrd="0" parTransId="{AC003997-D772-42AC-818C-C062BF6F4AF3}" sibTransId="{4A61A334-E28B-4D17-A755-33E4F3ED031D}"/>
    <dgm:cxn modelId="{22E3121A-9AE2-4B63-9AA2-E7CC327A3ABF}" srcId="{6F9BC9B0-31FB-4732-A7FA-CDBAD48687A1}" destId="{E62CC366-3C13-4A1D-AFE4-1085C51389D4}" srcOrd="0" destOrd="0" parTransId="{12970D25-F225-4079-BC23-A0FB872B3CAF}" sibTransId="{F989566A-D062-43E5-983E-E892B137E23A}"/>
    <dgm:cxn modelId="{E72F0B48-2584-491E-AB95-E953B5F4026C}" type="presParOf" srcId="{1D407677-9735-411E-A5E6-C935FA391A99}" destId="{72AA26C8-5CF2-4792-8780-81ADB0024F71}" srcOrd="0" destOrd="0" presId="urn:microsoft.com/office/officeart/2005/8/layout/vList2"/>
    <dgm:cxn modelId="{FC957A49-7B78-4048-B443-10AAF87169F5}"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9BC9B0-31FB-4732-A7FA-CDBAD4868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62CC366-3C13-4A1D-AFE4-1085C51389D4}">
      <dgm:prSet phldrT="[文本]"/>
      <dgm:spPr/>
      <dgm:t>
        <a:bodyPr/>
        <a:lstStyle/>
        <a:p>
          <a:r>
            <a:rPr lang="en-US" b="1" dirty="0" smtClean="0"/>
            <a:t>2</a:t>
          </a:r>
          <a:r>
            <a:rPr lang="zh-CN" b="1" dirty="0" smtClean="0"/>
            <a:t>关于</a:t>
          </a:r>
          <a:r>
            <a:rPr lang="en-US" b="1" dirty="0" smtClean="0"/>
            <a:t>R </a:t>
          </a:r>
          <a:r>
            <a:rPr lang="zh-CN" b="1" dirty="0" smtClean="0"/>
            <a:t>中的函数或关键字符</a:t>
          </a:r>
          <a:r>
            <a:rPr lang="en-US" b="1" dirty="0" smtClean="0"/>
            <a:t>:</a:t>
          </a:r>
          <a:endParaRPr lang="zh-CN" altLang="en-US" dirty="0"/>
        </a:p>
      </dgm:t>
    </dgm:pt>
    <dgm:pt modelId="{12970D25-F225-4079-BC23-A0FB872B3CAF}" type="parTrans" cxnId="{22E3121A-9AE2-4B63-9AA2-E7CC327A3ABF}">
      <dgm:prSet/>
      <dgm:spPr/>
      <dgm:t>
        <a:bodyPr/>
        <a:lstStyle/>
        <a:p>
          <a:endParaRPr lang="zh-CN" altLang="en-US"/>
        </a:p>
      </dgm:t>
    </dgm:pt>
    <dgm:pt modelId="{F989566A-D062-43E5-983E-E892B137E23A}" type="sibTrans" cxnId="{22E3121A-9AE2-4B63-9AA2-E7CC327A3ABF}">
      <dgm:prSet/>
      <dgm:spPr/>
      <dgm:t>
        <a:bodyPr/>
        <a:lstStyle/>
        <a:p>
          <a:endParaRPr lang="zh-CN" altLang="en-US"/>
        </a:p>
      </dgm:t>
    </dgm:pt>
    <dgm:pt modelId="{8BFEFFA1-22E7-4EFA-AF3F-7D2AE47CB706}">
      <dgm:prSet phldrT="[文本]"/>
      <dgm:spPr/>
      <dgm:t>
        <a:bodyPr/>
        <a:lstStyle/>
        <a:p>
          <a:r>
            <a:rPr lang="zh-CN" b="1" dirty="0" smtClean="0">
              <a:solidFill>
                <a:srgbClr val="FF0000"/>
              </a:solidFill>
            </a:rPr>
            <a:t>方式一</a:t>
          </a:r>
          <a:r>
            <a:rPr lang="zh-CN" b="1" dirty="0" smtClean="0"/>
            <a:t>：命令</a:t>
          </a:r>
          <a:r>
            <a:rPr lang="en-US" b="1" dirty="0" smtClean="0"/>
            <a:t>help(</a:t>
          </a:r>
          <a:r>
            <a:rPr lang="zh-CN" b="1" dirty="0" smtClean="0"/>
            <a:t>函数名</a:t>
          </a:r>
          <a:r>
            <a:rPr lang="en-US" altLang="zh-CN" b="1" dirty="0" smtClean="0"/>
            <a:t>)</a:t>
          </a:r>
          <a:endParaRPr lang="zh-CN" altLang="en-US" dirty="0"/>
        </a:p>
      </dgm:t>
    </dgm:pt>
    <dgm:pt modelId="{0A4F0907-6663-4382-8102-E8F76F2BB530}" type="parTrans" cxnId="{60509C5D-9007-4B90-B0D2-F435E81601B2}">
      <dgm:prSet/>
      <dgm:spPr/>
      <dgm:t>
        <a:bodyPr/>
        <a:lstStyle/>
        <a:p>
          <a:endParaRPr lang="zh-CN" altLang="en-US"/>
        </a:p>
      </dgm:t>
    </dgm:pt>
    <dgm:pt modelId="{ECAB3881-EDCE-40D8-9459-BADAC9EF314C}" type="sibTrans" cxnId="{60509C5D-9007-4B90-B0D2-F435E81601B2}">
      <dgm:prSet/>
      <dgm:spPr/>
      <dgm:t>
        <a:bodyPr/>
        <a:lstStyle/>
        <a:p>
          <a:endParaRPr lang="zh-CN" altLang="en-US"/>
        </a:p>
      </dgm:t>
    </dgm:pt>
    <dgm:pt modelId="{7ECDC92A-F6C8-4719-85BD-3510736F7116}">
      <dgm:prSet/>
      <dgm:spPr/>
      <dgm:t>
        <a:bodyPr/>
        <a:lstStyle/>
        <a:p>
          <a:r>
            <a:rPr lang="zh-CN" dirty="0" smtClean="0"/>
            <a:t>功能：显示某个函数名或具有特殊字符的帮助页面（所属程序包、标题等信息）。</a:t>
          </a:r>
          <a:r>
            <a:rPr lang="zh-CN" altLang="en-US" dirty="0" smtClean="0"/>
            <a:t>如：</a:t>
          </a:r>
          <a:endParaRPr lang="zh-CN" dirty="0"/>
        </a:p>
      </dgm:t>
    </dgm:pt>
    <dgm:pt modelId="{FCCD98C1-CA92-4EAB-8B95-C407D3E73C39}" type="parTrans" cxnId="{ED1D6CBB-C9D2-4FB5-9A3F-38F1112B3C68}">
      <dgm:prSet/>
      <dgm:spPr/>
      <dgm:t>
        <a:bodyPr/>
        <a:lstStyle/>
        <a:p>
          <a:endParaRPr lang="zh-CN" altLang="en-US"/>
        </a:p>
      </dgm:t>
    </dgm:pt>
    <dgm:pt modelId="{B6A0538B-8A59-4FAB-81F4-AAD0C656EAFA}" type="sibTrans" cxnId="{ED1D6CBB-C9D2-4FB5-9A3F-38F1112B3C68}">
      <dgm:prSet/>
      <dgm:spPr/>
      <dgm:t>
        <a:bodyPr/>
        <a:lstStyle/>
        <a:p>
          <a:endParaRPr lang="zh-CN" altLang="en-US"/>
        </a:p>
      </dgm:t>
    </dgm:pt>
    <dgm:pt modelId="{D80734AA-50D8-4B74-9BA3-C7C129D077C4}">
      <dgm:prSet phldrT="[文本]"/>
      <dgm:spPr/>
      <dgm:t>
        <a:bodyPr/>
        <a:lstStyle/>
        <a:p>
          <a:r>
            <a:rPr lang="en-US" b="1" dirty="0" smtClean="0"/>
            <a:t>                  </a:t>
          </a:r>
          <a:r>
            <a:rPr lang="zh-CN" b="1" dirty="0" smtClean="0"/>
            <a:t>或</a:t>
          </a:r>
          <a:r>
            <a:rPr lang="en-US" b="1" dirty="0" smtClean="0"/>
            <a:t>   </a:t>
          </a:r>
          <a:r>
            <a:rPr lang="zh-CN" b="1" dirty="0" smtClean="0"/>
            <a:t>？函数名</a:t>
          </a:r>
          <a:endParaRPr lang="zh-CN" altLang="en-US" dirty="0"/>
        </a:p>
      </dgm:t>
    </dgm:pt>
    <dgm:pt modelId="{FE3C3C3F-12D1-483C-B5A7-ADA73F7D3F02}" type="parTrans" cxnId="{5A82284D-DB99-4D53-9C49-8E9F3C51FC6D}">
      <dgm:prSet/>
      <dgm:spPr/>
      <dgm:t>
        <a:bodyPr/>
        <a:lstStyle/>
        <a:p>
          <a:endParaRPr lang="zh-CN" altLang="en-US"/>
        </a:p>
      </dgm:t>
    </dgm:pt>
    <dgm:pt modelId="{AF55A5ED-5397-432A-BADB-ABEBD1CF3D7D}" type="sibTrans" cxnId="{5A82284D-DB99-4D53-9C49-8E9F3C51FC6D}">
      <dgm:prSet/>
      <dgm:spPr/>
      <dgm:t>
        <a:bodyPr/>
        <a:lstStyle/>
        <a:p>
          <a:endParaRPr lang="zh-CN" altLang="en-US"/>
        </a:p>
      </dgm:t>
    </dgm:pt>
    <dgm:pt modelId="{A9EBAC50-1A57-40AD-A30B-D67A739F1948}">
      <dgm:prSet phldrT="[文本]"/>
      <dgm:spPr/>
      <dgm:t>
        <a:bodyPr/>
        <a:lstStyle/>
        <a:p>
          <a:r>
            <a:rPr lang="zh-CN" altLang="en-US" b="1" dirty="0" smtClean="0"/>
            <a:t>                  或   </a:t>
          </a:r>
          <a:r>
            <a:rPr lang="en-US" b="1" dirty="0" smtClean="0"/>
            <a:t>help(“</a:t>
          </a:r>
          <a:r>
            <a:rPr lang="zh-CN" b="1" dirty="0" smtClean="0"/>
            <a:t>函数名</a:t>
          </a:r>
          <a:r>
            <a:rPr lang="en-US" b="1" dirty="0" smtClean="0"/>
            <a:t>”)</a:t>
          </a:r>
          <a:endParaRPr lang="zh-CN" altLang="en-US" dirty="0"/>
        </a:p>
      </dgm:t>
    </dgm:pt>
    <dgm:pt modelId="{336BCB8E-DFE7-4F8D-94F7-B92B94C6E058}" type="parTrans" cxnId="{5B19D065-EAA1-416B-B86B-46C33DE0D3BB}">
      <dgm:prSet/>
      <dgm:spPr/>
      <dgm:t>
        <a:bodyPr/>
        <a:lstStyle/>
        <a:p>
          <a:endParaRPr lang="zh-CN" altLang="en-US"/>
        </a:p>
      </dgm:t>
    </dgm:pt>
    <dgm:pt modelId="{4640428D-86D6-44AA-8410-2D88C99A2B0C}" type="sibTrans" cxnId="{5B19D065-EAA1-416B-B86B-46C33DE0D3BB}">
      <dgm:prSet/>
      <dgm:spPr/>
      <dgm:t>
        <a:bodyPr/>
        <a:lstStyle/>
        <a:p>
          <a:endParaRPr lang="zh-CN" altLang="en-US"/>
        </a:p>
      </dgm:t>
    </dgm:pt>
    <dgm:pt modelId="{1D407677-9735-411E-A5E6-C935FA391A99}" type="pres">
      <dgm:prSet presAssocID="{6F9BC9B0-31FB-4732-A7FA-CDBAD48687A1}" presName="linear" presStyleCnt="0">
        <dgm:presLayoutVars>
          <dgm:animLvl val="lvl"/>
          <dgm:resizeHandles val="exact"/>
        </dgm:presLayoutVars>
      </dgm:prSet>
      <dgm:spPr/>
      <dgm:t>
        <a:bodyPr/>
        <a:lstStyle/>
        <a:p>
          <a:endParaRPr lang="zh-CN" altLang="en-US"/>
        </a:p>
      </dgm:t>
    </dgm:pt>
    <dgm:pt modelId="{72AA26C8-5CF2-4792-8780-81ADB0024F71}" type="pres">
      <dgm:prSet presAssocID="{E62CC366-3C13-4A1D-AFE4-1085C51389D4}" presName="parentText" presStyleLbl="node1" presStyleIdx="0" presStyleCnt="1" custLinFactNeighborY="-8084">
        <dgm:presLayoutVars>
          <dgm:chMax val="0"/>
          <dgm:bulletEnabled val="1"/>
        </dgm:presLayoutVars>
      </dgm:prSet>
      <dgm:spPr/>
      <dgm:t>
        <a:bodyPr/>
        <a:lstStyle/>
        <a:p>
          <a:endParaRPr lang="zh-CN" altLang="en-US"/>
        </a:p>
      </dgm:t>
    </dgm:pt>
    <dgm:pt modelId="{BD6500E7-B12B-4D73-9758-5A524ECFC7B3}" type="pres">
      <dgm:prSet presAssocID="{E62CC366-3C13-4A1D-AFE4-1085C51389D4}" presName="childText" presStyleLbl="revTx" presStyleIdx="0" presStyleCnt="1">
        <dgm:presLayoutVars>
          <dgm:bulletEnabled val="1"/>
        </dgm:presLayoutVars>
      </dgm:prSet>
      <dgm:spPr/>
      <dgm:t>
        <a:bodyPr/>
        <a:lstStyle/>
        <a:p>
          <a:endParaRPr lang="zh-CN" altLang="en-US"/>
        </a:p>
      </dgm:t>
    </dgm:pt>
  </dgm:ptLst>
  <dgm:cxnLst>
    <dgm:cxn modelId="{03467C91-FC88-4337-AB6B-ED2A06C3610F}" type="presOf" srcId="{E62CC366-3C13-4A1D-AFE4-1085C51389D4}" destId="{72AA26C8-5CF2-4792-8780-81ADB0024F71}" srcOrd="0" destOrd="0" presId="urn:microsoft.com/office/officeart/2005/8/layout/vList2"/>
    <dgm:cxn modelId="{B6977B30-A224-4C84-81DE-F0E98BC0C299}" type="presOf" srcId="{7ECDC92A-F6C8-4719-85BD-3510736F7116}" destId="{BD6500E7-B12B-4D73-9758-5A524ECFC7B3}" srcOrd="0" destOrd="3" presId="urn:microsoft.com/office/officeart/2005/8/layout/vList2"/>
    <dgm:cxn modelId="{ED1D6CBB-C9D2-4FB5-9A3F-38F1112B3C68}" srcId="{E62CC366-3C13-4A1D-AFE4-1085C51389D4}" destId="{7ECDC92A-F6C8-4719-85BD-3510736F7116}" srcOrd="3" destOrd="0" parTransId="{FCCD98C1-CA92-4EAB-8B95-C407D3E73C39}" sibTransId="{B6A0538B-8A59-4FAB-81F4-AAD0C656EAFA}"/>
    <dgm:cxn modelId="{60509C5D-9007-4B90-B0D2-F435E81601B2}" srcId="{E62CC366-3C13-4A1D-AFE4-1085C51389D4}" destId="{8BFEFFA1-22E7-4EFA-AF3F-7D2AE47CB706}" srcOrd="0" destOrd="0" parTransId="{0A4F0907-6663-4382-8102-E8F76F2BB530}" sibTransId="{ECAB3881-EDCE-40D8-9459-BADAC9EF314C}"/>
    <dgm:cxn modelId="{8FE013D0-F9D9-46CA-AC3A-D183FB9585A9}" type="presOf" srcId="{D80734AA-50D8-4B74-9BA3-C7C129D077C4}" destId="{BD6500E7-B12B-4D73-9758-5A524ECFC7B3}" srcOrd="0" destOrd="2" presId="urn:microsoft.com/office/officeart/2005/8/layout/vList2"/>
    <dgm:cxn modelId="{CFE0720C-F6EE-415F-AF48-B6D844F67EDE}" type="presOf" srcId="{8BFEFFA1-22E7-4EFA-AF3F-7D2AE47CB706}" destId="{BD6500E7-B12B-4D73-9758-5A524ECFC7B3}" srcOrd="0" destOrd="0" presId="urn:microsoft.com/office/officeart/2005/8/layout/vList2"/>
    <dgm:cxn modelId="{8336FEFC-AFF3-47EC-A67F-EF0264046631}" type="presOf" srcId="{A9EBAC50-1A57-40AD-A30B-D67A739F1948}" destId="{BD6500E7-B12B-4D73-9758-5A524ECFC7B3}" srcOrd="0" destOrd="1" presId="urn:microsoft.com/office/officeart/2005/8/layout/vList2"/>
    <dgm:cxn modelId="{9CF4ABD8-5C8E-4C38-BE74-8FF5FCC04E4E}" type="presOf" srcId="{6F9BC9B0-31FB-4732-A7FA-CDBAD48687A1}" destId="{1D407677-9735-411E-A5E6-C935FA391A99}" srcOrd="0" destOrd="0" presId="urn:microsoft.com/office/officeart/2005/8/layout/vList2"/>
    <dgm:cxn modelId="{5A82284D-DB99-4D53-9C49-8E9F3C51FC6D}" srcId="{E62CC366-3C13-4A1D-AFE4-1085C51389D4}" destId="{D80734AA-50D8-4B74-9BA3-C7C129D077C4}" srcOrd="2" destOrd="0" parTransId="{FE3C3C3F-12D1-483C-B5A7-ADA73F7D3F02}" sibTransId="{AF55A5ED-5397-432A-BADB-ABEBD1CF3D7D}"/>
    <dgm:cxn modelId="{5B19D065-EAA1-416B-B86B-46C33DE0D3BB}" srcId="{E62CC366-3C13-4A1D-AFE4-1085C51389D4}" destId="{A9EBAC50-1A57-40AD-A30B-D67A739F1948}" srcOrd="1" destOrd="0" parTransId="{336BCB8E-DFE7-4F8D-94F7-B92B94C6E058}" sibTransId="{4640428D-86D6-44AA-8410-2D88C99A2B0C}"/>
    <dgm:cxn modelId="{22E3121A-9AE2-4B63-9AA2-E7CC327A3ABF}" srcId="{6F9BC9B0-31FB-4732-A7FA-CDBAD48687A1}" destId="{E62CC366-3C13-4A1D-AFE4-1085C51389D4}" srcOrd="0" destOrd="0" parTransId="{12970D25-F225-4079-BC23-A0FB872B3CAF}" sibTransId="{F989566A-D062-43E5-983E-E892B137E23A}"/>
    <dgm:cxn modelId="{26DBDECA-62BF-4032-9BF9-90BECC676709}" type="presParOf" srcId="{1D407677-9735-411E-A5E6-C935FA391A99}" destId="{72AA26C8-5CF2-4792-8780-81ADB0024F71}" srcOrd="0" destOrd="0" presId="urn:microsoft.com/office/officeart/2005/8/layout/vList2"/>
    <dgm:cxn modelId="{B6BAA303-A540-4DFA-A531-1CD95CD88811}" type="presParOf" srcId="{1D407677-9735-411E-A5E6-C935FA391A99}" destId="{BD6500E7-B12B-4D73-9758-5A524ECFC7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25107"/>
          <a:ext cx="8219256" cy="1474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sz="3500" kern="1200" dirty="0" smtClean="0"/>
            <a:t>（</a:t>
          </a:r>
          <a:r>
            <a:rPr lang="en-US" sz="3500" kern="1200" dirty="0" smtClean="0"/>
            <a:t>1</a:t>
          </a:r>
          <a:r>
            <a:rPr lang="zh-CN" sz="3500" kern="1200" dirty="0" smtClean="0"/>
            <a:t>）</a:t>
          </a:r>
          <a:r>
            <a:rPr lang="en-US" sz="3500" kern="1200" dirty="0" smtClean="0"/>
            <a:t>R</a:t>
          </a:r>
          <a:r>
            <a:rPr lang="zh-CN" sz="3500" kern="1200" dirty="0" smtClean="0"/>
            <a:t>同</a:t>
          </a:r>
          <a:r>
            <a:rPr lang="en-US" sz="3500" kern="1200" dirty="0" err="1" smtClean="0"/>
            <a:t>matlab</a:t>
          </a:r>
          <a:r>
            <a:rPr lang="zh-CN" sz="3500" kern="1200" dirty="0" smtClean="0"/>
            <a:t>一样，是解释性编程语言</a:t>
          </a:r>
          <a:endParaRPr lang="zh-CN" altLang="en-US" sz="3500" kern="1200" dirty="0"/>
        </a:p>
      </dsp:txBody>
      <dsp:txXfrm>
        <a:off x="71964" y="97071"/>
        <a:ext cx="8075328" cy="1330271"/>
      </dsp:txXfrm>
    </dsp:sp>
    <dsp:sp modelId="{D4D55BD7-0B1C-4C94-9B9E-30F555B0F3F2}">
      <dsp:nvSpPr>
        <dsp:cNvPr id="0" name=""/>
        <dsp:cNvSpPr/>
      </dsp:nvSpPr>
      <dsp:spPr>
        <a:xfrm>
          <a:off x="0" y="1499307"/>
          <a:ext cx="8219256" cy="2680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96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zh-CN" sz="2700" kern="1200" dirty="0" smtClean="0"/>
            <a:t>在提示符“</a:t>
          </a:r>
          <a:r>
            <a:rPr lang="en-US" sz="2700" kern="1200" dirty="0" smtClean="0">
              <a:solidFill>
                <a:srgbClr val="FF0000"/>
              </a:solidFill>
            </a:rPr>
            <a:t>&gt;</a:t>
          </a:r>
          <a:r>
            <a:rPr lang="zh-CN" sz="2700" kern="1200" dirty="0" smtClean="0"/>
            <a:t>”后输入命令即可执行</a:t>
          </a:r>
          <a:endParaRPr lang="zh-CN" altLang="en-US" sz="2700" kern="1200" dirty="0"/>
        </a:p>
        <a:p>
          <a:pPr marL="228600" lvl="1" indent="-228600" algn="l" defTabSz="1200150">
            <a:lnSpc>
              <a:spcPct val="90000"/>
            </a:lnSpc>
            <a:spcBef>
              <a:spcPct val="0"/>
            </a:spcBef>
            <a:spcAft>
              <a:spcPct val="20000"/>
            </a:spcAft>
            <a:buChar char="••"/>
          </a:pPr>
          <a:r>
            <a:rPr lang="zh-CN" sz="2700" kern="1200" dirty="0" smtClean="0"/>
            <a:t>如果一个语句在一行中输不完，按回车键系统会自动产生一个续行符“</a:t>
          </a:r>
          <a:r>
            <a:rPr lang="en-US" sz="2700" kern="1200" dirty="0" smtClean="0">
              <a:solidFill>
                <a:srgbClr val="FF0000"/>
              </a:solidFill>
            </a:rPr>
            <a:t>+</a:t>
          </a:r>
          <a:r>
            <a:rPr lang="zh-CN" sz="2700" kern="1200" dirty="0" smtClean="0"/>
            <a:t>”，语句或命令输完后系统又会回到命令提示符</a:t>
          </a:r>
          <a:r>
            <a:rPr lang="en-US" sz="2700" kern="1200" dirty="0" smtClean="0"/>
            <a:t>.</a:t>
          </a:r>
          <a:endParaRPr lang="zh-CN" sz="2700" kern="1200" dirty="0"/>
        </a:p>
        <a:p>
          <a:pPr marL="228600" lvl="1" indent="-228600" algn="l" defTabSz="1200150">
            <a:lnSpc>
              <a:spcPct val="90000"/>
            </a:lnSpc>
            <a:spcBef>
              <a:spcPct val="0"/>
            </a:spcBef>
            <a:spcAft>
              <a:spcPct val="20000"/>
            </a:spcAft>
            <a:buChar char="••"/>
          </a:pPr>
          <a:r>
            <a:rPr lang="zh-CN" sz="2700" kern="1200" dirty="0" smtClean="0"/>
            <a:t>在同一行中输入多个命令语句，则需要使用</a:t>
          </a:r>
          <a:r>
            <a:rPr lang="zh-CN" sz="2700" kern="1200" dirty="0" smtClean="0">
              <a:solidFill>
                <a:srgbClr val="FF0000"/>
              </a:solidFill>
            </a:rPr>
            <a:t>分号</a:t>
          </a:r>
          <a:r>
            <a:rPr lang="zh-CN" sz="2700" kern="1200" dirty="0" smtClean="0"/>
            <a:t>来隔开</a:t>
          </a:r>
          <a:r>
            <a:rPr lang="en-US" sz="2700" kern="1200" dirty="0" smtClean="0"/>
            <a:t>.</a:t>
          </a:r>
          <a:endParaRPr lang="zh-CN" sz="2700" kern="1200" dirty="0"/>
        </a:p>
      </dsp:txBody>
      <dsp:txXfrm>
        <a:off x="0" y="1499307"/>
        <a:ext cx="8219256" cy="26806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42535"/>
          <a:ext cx="8686800" cy="10565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smtClean="0"/>
            <a:t>2</a:t>
          </a:r>
          <a:r>
            <a:rPr lang="zh-CN" sz="4200" b="1" kern="1200" dirty="0" smtClean="0"/>
            <a:t>关于</a:t>
          </a:r>
          <a:r>
            <a:rPr lang="en-US" sz="4200" b="1" kern="1200" dirty="0" smtClean="0"/>
            <a:t>R </a:t>
          </a:r>
          <a:r>
            <a:rPr lang="zh-CN" sz="4200" b="1" kern="1200" dirty="0" smtClean="0"/>
            <a:t>中的函数或关键字符</a:t>
          </a:r>
          <a:r>
            <a:rPr lang="en-US" sz="4200" b="1" kern="1200" dirty="0" smtClean="0"/>
            <a:t>:</a:t>
          </a:r>
          <a:endParaRPr lang="zh-CN" altLang="en-US" sz="4200" kern="1200" dirty="0"/>
        </a:p>
      </dsp:txBody>
      <dsp:txXfrm>
        <a:off x="51575" y="94110"/>
        <a:ext cx="8583650" cy="953360"/>
      </dsp:txXfrm>
    </dsp:sp>
    <dsp:sp modelId="{BD6500E7-B12B-4D73-9758-5A524ECFC7B3}">
      <dsp:nvSpPr>
        <dsp:cNvPr id="0" name=""/>
        <dsp:cNvSpPr/>
      </dsp:nvSpPr>
      <dsp:spPr>
        <a:xfrm>
          <a:off x="0" y="1099045"/>
          <a:ext cx="8686800"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zh-CN" sz="3300" b="1" kern="1200" dirty="0" smtClean="0">
              <a:solidFill>
                <a:srgbClr val="FF0000"/>
              </a:solidFill>
            </a:rPr>
            <a:t>方式二</a:t>
          </a:r>
          <a:r>
            <a:rPr lang="en-US" sz="3300" b="1" kern="1200" dirty="0" smtClean="0"/>
            <a:t>: </a:t>
          </a:r>
          <a:r>
            <a:rPr lang="zh-CN" sz="3300" b="1" kern="1200" dirty="0" smtClean="0"/>
            <a:t>命令 </a:t>
          </a:r>
          <a:r>
            <a:rPr lang="en-US" sz="3300" b="1" kern="1200" dirty="0" smtClean="0"/>
            <a:t>apropos(”</a:t>
          </a:r>
          <a:r>
            <a:rPr lang="zh-CN" altLang="en-US" sz="3300" b="1" kern="1200" dirty="0" smtClean="0"/>
            <a:t> </a:t>
          </a:r>
          <a:r>
            <a:rPr lang="zh-CN" sz="3300" b="1" kern="1200" dirty="0" smtClean="0"/>
            <a:t>字符</a:t>
          </a:r>
          <a:r>
            <a:rPr lang="zh-CN" altLang="en-US" sz="3300" b="1" kern="1200" dirty="0" smtClean="0"/>
            <a:t>串</a:t>
          </a:r>
          <a:r>
            <a:rPr lang="en-US" sz="3300" b="1" kern="1200" dirty="0" smtClean="0"/>
            <a:t>”)</a:t>
          </a:r>
          <a:endParaRPr lang="zh-CN" altLang="en-US" sz="3300" kern="1200" dirty="0"/>
        </a:p>
        <a:p>
          <a:pPr marL="285750" lvl="1" indent="-285750" algn="l" defTabSz="1466850">
            <a:lnSpc>
              <a:spcPct val="90000"/>
            </a:lnSpc>
            <a:spcBef>
              <a:spcPct val="0"/>
            </a:spcBef>
            <a:spcAft>
              <a:spcPct val="20000"/>
            </a:spcAft>
            <a:buChar char="••"/>
          </a:pPr>
          <a:r>
            <a:rPr lang="zh-CN" sz="3300" kern="1200" dirty="0" smtClean="0"/>
            <a:t>功能：在内存中找出所有含有所给</a:t>
          </a:r>
          <a:r>
            <a:rPr lang="zh-CN" altLang="en-US" sz="3300" kern="1200" dirty="0" smtClean="0"/>
            <a:t>关键</a:t>
          </a:r>
          <a:r>
            <a:rPr lang="zh-CN" sz="3300" kern="1200" dirty="0" smtClean="0"/>
            <a:t>字符</a:t>
          </a:r>
          <a:r>
            <a:rPr lang="zh-CN" altLang="en-US" sz="3300" kern="1200" dirty="0" smtClean="0"/>
            <a:t>串</a:t>
          </a:r>
          <a:r>
            <a:rPr lang="zh-CN" sz="3300" kern="1200" dirty="0" smtClean="0"/>
            <a:t>的对象名列表。如</a:t>
          </a:r>
          <a:r>
            <a:rPr lang="zh-CN" altLang="en-US" sz="3300" kern="1200" dirty="0" smtClean="0"/>
            <a:t>：</a:t>
          </a:r>
          <a:endParaRPr lang="zh-CN" altLang="en-US" sz="3300" kern="1200" dirty="0"/>
        </a:p>
      </dsp:txBody>
      <dsp:txXfrm>
        <a:off x="0" y="1099045"/>
        <a:ext cx="8686800" cy="1695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42535"/>
          <a:ext cx="8686800" cy="10565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dirty="0" smtClean="0"/>
            <a:t>2</a:t>
          </a:r>
          <a:r>
            <a:rPr lang="zh-CN" sz="4200" b="1" kern="1200" dirty="0" smtClean="0"/>
            <a:t>关于</a:t>
          </a:r>
          <a:r>
            <a:rPr lang="en-US" sz="4200" b="1" kern="1200" dirty="0" smtClean="0"/>
            <a:t>R </a:t>
          </a:r>
          <a:r>
            <a:rPr lang="zh-CN" sz="4200" b="1" kern="1200" dirty="0" smtClean="0"/>
            <a:t>中的函数或关键字符</a:t>
          </a:r>
          <a:r>
            <a:rPr lang="en-US" sz="4200" b="1" kern="1200" dirty="0" smtClean="0"/>
            <a:t>:</a:t>
          </a:r>
          <a:endParaRPr lang="zh-CN" altLang="en-US" sz="4200" kern="1200" dirty="0"/>
        </a:p>
      </dsp:txBody>
      <dsp:txXfrm>
        <a:off x="51575" y="94110"/>
        <a:ext cx="8583650" cy="953360"/>
      </dsp:txXfrm>
    </dsp:sp>
    <dsp:sp modelId="{BD6500E7-B12B-4D73-9758-5A524ECFC7B3}">
      <dsp:nvSpPr>
        <dsp:cNvPr id="0" name=""/>
        <dsp:cNvSpPr/>
      </dsp:nvSpPr>
      <dsp:spPr>
        <a:xfrm>
          <a:off x="0" y="1099045"/>
          <a:ext cx="8686800"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zh-CN" sz="3300" b="1" kern="1200" dirty="0" smtClean="0">
              <a:solidFill>
                <a:srgbClr val="FF0000"/>
              </a:solidFill>
            </a:rPr>
            <a:t>方式三</a:t>
          </a:r>
          <a:r>
            <a:rPr lang="en-US" sz="3300" b="1" kern="1200" dirty="0" smtClean="0"/>
            <a:t>: </a:t>
          </a:r>
          <a:r>
            <a:rPr lang="zh-CN" sz="3300" b="1" kern="1200" dirty="0" smtClean="0"/>
            <a:t>命令</a:t>
          </a:r>
          <a:r>
            <a:rPr lang="en-US" sz="3300" b="1" kern="1200" dirty="0" smtClean="0"/>
            <a:t> </a:t>
          </a:r>
          <a:r>
            <a:rPr lang="en-US" sz="3300" b="1" kern="1200" dirty="0" err="1" smtClean="0"/>
            <a:t>help.search</a:t>
          </a:r>
          <a:r>
            <a:rPr lang="en-US" sz="3300" b="1" kern="1200" dirty="0" smtClean="0"/>
            <a:t>(”</a:t>
          </a:r>
          <a:r>
            <a:rPr lang="zh-CN" sz="3300" b="1" kern="1200" dirty="0" smtClean="0"/>
            <a:t>字符串</a:t>
          </a:r>
          <a:r>
            <a:rPr lang="en-US" sz="3300" b="1" kern="1200" dirty="0" smtClean="0"/>
            <a:t>”)</a:t>
          </a:r>
          <a:endParaRPr lang="zh-CN" altLang="en-US" sz="3300" kern="1200" dirty="0"/>
        </a:p>
        <a:p>
          <a:pPr marL="285750" lvl="1" indent="-285750" algn="l" defTabSz="1466850">
            <a:lnSpc>
              <a:spcPct val="90000"/>
            </a:lnSpc>
            <a:spcBef>
              <a:spcPct val="0"/>
            </a:spcBef>
            <a:spcAft>
              <a:spcPct val="20000"/>
            </a:spcAft>
            <a:buChar char="••"/>
          </a:pPr>
          <a:r>
            <a:rPr lang="zh-CN" sz="3300" kern="1200" smtClean="0"/>
            <a:t>功能：在所有的帮助页面中找出所有含有所给字符串的页面。如</a:t>
          </a:r>
          <a:endParaRPr lang="zh-CN" sz="3300" kern="1200"/>
        </a:p>
      </dsp:txBody>
      <dsp:txXfrm>
        <a:off x="0" y="1099045"/>
        <a:ext cx="8686800" cy="1695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22459"/>
          <a:ext cx="8686800" cy="9810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1" kern="1200" dirty="0" smtClean="0"/>
            <a:t>2</a:t>
          </a:r>
          <a:r>
            <a:rPr lang="zh-CN" sz="3900" b="1" kern="1200" dirty="0" smtClean="0"/>
            <a:t>关于</a:t>
          </a:r>
          <a:r>
            <a:rPr lang="en-US" sz="3900" b="1" kern="1200" dirty="0" smtClean="0"/>
            <a:t>R </a:t>
          </a:r>
          <a:r>
            <a:rPr lang="zh-CN" sz="3900" b="1" kern="1200" dirty="0" smtClean="0"/>
            <a:t>中的函数或关键字符</a:t>
          </a:r>
          <a:r>
            <a:rPr lang="en-US" sz="3900" b="1" kern="1200" dirty="0" smtClean="0"/>
            <a:t>:</a:t>
          </a:r>
          <a:endParaRPr lang="zh-CN" altLang="en-US" sz="3900" kern="1200" dirty="0"/>
        </a:p>
      </dsp:txBody>
      <dsp:txXfrm>
        <a:off x="47891" y="70350"/>
        <a:ext cx="8591018" cy="885263"/>
      </dsp:txXfrm>
    </dsp:sp>
    <dsp:sp modelId="{BD6500E7-B12B-4D73-9758-5A524ECFC7B3}">
      <dsp:nvSpPr>
        <dsp:cNvPr id="0" name=""/>
        <dsp:cNvSpPr/>
      </dsp:nvSpPr>
      <dsp:spPr>
        <a:xfrm>
          <a:off x="0" y="1003504"/>
          <a:ext cx="868680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zh-CN" sz="3000" b="1" kern="1200" dirty="0" smtClean="0">
              <a:solidFill>
                <a:srgbClr val="FF0000"/>
              </a:solidFill>
            </a:rPr>
            <a:t>方式四</a:t>
          </a:r>
          <a:r>
            <a:rPr lang="en-US" sz="3000" b="1" kern="1200" dirty="0" smtClean="0"/>
            <a:t>: </a:t>
          </a:r>
          <a:r>
            <a:rPr lang="zh-CN" sz="3000" b="1" kern="1200" dirty="0" smtClean="0"/>
            <a:t>命令 </a:t>
          </a:r>
          <a:r>
            <a:rPr lang="en-US" sz="3000" b="1" kern="1200" dirty="0" smtClean="0"/>
            <a:t>find(</a:t>
          </a:r>
          <a:r>
            <a:rPr lang="zh-CN" sz="3000" b="1" kern="1200" dirty="0" smtClean="0"/>
            <a:t>函数名</a:t>
          </a:r>
          <a:r>
            <a:rPr lang="en-US" sz="3000" b="1" kern="1200" dirty="0" smtClean="0"/>
            <a:t>)</a:t>
          </a:r>
          <a:endParaRPr lang="zh-CN" altLang="en-US" sz="3000" kern="1200" dirty="0"/>
        </a:p>
        <a:p>
          <a:pPr marL="285750" lvl="1" indent="-285750" algn="l" defTabSz="1333500">
            <a:lnSpc>
              <a:spcPct val="90000"/>
            </a:lnSpc>
            <a:spcBef>
              <a:spcPct val="0"/>
            </a:spcBef>
            <a:spcAft>
              <a:spcPct val="20000"/>
            </a:spcAft>
            <a:buChar char="••"/>
          </a:pPr>
          <a:r>
            <a:rPr lang="en-US" altLang="zh-CN" sz="3000" b="1" kern="1200" dirty="0" smtClean="0"/>
            <a:t>                   </a:t>
          </a:r>
          <a:r>
            <a:rPr lang="zh-CN" sz="3000" b="1" kern="1200" dirty="0" smtClean="0"/>
            <a:t>或</a:t>
          </a:r>
          <a:r>
            <a:rPr lang="en-US" sz="3000" b="1" kern="1200" dirty="0" smtClean="0"/>
            <a:t>  find(”</a:t>
          </a:r>
          <a:r>
            <a:rPr lang="zh-CN" sz="3000" b="1" kern="1200" dirty="0" smtClean="0"/>
            <a:t>函数名</a:t>
          </a:r>
          <a:r>
            <a:rPr lang="en-US" sz="3000" b="1" kern="1200" dirty="0" smtClean="0"/>
            <a:t>”)</a:t>
          </a:r>
          <a:endParaRPr lang="zh-CN" altLang="en-US" sz="3000" kern="1200" dirty="0"/>
        </a:p>
        <a:p>
          <a:pPr marL="285750" lvl="1" indent="-285750" algn="l" defTabSz="1333500">
            <a:lnSpc>
              <a:spcPct val="90000"/>
            </a:lnSpc>
            <a:spcBef>
              <a:spcPct val="0"/>
            </a:spcBef>
            <a:spcAft>
              <a:spcPct val="20000"/>
            </a:spcAft>
            <a:buChar char="••"/>
          </a:pPr>
          <a:r>
            <a:rPr lang="zh-CN" sz="3000" kern="1200" dirty="0" smtClean="0"/>
            <a:t>功能：得到名为所给字符串函数所在的程序包。如</a:t>
          </a:r>
          <a:endParaRPr lang="zh-CN" sz="3000" kern="1200" dirty="0"/>
        </a:p>
      </dsp:txBody>
      <dsp:txXfrm>
        <a:off x="0" y="1003504"/>
        <a:ext cx="8686800" cy="20989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11643"/>
          <a:ext cx="8686800" cy="10313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b="1" kern="1200" dirty="0" smtClean="0"/>
            <a:t>2</a:t>
          </a:r>
          <a:r>
            <a:rPr lang="zh-CN" sz="4100" b="1" kern="1200" dirty="0" smtClean="0"/>
            <a:t>关于</a:t>
          </a:r>
          <a:r>
            <a:rPr lang="en-US" sz="4100" b="1" kern="1200" dirty="0" smtClean="0"/>
            <a:t>R </a:t>
          </a:r>
          <a:r>
            <a:rPr lang="zh-CN" sz="4100" b="1" kern="1200" dirty="0" smtClean="0"/>
            <a:t>中的函数或关键字符</a:t>
          </a:r>
          <a:r>
            <a:rPr lang="en-US" sz="4100" b="1" kern="1200" dirty="0" smtClean="0"/>
            <a:t>:</a:t>
          </a:r>
          <a:endParaRPr lang="zh-CN" altLang="en-US" sz="4100" kern="1200" dirty="0"/>
        </a:p>
      </dsp:txBody>
      <dsp:txXfrm>
        <a:off x="50347" y="61990"/>
        <a:ext cx="8586106" cy="930661"/>
      </dsp:txXfrm>
    </dsp:sp>
    <dsp:sp modelId="{BD6500E7-B12B-4D73-9758-5A524ECFC7B3}">
      <dsp:nvSpPr>
        <dsp:cNvPr id="0" name=""/>
        <dsp:cNvSpPr/>
      </dsp:nvSpPr>
      <dsp:spPr>
        <a:xfrm>
          <a:off x="0" y="1042998"/>
          <a:ext cx="8686800"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zh-CN" sz="3200" b="1" kern="1200" dirty="0" smtClean="0">
              <a:solidFill>
                <a:srgbClr val="FF0000"/>
              </a:solidFill>
            </a:rPr>
            <a:t>方式五</a:t>
          </a:r>
          <a:r>
            <a:rPr lang="en-US" sz="3200" b="1" kern="1200" dirty="0" smtClean="0">
              <a:solidFill>
                <a:srgbClr val="FF0000"/>
              </a:solidFill>
            </a:rPr>
            <a:t>: </a:t>
          </a:r>
          <a:r>
            <a:rPr lang="zh-CN" sz="3200" b="1" kern="1200" dirty="0" smtClean="0"/>
            <a:t>命令</a:t>
          </a:r>
          <a:r>
            <a:rPr lang="en-US" sz="3200" b="1" kern="1200" dirty="0" err="1" smtClean="0"/>
            <a:t>args</a:t>
          </a:r>
          <a:r>
            <a:rPr lang="en-US" sz="3200" b="1" kern="1200" dirty="0" smtClean="0"/>
            <a:t>(</a:t>
          </a:r>
          <a:r>
            <a:rPr lang="zh-CN" sz="3200" b="1" kern="1200" dirty="0" smtClean="0"/>
            <a:t>函数名</a:t>
          </a:r>
          <a:r>
            <a:rPr lang="en-US" sz="3200" b="1" kern="1200" dirty="0" smtClean="0"/>
            <a:t>)</a:t>
          </a:r>
          <a:endParaRPr lang="zh-CN" altLang="en-US" sz="3200" kern="1200" dirty="0"/>
        </a:p>
        <a:p>
          <a:pPr marL="285750" lvl="1" indent="-285750" algn="l" defTabSz="1422400">
            <a:lnSpc>
              <a:spcPct val="90000"/>
            </a:lnSpc>
            <a:spcBef>
              <a:spcPct val="0"/>
            </a:spcBef>
            <a:spcAft>
              <a:spcPct val="20000"/>
            </a:spcAft>
            <a:buChar char="••"/>
          </a:pPr>
          <a:r>
            <a:rPr lang="en-US" altLang="zh-CN" sz="3200" b="1" kern="1200" dirty="0" smtClean="0"/>
            <a:t>                   </a:t>
          </a:r>
          <a:r>
            <a:rPr lang="zh-CN" sz="3200" b="1" kern="1200" dirty="0" smtClean="0"/>
            <a:t>或 </a:t>
          </a:r>
          <a:r>
            <a:rPr lang="en-US" sz="3200" b="1" kern="1200" dirty="0" err="1" smtClean="0"/>
            <a:t>args</a:t>
          </a:r>
          <a:r>
            <a:rPr lang="en-US" sz="3200" b="1" kern="1200" dirty="0" smtClean="0"/>
            <a:t>(”</a:t>
          </a:r>
          <a:r>
            <a:rPr lang="zh-CN" sz="3200" b="1" kern="1200" dirty="0" smtClean="0"/>
            <a:t>函数名</a:t>
          </a:r>
          <a:r>
            <a:rPr lang="en-US" sz="3200" b="1" kern="1200" dirty="0" smtClean="0"/>
            <a:t>”)</a:t>
          </a:r>
          <a:endParaRPr lang="zh-CN" altLang="en-US" sz="3200" kern="1200" dirty="0"/>
        </a:p>
        <a:p>
          <a:pPr marL="285750" lvl="1" indent="-285750" algn="l" defTabSz="1422400">
            <a:lnSpc>
              <a:spcPct val="90000"/>
            </a:lnSpc>
            <a:spcBef>
              <a:spcPct val="0"/>
            </a:spcBef>
            <a:spcAft>
              <a:spcPct val="20000"/>
            </a:spcAft>
            <a:buChar char="••"/>
          </a:pPr>
          <a:r>
            <a:rPr lang="zh-CN" sz="3200" kern="1200" dirty="0" smtClean="0"/>
            <a:t>功能：得到所给函数的自变量列表。如</a:t>
          </a:r>
          <a:endParaRPr lang="zh-CN" sz="3200" kern="1200" dirty="0"/>
        </a:p>
      </dsp:txBody>
      <dsp:txXfrm>
        <a:off x="0" y="1042998"/>
        <a:ext cx="8686800" cy="1782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388646"/>
          <a:ext cx="8363272" cy="1330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sz="3200" kern="1200" dirty="0" smtClean="0"/>
            <a:t>（</a:t>
          </a:r>
          <a:r>
            <a:rPr lang="en-US" sz="3200" kern="1200" dirty="0" smtClean="0"/>
            <a:t>2</a:t>
          </a:r>
          <a:r>
            <a:rPr lang="zh-CN" sz="3200" kern="1200" dirty="0" smtClean="0"/>
            <a:t>）</a:t>
          </a:r>
          <a:r>
            <a:rPr lang="en-US" sz="3200" kern="1200" dirty="0" smtClean="0"/>
            <a:t>R</a:t>
          </a:r>
          <a:r>
            <a:rPr lang="zh-CN" sz="3200" kern="1200" dirty="0" smtClean="0"/>
            <a:t>的语法简单直观。如线性回归命令</a:t>
          </a:r>
          <a:r>
            <a:rPr lang="en-US" sz="3200" kern="1200" dirty="0" smtClean="0"/>
            <a:t>lm(y</a:t>
          </a:r>
          <a:r>
            <a:rPr lang="zh-CN" sz="3200" kern="1200" dirty="0" smtClean="0"/>
            <a:t>～</a:t>
          </a:r>
          <a:r>
            <a:rPr lang="en-US" sz="3200" kern="1200" dirty="0" smtClean="0"/>
            <a:t>x)</a:t>
          </a:r>
          <a:endParaRPr lang="zh-CN" altLang="en-US" sz="3200" kern="1200" dirty="0"/>
        </a:p>
      </dsp:txBody>
      <dsp:txXfrm>
        <a:off x="64968" y="453614"/>
        <a:ext cx="8233336" cy="1200939"/>
      </dsp:txXfrm>
    </dsp:sp>
    <dsp:sp modelId="{D4D55BD7-0B1C-4C94-9B9E-30F555B0F3F2}">
      <dsp:nvSpPr>
        <dsp:cNvPr id="0" name=""/>
        <dsp:cNvSpPr/>
      </dsp:nvSpPr>
      <dsp:spPr>
        <a:xfrm>
          <a:off x="0" y="2140689"/>
          <a:ext cx="8363272"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34"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zh-CN" sz="3200" kern="1200" dirty="0" smtClean="0"/>
            <a:t>合法的</a:t>
          </a:r>
          <a:r>
            <a:rPr lang="en-US" sz="3200" kern="1200" dirty="0" smtClean="0"/>
            <a:t>R</a:t>
          </a:r>
          <a:r>
            <a:rPr lang="zh-CN" sz="3200" kern="1200" dirty="0" smtClean="0">
              <a:solidFill>
                <a:srgbClr val="FF0000"/>
              </a:solidFill>
            </a:rPr>
            <a:t>函数</a:t>
          </a:r>
          <a:r>
            <a:rPr lang="zh-CN" sz="3200" kern="1200" dirty="0" smtClean="0"/>
            <a:t>总是带有</a:t>
          </a:r>
          <a:r>
            <a:rPr lang="zh-CN" sz="3200" kern="1200" dirty="0" smtClean="0">
              <a:solidFill>
                <a:srgbClr val="FF0000"/>
              </a:solidFill>
            </a:rPr>
            <a:t>圆括号</a:t>
          </a:r>
          <a:r>
            <a:rPr lang="zh-CN" sz="3200" kern="1200" dirty="0" smtClean="0"/>
            <a:t>，即使括号内没有内容。</a:t>
          </a:r>
          <a:endParaRPr lang="zh-CN" altLang="en-US" sz="3200" kern="1200" dirty="0"/>
        </a:p>
        <a:p>
          <a:pPr marL="285750" lvl="1" indent="-285750" algn="l" defTabSz="1422400">
            <a:lnSpc>
              <a:spcPct val="90000"/>
            </a:lnSpc>
            <a:spcBef>
              <a:spcPct val="0"/>
            </a:spcBef>
            <a:spcAft>
              <a:spcPct val="20000"/>
            </a:spcAft>
            <a:buChar char="••"/>
          </a:pPr>
          <a:r>
            <a:rPr lang="zh-CN" sz="3200" kern="1200" dirty="0" smtClean="0"/>
            <a:t>运行一个</a:t>
          </a:r>
          <a:r>
            <a:rPr lang="en-US" sz="3200" b="1" kern="1200" dirty="0" smtClean="0"/>
            <a:t>R </a:t>
          </a:r>
          <a:r>
            <a:rPr lang="zh-CN" sz="3200" kern="1200" dirty="0" smtClean="0"/>
            <a:t>函数可能不需要设定任何参量</a:t>
          </a:r>
          <a:endParaRPr lang="zh-CN" altLang="en-US" sz="3200" kern="1200" dirty="0"/>
        </a:p>
      </dsp:txBody>
      <dsp:txXfrm>
        <a:off x="0" y="2140689"/>
        <a:ext cx="8363272" cy="1614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5666"/>
          <a:ext cx="8435279" cy="17690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zh-CN" altLang="en-US" sz="4200" kern="1200" dirty="0" smtClean="0"/>
            <a:t>（</a:t>
          </a:r>
          <a:r>
            <a:rPr lang="en-US" altLang="zh-CN" sz="4200" kern="1200" dirty="0" smtClean="0"/>
            <a:t>3</a:t>
          </a:r>
          <a:r>
            <a:rPr lang="zh-CN" altLang="en-US" sz="4200" kern="1200" dirty="0" smtClean="0"/>
            <a:t>）</a:t>
          </a:r>
          <a:r>
            <a:rPr lang="en-US" sz="4200" kern="1200" dirty="0" smtClean="0"/>
            <a:t>R</a:t>
          </a:r>
          <a:r>
            <a:rPr lang="zh-CN" sz="4200" kern="1200" dirty="0" smtClean="0"/>
            <a:t>中所有的操作都是针对存储在活动内存中的</a:t>
          </a:r>
          <a:r>
            <a:rPr lang="zh-CN" sz="4200" kern="1200" dirty="0" smtClean="0">
              <a:solidFill>
                <a:srgbClr val="FF0000"/>
              </a:solidFill>
            </a:rPr>
            <a:t>对象</a:t>
          </a:r>
          <a:endParaRPr lang="zh-CN" altLang="en-US" sz="4200" kern="1200" dirty="0">
            <a:solidFill>
              <a:srgbClr val="FF0000"/>
            </a:solidFill>
          </a:endParaRPr>
        </a:p>
      </dsp:txBody>
      <dsp:txXfrm>
        <a:off x="86357" y="92023"/>
        <a:ext cx="8262565" cy="1596325"/>
      </dsp:txXfrm>
    </dsp:sp>
    <dsp:sp modelId="{D4D55BD7-0B1C-4C94-9B9E-30F555B0F3F2}">
      <dsp:nvSpPr>
        <dsp:cNvPr id="0" name=""/>
        <dsp:cNvSpPr/>
      </dsp:nvSpPr>
      <dsp:spPr>
        <a:xfrm>
          <a:off x="0" y="1774706"/>
          <a:ext cx="8435279" cy="3216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zh-CN" sz="3300" kern="1200" dirty="0" smtClean="0"/>
            <a:t>数据、结果或图表的输入与输出都是通过对计算机硬盘中的文件读写而实现</a:t>
          </a:r>
          <a:r>
            <a:rPr lang="en-US" sz="3300" kern="1200" dirty="0" smtClean="0"/>
            <a:t>. </a:t>
          </a:r>
          <a:endParaRPr lang="zh-CN" altLang="en-US" sz="3300" kern="1200" dirty="0"/>
        </a:p>
        <a:p>
          <a:pPr marL="285750" lvl="1" indent="-285750" algn="l" defTabSz="1466850">
            <a:lnSpc>
              <a:spcPct val="90000"/>
            </a:lnSpc>
            <a:spcBef>
              <a:spcPct val="0"/>
            </a:spcBef>
            <a:spcAft>
              <a:spcPct val="20000"/>
            </a:spcAft>
            <a:buChar char="••"/>
          </a:pPr>
          <a:r>
            <a:rPr lang="zh-CN" sz="3300" kern="1200" dirty="0" smtClean="0"/>
            <a:t>用户通过输入一些命令调用函数，分析得出的结果可以被直接显示在屏幕上，也可以存入某个对象或被写入硬盘</a:t>
          </a:r>
          <a:r>
            <a:rPr lang="en-US" sz="3300" kern="1200" dirty="0" smtClean="0"/>
            <a:t>(</a:t>
          </a:r>
          <a:r>
            <a:rPr lang="zh-CN" sz="3300" kern="1200" dirty="0" smtClean="0"/>
            <a:t>如图片对象</a:t>
          </a:r>
          <a:r>
            <a:rPr lang="en-US" sz="3300" kern="1200" dirty="0" smtClean="0"/>
            <a:t>). </a:t>
          </a:r>
          <a:endParaRPr lang="zh-CN" sz="3300" kern="1200" dirty="0"/>
        </a:p>
      </dsp:txBody>
      <dsp:txXfrm>
        <a:off x="0" y="1774706"/>
        <a:ext cx="8435279" cy="32167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102959"/>
          <a:ext cx="8136903" cy="210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sz="3600" kern="1200" dirty="0" smtClean="0"/>
            <a:t>（</a:t>
          </a:r>
          <a:r>
            <a:rPr lang="en-US" sz="3600" kern="1200" dirty="0" smtClean="0"/>
            <a:t>4</a:t>
          </a:r>
          <a:r>
            <a:rPr lang="zh-CN" sz="3600" kern="1200" dirty="0" smtClean="0"/>
            <a:t>）所有能使用的</a:t>
          </a:r>
          <a:r>
            <a:rPr lang="en-US" sz="3600" b="1" kern="1200" dirty="0" smtClean="0"/>
            <a:t>R </a:t>
          </a:r>
          <a:r>
            <a:rPr lang="zh-CN" sz="3600" kern="1200" dirty="0" smtClean="0"/>
            <a:t>函数都被包含在一个库</a:t>
          </a:r>
          <a:r>
            <a:rPr lang="en-US" sz="3600" kern="1200" dirty="0" smtClean="0"/>
            <a:t>(library) </a:t>
          </a:r>
          <a:r>
            <a:rPr lang="zh-CN" sz="3600" kern="1200" dirty="0" smtClean="0"/>
            <a:t>中， 该库存放在</a:t>
          </a:r>
          <a:r>
            <a:rPr lang="en-US" sz="3600" b="1" kern="1200" dirty="0" smtClean="0"/>
            <a:t>R </a:t>
          </a:r>
          <a:r>
            <a:rPr lang="zh-CN" sz="3600" kern="1200" dirty="0" smtClean="0"/>
            <a:t>安装文件夹的</a:t>
          </a:r>
          <a:r>
            <a:rPr lang="en-US" sz="3600" kern="1200" dirty="0" smtClean="0"/>
            <a:t>library</a:t>
          </a:r>
          <a:r>
            <a:rPr lang="zh-CN" sz="3600" kern="1200" dirty="0" smtClean="0"/>
            <a:t>目录下</a:t>
          </a:r>
          <a:r>
            <a:rPr lang="en-US" sz="3600" kern="1200" dirty="0" smtClean="0"/>
            <a:t>.</a:t>
          </a:r>
          <a:endParaRPr lang="zh-CN" altLang="en-US" sz="3600" kern="1200" dirty="0"/>
        </a:p>
      </dsp:txBody>
      <dsp:txXfrm>
        <a:off x="102806" y="205765"/>
        <a:ext cx="7931291" cy="1900388"/>
      </dsp:txXfrm>
    </dsp:sp>
    <dsp:sp modelId="{D4D55BD7-0B1C-4C94-9B9E-30F555B0F3F2}">
      <dsp:nvSpPr>
        <dsp:cNvPr id="0" name=""/>
        <dsp:cNvSpPr/>
      </dsp:nvSpPr>
      <dsp:spPr>
        <a:xfrm>
          <a:off x="0" y="2208959"/>
          <a:ext cx="8136903" cy="275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zh-CN" sz="2800" kern="1200" smtClean="0"/>
            <a:t>这个目录下含有具有各种功能的包</a:t>
          </a:r>
          <a:r>
            <a:rPr lang="en-US" sz="2800" kern="1200" smtClean="0"/>
            <a:t>(packages)</a:t>
          </a:r>
          <a:r>
            <a:rPr lang="zh-CN" sz="2800" kern="1200" smtClean="0"/>
            <a:t>，各个包也是按照目录的方式组织起来的</a:t>
          </a:r>
          <a:endParaRPr lang="zh-CN" altLang="en-US" sz="2800" kern="1200" dirty="0"/>
        </a:p>
        <a:p>
          <a:pPr marL="285750" lvl="1" indent="-285750" algn="l" defTabSz="1244600">
            <a:lnSpc>
              <a:spcPct val="90000"/>
            </a:lnSpc>
            <a:spcBef>
              <a:spcPct val="0"/>
            </a:spcBef>
            <a:spcAft>
              <a:spcPct val="20000"/>
            </a:spcAft>
            <a:buChar char="••"/>
          </a:pPr>
          <a:r>
            <a:rPr lang="zh-CN" sz="2800" kern="1200" dirty="0" smtClean="0"/>
            <a:t>其中名为</a:t>
          </a:r>
          <a:r>
            <a:rPr lang="en-US" sz="2800" kern="1200" dirty="0" smtClean="0">
              <a:solidFill>
                <a:srgbClr val="FF0000"/>
              </a:solidFill>
            </a:rPr>
            <a:t>base</a:t>
          </a:r>
          <a:r>
            <a:rPr lang="zh-CN" sz="2800" kern="1200" dirty="0" smtClean="0"/>
            <a:t>的包是</a:t>
          </a:r>
          <a:r>
            <a:rPr lang="en-US" sz="2800" b="1" kern="1200" dirty="0" smtClean="0"/>
            <a:t>R </a:t>
          </a:r>
          <a:r>
            <a:rPr lang="zh-CN" sz="2800" kern="1200" dirty="0" smtClean="0"/>
            <a:t>的</a:t>
          </a:r>
          <a:r>
            <a:rPr lang="zh-CN" sz="2800" kern="1200" dirty="0" smtClean="0">
              <a:solidFill>
                <a:srgbClr val="FF0000"/>
              </a:solidFill>
            </a:rPr>
            <a:t>核心</a:t>
          </a:r>
          <a:r>
            <a:rPr lang="zh-CN" sz="2800" kern="1200" dirty="0" smtClean="0"/>
            <a:t>，因为它内嵌了</a:t>
          </a:r>
          <a:r>
            <a:rPr lang="en-US" sz="2800" b="1" kern="1200" dirty="0" smtClean="0"/>
            <a:t>R </a:t>
          </a:r>
          <a:r>
            <a:rPr lang="zh-CN" sz="2800" kern="1200" dirty="0" smtClean="0"/>
            <a:t>语言中所有像数据读写与操作这些最基本的函数</a:t>
          </a:r>
          <a:r>
            <a:rPr lang="en-US" sz="2800" kern="1200" dirty="0" smtClean="0"/>
            <a:t>. </a:t>
          </a:r>
          <a:endParaRPr lang="zh-CN" sz="2800" kern="1200" dirty="0"/>
        </a:p>
        <a:p>
          <a:pPr marL="285750" lvl="1" indent="-285750" algn="l" defTabSz="1244600">
            <a:lnSpc>
              <a:spcPct val="90000"/>
            </a:lnSpc>
            <a:spcBef>
              <a:spcPct val="0"/>
            </a:spcBef>
            <a:spcAft>
              <a:spcPct val="20000"/>
            </a:spcAft>
            <a:buChar char="••"/>
          </a:pPr>
          <a:endParaRPr lang="zh-CN" sz="2800" kern="1200" dirty="0"/>
        </a:p>
      </dsp:txBody>
      <dsp:txXfrm>
        <a:off x="0" y="2208959"/>
        <a:ext cx="8136903" cy="2757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34375"/>
          <a:ext cx="8435280" cy="1558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sz="3700" kern="1200" dirty="0" smtClean="0"/>
            <a:t>（</a:t>
          </a:r>
          <a:r>
            <a:rPr lang="en-US" sz="3700" kern="1200" dirty="0" smtClean="0"/>
            <a:t>5</a:t>
          </a:r>
          <a:r>
            <a:rPr lang="zh-CN" sz="3700" kern="1200" dirty="0" smtClean="0"/>
            <a:t>）对象</a:t>
          </a:r>
          <a:r>
            <a:rPr lang="zh-CN" altLang="zh-CN" sz="3700" kern="1200" dirty="0" smtClean="0"/>
            <a:t>（</a:t>
          </a:r>
          <a:r>
            <a:rPr lang="en-US" altLang="zh-CN" sz="3700" kern="1200" dirty="0" smtClean="0"/>
            <a:t>object</a:t>
          </a:r>
          <a:r>
            <a:rPr lang="zh-CN" altLang="zh-CN" sz="3700" kern="1200" dirty="0" smtClean="0"/>
            <a:t>）</a:t>
          </a:r>
          <a:r>
            <a:rPr lang="zh-CN" sz="3700" kern="1200" dirty="0" smtClean="0"/>
            <a:t>的</a:t>
          </a:r>
          <a:r>
            <a:rPr lang="zh-CN" sz="3700" kern="1200" dirty="0" smtClean="0">
              <a:solidFill>
                <a:srgbClr val="FF0000"/>
              </a:solidFill>
            </a:rPr>
            <a:t>命名</a:t>
          </a:r>
          <a:r>
            <a:rPr lang="zh-CN" sz="3700" kern="1200" dirty="0" smtClean="0"/>
            <a:t>、显示、产生</a:t>
          </a:r>
          <a:endParaRPr lang="zh-CN" altLang="en-US" sz="3700" kern="1200" dirty="0"/>
        </a:p>
      </dsp:txBody>
      <dsp:txXfrm>
        <a:off x="76077" y="110452"/>
        <a:ext cx="8283126" cy="1406286"/>
      </dsp:txXfrm>
    </dsp:sp>
    <dsp:sp modelId="{D4D55BD7-0B1C-4C94-9B9E-30F555B0F3F2}">
      <dsp:nvSpPr>
        <dsp:cNvPr id="0" name=""/>
        <dsp:cNvSpPr/>
      </dsp:nvSpPr>
      <dsp:spPr>
        <a:xfrm>
          <a:off x="0" y="1592815"/>
          <a:ext cx="8435280" cy="336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zh-CN" sz="2900" kern="1200" dirty="0" smtClean="0"/>
            <a:t>对象：</a:t>
          </a:r>
          <a:r>
            <a:rPr lang="en-US" sz="2900" kern="1200" dirty="0" smtClean="0"/>
            <a:t>R</a:t>
          </a:r>
          <a:r>
            <a:rPr lang="zh-CN" sz="2900" kern="1200" dirty="0" smtClean="0"/>
            <a:t>运行时活动内存中的所有变量、数据</a:t>
          </a:r>
          <a:r>
            <a:rPr lang="en-US" sz="2900" kern="1200" dirty="0" smtClean="0"/>
            <a:t>(</a:t>
          </a:r>
          <a:r>
            <a:rPr lang="zh-CN" sz="2900" kern="1200" dirty="0" smtClean="0"/>
            <a:t>包括图表</a:t>
          </a:r>
          <a:r>
            <a:rPr lang="en-US" sz="2900" kern="1200" dirty="0" smtClean="0"/>
            <a:t>)</a:t>
          </a:r>
          <a:r>
            <a:rPr lang="zh-CN" sz="2900" kern="1200" dirty="0" smtClean="0"/>
            <a:t>、函数其结果都称之为对象</a:t>
          </a:r>
          <a:r>
            <a:rPr lang="en-US" sz="2900" kern="1200" dirty="0" smtClean="0"/>
            <a:t>,</a:t>
          </a:r>
          <a:r>
            <a:rPr lang="zh-CN" sz="2900" kern="1200" dirty="0" smtClean="0"/>
            <a:t>每个对象都具有一个名字。</a:t>
          </a:r>
          <a:endParaRPr lang="zh-CN" altLang="en-US" sz="2900" kern="1200" dirty="0"/>
        </a:p>
        <a:p>
          <a:pPr marL="285750" lvl="1" indent="-285750" algn="l" defTabSz="1289050">
            <a:lnSpc>
              <a:spcPct val="90000"/>
            </a:lnSpc>
            <a:spcBef>
              <a:spcPct val="0"/>
            </a:spcBef>
            <a:spcAft>
              <a:spcPct val="20000"/>
            </a:spcAft>
            <a:buChar char="••"/>
          </a:pPr>
          <a:r>
            <a:rPr lang="zh-CN" sz="2900" kern="1200" dirty="0" smtClean="0"/>
            <a:t>对象的</a:t>
          </a:r>
          <a:r>
            <a:rPr lang="zh-CN" sz="2900" kern="1200" dirty="0" smtClean="0">
              <a:solidFill>
                <a:srgbClr val="FF0000"/>
              </a:solidFill>
            </a:rPr>
            <a:t>命名规则</a:t>
          </a:r>
          <a:r>
            <a:rPr lang="zh-CN" sz="2900" kern="1200" dirty="0" smtClean="0"/>
            <a:t>：以一个字母开头（</a:t>
          </a:r>
          <a:r>
            <a:rPr lang="en-US" sz="2900" kern="1200" dirty="0" smtClean="0"/>
            <a:t>A</a:t>
          </a:r>
          <a:r>
            <a:rPr lang="zh-CN" sz="2900" kern="1200" dirty="0" smtClean="0"/>
            <a:t>～</a:t>
          </a:r>
          <a:r>
            <a:rPr lang="en-US" sz="2900" kern="1200" dirty="0" smtClean="0"/>
            <a:t>Z</a:t>
          </a:r>
          <a:r>
            <a:rPr lang="zh-CN" sz="2900" kern="1200" dirty="0" smtClean="0"/>
            <a:t>或</a:t>
          </a:r>
          <a:r>
            <a:rPr lang="en-US" sz="2900" kern="1200" dirty="0" smtClean="0"/>
            <a:t>a</a:t>
          </a:r>
          <a:r>
            <a:rPr lang="zh-CN" sz="2900" kern="1200" dirty="0" smtClean="0"/>
            <a:t>～</a:t>
          </a:r>
          <a:r>
            <a:rPr lang="en-US" sz="2900" kern="1200" dirty="0" smtClean="0"/>
            <a:t>z</a:t>
          </a:r>
          <a:r>
            <a:rPr lang="zh-CN" sz="2900" kern="1200" dirty="0" smtClean="0"/>
            <a:t>）</a:t>
          </a:r>
          <a:r>
            <a:rPr lang="en-US" sz="2900" kern="1200" dirty="0" smtClean="0"/>
            <a:t>,</a:t>
          </a:r>
          <a:r>
            <a:rPr lang="zh-CN" sz="2900" kern="1200" dirty="0" smtClean="0"/>
            <a:t>）中间可以包含字母、数字</a:t>
          </a:r>
          <a:r>
            <a:rPr lang="en-US" sz="2900" kern="1200" dirty="0" smtClean="0"/>
            <a:t>(0</a:t>
          </a:r>
          <a:r>
            <a:rPr lang="zh-CN" sz="2900" kern="1200" dirty="0" smtClean="0"/>
            <a:t>–</a:t>
          </a:r>
          <a:r>
            <a:rPr lang="en-US" sz="2900" kern="1200" dirty="0" smtClean="0"/>
            <a:t>9)</a:t>
          </a:r>
          <a:r>
            <a:rPr lang="zh-CN" sz="2900" kern="1200" dirty="0" smtClean="0"/>
            <a:t>、点</a:t>
          </a:r>
          <a:r>
            <a:rPr lang="en-US" sz="2900" kern="1200" dirty="0" smtClean="0"/>
            <a:t>(.) </a:t>
          </a:r>
          <a:r>
            <a:rPr lang="zh-CN" sz="2900" kern="1200" dirty="0" smtClean="0"/>
            <a:t>及下划线</a:t>
          </a:r>
          <a:r>
            <a:rPr lang="en-US" sz="2900" kern="1200" dirty="0" smtClean="0"/>
            <a:t>(</a:t>
          </a:r>
          <a:r>
            <a:rPr lang="en-US" sz="2900" u="sng" kern="1200" dirty="0" smtClean="0"/>
            <a:t>  </a:t>
          </a:r>
          <a:r>
            <a:rPr lang="en-US" sz="2900" kern="1200" dirty="0" smtClean="0"/>
            <a:t>). </a:t>
          </a:r>
          <a:endParaRPr lang="zh-CN" sz="2900" kern="1200" dirty="0"/>
        </a:p>
        <a:p>
          <a:pPr marL="285750" lvl="1" indent="-285750" algn="l" defTabSz="1289050">
            <a:lnSpc>
              <a:spcPct val="90000"/>
            </a:lnSpc>
            <a:spcBef>
              <a:spcPct val="0"/>
            </a:spcBef>
            <a:spcAft>
              <a:spcPct val="20000"/>
            </a:spcAft>
            <a:buChar char="••"/>
          </a:pPr>
          <a:r>
            <a:rPr lang="zh-CN" sz="2900" kern="1200" dirty="0" smtClean="0"/>
            <a:t>注意：对象名字</a:t>
          </a:r>
          <a:r>
            <a:rPr lang="zh-CN" sz="2900" kern="1200" dirty="0" smtClean="0">
              <a:solidFill>
                <a:srgbClr val="FF0000"/>
              </a:solidFill>
            </a:rPr>
            <a:t>区分大小写</a:t>
          </a:r>
          <a:r>
            <a:rPr lang="zh-CN" sz="2900" kern="1200" dirty="0" smtClean="0"/>
            <a:t>。</a:t>
          </a:r>
          <a:endParaRPr lang="zh-CN" sz="2900" kern="1200" dirty="0"/>
        </a:p>
      </dsp:txBody>
      <dsp:txXfrm>
        <a:off x="0" y="1592815"/>
        <a:ext cx="8435280" cy="3369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0"/>
          <a:ext cx="8147248" cy="1558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sz="3700" kern="1200" dirty="0" smtClean="0"/>
            <a:t>（</a:t>
          </a:r>
          <a:r>
            <a:rPr lang="en-US" sz="3700" kern="1200" dirty="0" smtClean="0"/>
            <a:t>5</a:t>
          </a:r>
          <a:r>
            <a:rPr lang="zh-CN" sz="3700" kern="1200" dirty="0" smtClean="0"/>
            <a:t>）对象</a:t>
          </a:r>
          <a:r>
            <a:rPr lang="zh-CN" altLang="zh-CN" sz="3700" kern="1200" dirty="0" smtClean="0"/>
            <a:t>（</a:t>
          </a:r>
          <a:r>
            <a:rPr lang="en-US" altLang="zh-CN" sz="3700" kern="1200" dirty="0" smtClean="0"/>
            <a:t>object</a:t>
          </a:r>
          <a:r>
            <a:rPr lang="zh-CN" altLang="zh-CN" sz="3700" kern="1200" dirty="0" smtClean="0"/>
            <a:t>）</a:t>
          </a:r>
          <a:r>
            <a:rPr lang="zh-CN" sz="3700" kern="1200" dirty="0" smtClean="0"/>
            <a:t>的命名、</a:t>
          </a:r>
          <a:r>
            <a:rPr lang="zh-CN" sz="3700" kern="1200" dirty="0" smtClean="0">
              <a:solidFill>
                <a:srgbClr val="FF0000"/>
              </a:solidFill>
            </a:rPr>
            <a:t>显示</a:t>
          </a:r>
          <a:r>
            <a:rPr lang="zh-CN" sz="3700" kern="1200" dirty="0" smtClean="0"/>
            <a:t>、产生</a:t>
          </a:r>
          <a:endParaRPr lang="zh-CN" altLang="en-US" sz="3700" kern="1200" dirty="0"/>
        </a:p>
      </dsp:txBody>
      <dsp:txXfrm>
        <a:off x="76077" y="76077"/>
        <a:ext cx="7995094" cy="1406286"/>
      </dsp:txXfrm>
    </dsp:sp>
    <dsp:sp modelId="{D4D55BD7-0B1C-4C94-9B9E-30F555B0F3F2}">
      <dsp:nvSpPr>
        <dsp:cNvPr id="0" name=""/>
        <dsp:cNvSpPr/>
      </dsp:nvSpPr>
      <dsp:spPr>
        <a:xfrm>
          <a:off x="0" y="1573501"/>
          <a:ext cx="8147248" cy="1608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75"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zh-CN" sz="2900" kern="1200" dirty="0" smtClean="0"/>
            <a:t>对象的显示：</a:t>
          </a:r>
          <a:endParaRPr lang="zh-CN" altLang="en-US" sz="2900" kern="1200" dirty="0"/>
        </a:p>
        <a:p>
          <a:pPr marL="285750" lvl="1" indent="-285750" algn="l" defTabSz="1289050">
            <a:lnSpc>
              <a:spcPct val="90000"/>
            </a:lnSpc>
            <a:spcBef>
              <a:spcPct val="0"/>
            </a:spcBef>
            <a:spcAft>
              <a:spcPct val="20000"/>
            </a:spcAft>
            <a:buChar char="••"/>
          </a:pPr>
          <a:r>
            <a:rPr lang="zh-CN" sz="2900" kern="1200" dirty="0" smtClean="0"/>
            <a:t>方式一：</a:t>
          </a:r>
          <a:r>
            <a:rPr lang="zh-CN" sz="2900" b="1" kern="1200" dirty="0" smtClean="0"/>
            <a:t>函数</a:t>
          </a:r>
          <a:r>
            <a:rPr lang="en-US" sz="2900" b="1" kern="1200" dirty="0" smtClean="0"/>
            <a:t>print(</a:t>
          </a:r>
          <a:r>
            <a:rPr lang="zh-CN" sz="2900" b="1" kern="1200" dirty="0" smtClean="0"/>
            <a:t>对象名</a:t>
          </a:r>
          <a:r>
            <a:rPr lang="en-US" sz="2900" b="1" kern="1200" dirty="0" smtClean="0"/>
            <a:t>)</a:t>
          </a:r>
          <a:endParaRPr lang="zh-CN" sz="2900" kern="1200" dirty="0"/>
        </a:p>
        <a:p>
          <a:pPr marL="285750" lvl="1" indent="-285750" algn="l" defTabSz="1289050">
            <a:lnSpc>
              <a:spcPct val="90000"/>
            </a:lnSpc>
            <a:spcBef>
              <a:spcPct val="0"/>
            </a:spcBef>
            <a:spcAft>
              <a:spcPct val="20000"/>
            </a:spcAft>
            <a:buChar char="••"/>
          </a:pPr>
          <a:r>
            <a:rPr lang="zh-CN" sz="2900" kern="1200" dirty="0" smtClean="0"/>
            <a:t>方式二：</a:t>
          </a:r>
          <a:r>
            <a:rPr lang="zh-CN" sz="2900" b="1" kern="1200" dirty="0" smtClean="0"/>
            <a:t>直接在命令行输入对象名</a:t>
          </a:r>
          <a:r>
            <a:rPr lang="zh-CN" sz="2900" kern="1200" dirty="0" smtClean="0"/>
            <a:t>，</a:t>
          </a:r>
          <a:r>
            <a:rPr lang="zh-CN" altLang="en-US" sz="2900" kern="1200" dirty="0" smtClean="0"/>
            <a:t>如</a:t>
          </a:r>
          <a:endParaRPr lang="zh-CN" altLang="en-US" sz="2900" kern="1200" dirty="0"/>
        </a:p>
      </dsp:txBody>
      <dsp:txXfrm>
        <a:off x="0" y="1573501"/>
        <a:ext cx="8147248" cy="1608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11D3E-148C-454C-A88F-DD0A930C4E6F}">
      <dsp:nvSpPr>
        <dsp:cNvPr id="0" name=""/>
        <dsp:cNvSpPr/>
      </dsp:nvSpPr>
      <dsp:spPr>
        <a:xfrm>
          <a:off x="0" y="0"/>
          <a:ext cx="8291264" cy="8552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sz="3400" kern="1200" dirty="0" smtClean="0"/>
            <a:t>（</a:t>
          </a:r>
          <a:r>
            <a:rPr lang="en-US" sz="3400" kern="1200" dirty="0" smtClean="0"/>
            <a:t>5</a:t>
          </a:r>
          <a:r>
            <a:rPr lang="zh-CN" sz="3400" kern="1200" dirty="0" smtClean="0"/>
            <a:t>）对象</a:t>
          </a:r>
          <a:r>
            <a:rPr lang="zh-CN" altLang="zh-CN" sz="3400" kern="1200" dirty="0" smtClean="0"/>
            <a:t>（</a:t>
          </a:r>
          <a:r>
            <a:rPr lang="en-US" altLang="zh-CN" sz="3400" kern="1200" dirty="0" smtClean="0"/>
            <a:t>object</a:t>
          </a:r>
          <a:r>
            <a:rPr lang="zh-CN" altLang="zh-CN" sz="3400" kern="1200" dirty="0" smtClean="0"/>
            <a:t>）</a:t>
          </a:r>
          <a:r>
            <a:rPr lang="zh-CN" sz="3400" kern="1200" dirty="0" smtClean="0"/>
            <a:t>的命名、</a:t>
          </a:r>
          <a:r>
            <a:rPr lang="zh-CN" sz="3400" kern="1200" dirty="0" smtClean="0">
              <a:solidFill>
                <a:schemeClr val="bg1"/>
              </a:solidFill>
            </a:rPr>
            <a:t>显示</a:t>
          </a:r>
          <a:r>
            <a:rPr lang="zh-CN" sz="3400" kern="1200" dirty="0" smtClean="0"/>
            <a:t>、</a:t>
          </a:r>
          <a:r>
            <a:rPr lang="zh-CN" sz="3400" kern="1200" dirty="0" smtClean="0">
              <a:solidFill>
                <a:srgbClr val="FF0000"/>
              </a:solidFill>
            </a:rPr>
            <a:t>产生</a:t>
          </a:r>
          <a:endParaRPr lang="zh-CN" altLang="en-US" sz="3400" kern="1200" dirty="0">
            <a:solidFill>
              <a:srgbClr val="FF0000"/>
            </a:solidFill>
          </a:endParaRPr>
        </a:p>
      </dsp:txBody>
      <dsp:txXfrm>
        <a:off x="41751" y="41751"/>
        <a:ext cx="8207762" cy="771768"/>
      </dsp:txXfrm>
    </dsp:sp>
    <dsp:sp modelId="{D4D55BD7-0B1C-4C94-9B9E-30F555B0F3F2}">
      <dsp:nvSpPr>
        <dsp:cNvPr id="0" name=""/>
        <dsp:cNvSpPr/>
      </dsp:nvSpPr>
      <dsp:spPr>
        <a:xfrm>
          <a:off x="0" y="895961"/>
          <a:ext cx="8291264"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48"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sz="2700" kern="1200" dirty="0" smtClean="0"/>
            <a:t>对象的</a:t>
          </a:r>
          <a:r>
            <a:rPr lang="zh-CN" sz="2700" kern="1200" dirty="0" smtClean="0">
              <a:solidFill>
                <a:srgbClr val="FF0000"/>
              </a:solidFill>
            </a:rPr>
            <a:t>产生</a:t>
          </a:r>
          <a:r>
            <a:rPr lang="zh-CN" sz="2700" kern="1200" dirty="0" smtClean="0"/>
            <a:t>：</a:t>
          </a:r>
          <a:endParaRPr lang="zh-CN" altLang="en-US" sz="2700" kern="1200" dirty="0"/>
        </a:p>
        <a:p>
          <a:pPr marL="228600" lvl="1" indent="-228600" algn="l" defTabSz="1200150">
            <a:lnSpc>
              <a:spcPct val="90000"/>
            </a:lnSpc>
            <a:spcBef>
              <a:spcPct val="0"/>
            </a:spcBef>
            <a:spcAft>
              <a:spcPct val="20000"/>
            </a:spcAft>
            <a:buChar char="••"/>
          </a:pPr>
          <a:r>
            <a:rPr lang="zh-CN" sz="2700" kern="1200" dirty="0" smtClean="0"/>
            <a:t>方式一：通过</a:t>
          </a:r>
          <a:r>
            <a:rPr lang="zh-CN" sz="2700" b="1" kern="1200" dirty="0" smtClean="0"/>
            <a:t>赋值符号“</a:t>
          </a:r>
          <a:r>
            <a:rPr lang="en-US" sz="2700" b="1" kern="1200" dirty="0" smtClean="0"/>
            <a:t>-&gt;</a:t>
          </a:r>
          <a:r>
            <a:rPr lang="zh-CN" sz="2700" b="1" kern="1200" dirty="0" smtClean="0"/>
            <a:t>”或“</a:t>
          </a:r>
          <a:r>
            <a:rPr lang="en-US" sz="2700" b="1" kern="1200" dirty="0" smtClean="0"/>
            <a:t>&lt;-</a:t>
          </a:r>
          <a:r>
            <a:rPr lang="zh-CN" sz="2700" b="1" kern="1200" dirty="0" smtClean="0"/>
            <a:t>”或“</a:t>
          </a:r>
          <a:r>
            <a:rPr lang="en-US" sz="2700" b="1" kern="1200" dirty="0" smtClean="0"/>
            <a:t>=</a:t>
          </a:r>
          <a:r>
            <a:rPr lang="zh-CN" sz="2700" b="1" kern="1200" dirty="0" smtClean="0"/>
            <a:t>”</a:t>
          </a:r>
          <a:r>
            <a:rPr lang="zh-CN" sz="2700" kern="1200" dirty="0" smtClean="0"/>
            <a:t>来产生</a:t>
          </a:r>
          <a:endParaRPr lang="zh-CN" sz="2700" kern="1200" dirty="0"/>
        </a:p>
        <a:p>
          <a:pPr marL="228600" lvl="1" indent="-228600" algn="l" defTabSz="1200150">
            <a:lnSpc>
              <a:spcPct val="90000"/>
            </a:lnSpc>
            <a:spcBef>
              <a:spcPct val="0"/>
            </a:spcBef>
            <a:spcAft>
              <a:spcPct val="20000"/>
            </a:spcAft>
            <a:buChar char="••"/>
          </a:pPr>
          <a:r>
            <a:rPr lang="zh-CN" sz="2700" kern="1200" dirty="0" smtClean="0"/>
            <a:t>方式二：通过</a:t>
          </a:r>
          <a:r>
            <a:rPr lang="zh-CN" sz="2700" b="1" kern="1200" dirty="0" smtClean="0"/>
            <a:t>函数</a:t>
          </a:r>
          <a:r>
            <a:rPr lang="en-US" sz="2700" b="1" kern="1200" dirty="0" smtClean="0"/>
            <a:t>assign()</a:t>
          </a:r>
          <a:r>
            <a:rPr lang="zh-CN" sz="2700" kern="1200" dirty="0" smtClean="0"/>
            <a:t>来产生</a:t>
          </a:r>
          <a:r>
            <a:rPr lang="en-US" altLang="zh-CN" sz="2700" kern="1200" dirty="0" smtClean="0"/>
            <a:t>,</a:t>
          </a:r>
          <a:r>
            <a:rPr lang="zh-CN" altLang="en-US" sz="2700" kern="1200" dirty="0" smtClean="0"/>
            <a:t>如：</a:t>
          </a:r>
          <a:endParaRPr lang="zh-CN" sz="2700" kern="1200" dirty="0"/>
        </a:p>
      </dsp:txBody>
      <dsp:txXfrm>
        <a:off x="0" y="895961"/>
        <a:ext cx="8291264" cy="19002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4876"/>
          <a:ext cx="8686800"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b="1" kern="1200" dirty="0" smtClean="0"/>
            <a:t>1 </a:t>
          </a:r>
          <a:r>
            <a:rPr lang="zh-CN" sz="3700" b="1" kern="1200" dirty="0" smtClean="0"/>
            <a:t>关于</a:t>
          </a:r>
          <a:r>
            <a:rPr lang="en-US" sz="3700" b="1" kern="1200" dirty="0" smtClean="0"/>
            <a:t>R</a:t>
          </a:r>
          <a:r>
            <a:rPr lang="zh-CN" sz="3700" b="1" kern="1200" dirty="0" smtClean="0"/>
            <a:t>的基本知识</a:t>
          </a:r>
          <a:endParaRPr lang="zh-CN" altLang="en-US" sz="3700" kern="1200" dirty="0"/>
        </a:p>
      </dsp:txBody>
      <dsp:txXfrm>
        <a:off x="45435" y="50311"/>
        <a:ext cx="8595930" cy="839865"/>
      </dsp:txXfrm>
    </dsp:sp>
    <dsp:sp modelId="{BD6500E7-B12B-4D73-9758-5A524ECFC7B3}">
      <dsp:nvSpPr>
        <dsp:cNvPr id="0" name=""/>
        <dsp:cNvSpPr/>
      </dsp:nvSpPr>
      <dsp:spPr>
        <a:xfrm>
          <a:off x="0" y="935611"/>
          <a:ext cx="8686800" cy="1608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zh-CN" sz="2900" kern="1200" dirty="0" smtClean="0"/>
            <a:t>命令方式：</a:t>
          </a:r>
          <a:r>
            <a:rPr lang="en-US" sz="2900" b="1" kern="1200" dirty="0" smtClean="0"/>
            <a:t> </a:t>
          </a:r>
          <a:r>
            <a:rPr lang="en-US" sz="2900" b="1" kern="1200" dirty="0" err="1" smtClean="0"/>
            <a:t>help.start</a:t>
          </a:r>
          <a:r>
            <a:rPr lang="en-US" sz="2900" b="1" kern="1200" dirty="0" smtClean="0"/>
            <a:t>( )</a:t>
          </a:r>
          <a:endParaRPr lang="zh-CN" altLang="en-US" sz="2900" kern="1200" dirty="0"/>
        </a:p>
        <a:p>
          <a:pPr marL="285750" lvl="1" indent="-285750" algn="l" defTabSz="1289050">
            <a:lnSpc>
              <a:spcPct val="90000"/>
            </a:lnSpc>
            <a:spcBef>
              <a:spcPct val="0"/>
            </a:spcBef>
            <a:spcAft>
              <a:spcPct val="20000"/>
            </a:spcAft>
            <a:buChar char="••"/>
          </a:pPr>
          <a:r>
            <a:rPr lang="zh-CN" sz="2900" kern="1200" dirty="0" smtClean="0"/>
            <a:t>菜单方式</a:t>
          </a:r>
          <a:r>
            <a:rPr lang="zh-CN" sz="2900" b="1" kern="1200" dirty="0" smtClean="0"/>
            <a:t>：帮助</a:t>
          </a:r>
          <a:r>
            <a:rPr lang="en-US" sz="2900" b="1" i="1" kern="1200" dirty="0" smtClean="0"/>
            <a:t>⇒ </a:t>
          </a:r>
          <a:r>
            <a:rPr lang="en-US" sz="2900" b="1" kern="1200" dirty="0" smtClean="0"/>
            <a:t> html </a:t>
          </a:r>
          <a:r>
            <a:rPr lang="zh-CN" sz="2900" b="1" kern="1200" dirty="0" smtClean="0"/>
            <a:t>帮助</a:t>
          </a:r>
          <a:endParaRPr lang="zh-CN" sz="2900" kern="1200" dirty="0"/>
        </a:p>
        <a:p>
          <a:pPr marL="285750" lvl="1" indent="-285750" algn="l" defTabSz="1289050">
            <a:lnSpc>
              <a:spcPct val="90000"/>
            </a:lnSpc>
            <a:spcBef>
              <a:spcPct val="0"/>
            </a:spcBef>
            <a:spcAft>
              <a:spcPct val="20000"/>
            </a:spcAft>
            <a:buChar char="••"/>
          </a:pPr>
          <a:r>
            <a:rPr lang="zh-CN" sz="2900" b="1" kern="1200" dirty="0" smtClean="0"/>
            <a:t>功能：得到</a:t>
          </a:r>
          <a:r>
            <a:rPr lang="en-US" sz="2900" b="1" kern="1200" dirty="0" smtClean="0"/>
            <a:t>R</a:t>
          </a:r>
          <a:r>
            <a:rPr lang="zh-CN" sz="2900" b="1" kern="1200" dirty="0" smtClean="0"/>
            <a:t>的常见问题（</a:t>
          </a:r>
          <a:r>
            <a:rPr lang="en-US" sz="2900" b="1" kern="1200" dirty="0" smtClean="0"/>
            <a:t>FAQ</a:t>
          </a:r>
          <a:r>
            <a:rPr lang="zh-CN" sz="2900" b="1" kern="1200" dirty="0" smtClean="0"/>
            <a:t>）和帮助手册。</a:t>
          </a:r>
          <a:endParaRPr lang="zh-CN" sz="2900" kern="1200" dirty="0"/>
        </a:p>
      </dsp:txBody>
      <dsp:txXfrm>
        <a:off x="0" y="935611"/>
        <a:ext cx="8686800" cy="16083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26C8-5CF2-4792-8780-81ADB0024F71}">
      <dsp:nvSpPr>
        <dsp:cNvPr id="0" name=""/>
        <dsp:cNvSpPr/>
      </dsp:nvSpPr>
      <dsp:spPr>
        <a:xfrm>
          <a:off x="0" y="0"/>
          <a:ext cx="8686800" cy="9810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1" kern="1200" dirty="0" smtClean="0"/>
            <a:t>2</a:t>
          </a:r>
          <a:r>
            <a:rPr lang="zh-CN" sz="3900" b="1" kern="1200" dirty="0" smtClean="0"/>
            <a:t>关于</a:t>
          </a:r>
          <a:r>
            <a:rPr lang="en-US" sz="3900" b="1" kern="1200" dirty="0" smtClean="0"/>
            <a:t>R </a:t>
          </a:r>
          <a:r>
            <a:rPr lang="zh-CN" sz="3900" b="1" kern="1200" dirty="0" smtClean="0"/>
            <a:t>中的函数或关键字符</a:t>
          </a:r>
          <a:r>
            <a:rPr lang="en-US" sz="3900" b="1" kern="1200" dirty="0" smtClean="0"/>
            <a:t>:</a:t>
          </a:r>
          <a:endParaRPr lang="zh-CN" altLang="en-US" sz="3900" kern="1200" dirty="0"/>
        </a:p>
      </dsp:txBody>
      <dsp:txXfrm>
        <a:off x="47891" y="47891"/>
        <a:ext cx="8591018" cy="885263"/>
      </dsp:txXfrm>
    </dsp:sp>
    <dsp:sp modelId="{BD6500E7-B12B-4D73-9758-5A524ECFC7B3}">
      <dsp:nvSpPr>
        <dsp:cNvPr id="0" name=""/>
        <dsp:cNvSpPr/>
      </dsp:nvSpPr>
      <dsp:spPr>
        <a:xfrm>
          <a:off x="0" y="1008980"/>
          <a:ext cx="8686800" cy="26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zh-CN" sz="3000" b="1" kern="1200" dirty="0" smtClean="0">
              <a:solidFill>
                <a:srgbClr val="FF0000"/>
              </a:solidFill>
            </a:rPr>
            <a:t>方式一</a:t>
          </a:r>
          <a:r>
            <a:rPr lang="zh-CN" sz="3000" b="1" kern="1200" dirty="0" smtClean="0"/>
            <a:t>：命令</a:t>
          </a:r>
          <a:r>
            <a:rPr lang="en-US" sz="3000" b="1" kern="1200" dirty="0" smtClean="0"/>
            <a:t>help(</a:t>
          </a:r>
          <a:r>
            <a:rPr lang="zh-CN" sz="3000" b="1" kern="1200" dirty="0" smtClean="0"/>
            <a:t>函数名</a:t>
          </a:r>
          <a:r>
            <a:rPr lang="en-US" altLang="zh-CN" sz="3000" b="1" kern="1200" dirty="0" smtClean="0"/>
            <a:t>)</a:t>
          </a:r>
          <a:endParaRPr lang="zh-CN" altLang="en-US" sz="3000" kern="1200" dirty="0"/>
        </a:p>
        <a:p>
          <a:pPr marL="285750" lvl="1" indent="-285750" algn="l" defTabSz="1333500">
            <a:lnSpc>
              <a:spcPct val="90000"/>
            </a:lnSpc>
            <a:spcBef>
              <a:spcPct val="0"/>
            </a:spcBef>
            <a:spcAft>
              <a:spcPct val="20000"/>
            </a:spcAft>
            <a:buChar char="••"/>
          </a:pPr>
          <a:r>
            <a:rPr lang="zh-CN" altLang="en-US" sz="3000" b="1" kern="1200" dirty="0" smtClean="0"/>
            <a:t>                  或   </a:t>
          </a:r>
          <a:r>
            <a:rPr lang="en-US" sz="3000" b="1" kern="1200" dirty="0" smtClean="0"/>
            <a:t>help(“</a:t>
          </a:r>
          <a:r>
            <a:rPr lang="zh-CN" sz="3000" b="1" kern="1200" dirty="0" smtClean="0"/>
            <a:t>函数名</a:t>
          </a:r>
          <a:r>
            <a:rPr lang="en-US" sz="3000" b="1" kern="1200" dirty="0" smtClean="0"/>
            <a:t>”)</a:t>
          </a:r>
          <a:endParaRPr lang="zh-CN" altLang="en-US" sz="3000" kern="1200" dirty="0"/>
        </a:p>
        <a:p>
          <a:pPr marL="285750" lvl="1" indent="-285750" algn="l" defTabSz="1333500">
            <a:lnSpc>
              <a:spcPct val="90000"/>
            </a:lnSpc>
            <a:spcBef>
              <a:spcPct val="0"/>
            </a:spcBef>
            <a:spcAft>
              <a:spcPct val="20000"/>
            </a:spcAft>
            <a:buChar char="••"/>
          </a:pPr>
          <a:r>
            <a:rPr lang="en-US" sz="3000" b="1" kern="1200" dirty="0" smtClean="0"/>
            <a:t>                  </a:t>
          </a:r>
          <a:r>
            <a:rPr lang="zh-CN" sz="3000" b="1" kern="1200" dirty="0" smtClean="0"/>
            <a:t>或</a:t>
          </a:r>
          <a:r>
            <a:rPr lang="en-US" sz="3000" b="1" kern="1200" dirty="0" smtClean="0"/>
            <a:t>   </a:t>
          </a:r>
          <a:r>
            <a:rPr lang="zh-CN" sz="3000" b="1" kern="1200" dirty="0" smtClean="0"/>
            <a:t>？函数名</a:t>
          </a:r>
          <a:endParaRPr lang="zh-CN" altLang="en-US" sz="3000" kern="1200" dirty="0"/>
        </a:p>
        <a:p>
          <a:pPr marL="285750" lvl="1" indent="-285750" algn="l" defTabSz="1333500">
            <a:lnSpc>
              <a:spcPct val="90000"/>
            </a:lnSpc>
            <a:spcBef>
              <a:spcPct val="0"/>
            </a:spcBef>
            <a:spcAft>
              <a:spcPct val="20000"/>
            </a:spcAft>
            <a:buChar char="••"/>
          </a:pPr>
          <a:r>
            <a:rPr lang="zh-CN" sz="3000" kern="1200" dirty="0" smtClean="0"/>
            <a:t>功能：显示某个函数名或具有特殊字符的帮助页面（所属程序包、标题等信息）。</a:t>
          </a:r>
          <a:r>
            <a:rPr lang="zh-CN" altLang="en-US" sz="3000" kern="1200" dirty="0" smtClean="0"/>
            <a:t>如：</a:t>
          </a:r>
          <a:endParaRPr lang="zh-CN" sz="3000" kern="1200" dirty="0"/>
        </a:p>
      </dsp:txBody>
      <dsp:txXfrm>
        <a:off x="0" y="1008980"/>
        <a:ext cx="8686800" cy="26640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2.1~2.2R</a:t>
            </a:r>
            <a:r>
              <a:rPr lang="zh-CN" altLang="en-US" b="1" dirty="0" smtClean="0"/>
              <a:t>基本原理与在线帮助</a:t>
            </a:r>
            <a:endParaRPr lang="zh-CN" altLang="en-US" dirty="0"/>
          </a:p>
        </p:txBody>
      </p:sp>
      <p:sp>
        <p:nvSpPr>
          <p:cNvPr id="3" name="副标题 2"/>
          <p:cNvSpPr>
            <a:spLocks noGrp="1"/>
          </p:cNvSpPr>
          <p:nvPr>
            <p:ph type="subTitle" idx="1"/>
          </p:nvPr>
        </p:nvSpPr>
        <p:spPr/>
        <p:txBody>
          <a:bodyPr>
            <a:normAutofit/>
          </a:bodyPr>
          <a:lstStyle/>
          <a:p>
            <a:pPr algn="l"/>
            <a:r>
              <a:rPr lang="zh-CN" altLang="zh-CN" b="1" dirty="0" smtClean="0">
                <a:solidFill>
                  <a:schemeClr val="tx1"/>
                </a:solidFill>
                <a:latin typeface="华文细黑" pitchFamily="2" charset="-122"/>
                <a:ea typeface="华文细黑" pitchFamily="2" charset="-122"/>
              </a:rPr>
              <a:t>本章概要</a:t>
            </a:r>
            <a:endParaRPr lang="en-US" altLang="zh-CN" b="1" dirty="0" smtClean="0">
              <a:solidFill>
                <a:schemeClr val="tx1"/>
              </a:solidFill>
              <a:latin typeface="华文细黑" pitchFamily="2" charset="-122"/>
              <a:ea typeface="华文细黑" pitchFamily="2" charset="-122"/>
            </a:endParaRPr>
          </a:p>
          <a:p>
            <a:pPr algn="l"/>
            <a:r>
              <a:rPr lang="zh-CN" altLang="zh-CN" b="1" dirty="0" smtClean="0">
                <a:solidFill>
                  <a:schemeClr val="tx1"/>
                </a:solidFill>
                <a:latin typeface="华文细黑" pitchFamily="2" charset="-122"/>
                <a:ea typeface="华文细黑" pitchFamily="2" charset="-122"/>
              </a:rPr>
              <a:t>♢ </a:t>
            </a:r>
            <a:r>
              <a:rPr lang="en-US" altLang="zh-CN" b="1" dirty="0" smtClean="0">
                <a:solidFill>
                  <a:schemeClr val="tx1"/>
                </a:solidFill>
                <a:latin typeface="华文细黑" pitchFamily="2" charset="-122"/>
                <a:ea typeface="华文细黑" pitchFamily="2" charset="-122"/>
              </a:rPr>
              <a:t>R </a:t>
            </a:r>
            <a:r>
              <a:rPr lang="zh-CN" altLang="zh-CN" b="1" dirty="0" smtClean="0">
                <a:solidFill>
                  <a:schemeClr val="tx1"/>
                </a:solidFill>
                <a:latin typeface="华文细黑" pitchFamily="2" charset="-122"/>
                <a:ea typeface="华文细黑" pitchFamily="2" charset="-122"/>
              </a:rPr>
              <a:t>的基本原理</a:t>
            </a:r>
            <a:endParaRPr lang="en-US" altLang="zh-CN" b="1" dirty="0" smtClean="0">
              <a:solidFill>
                <a:schemeClr val="tx1"/>
              </a:solidFill>
              <a:latin typeface="华文细黑" pitchFamily="2" charset="-122"/>
              <a:ea typeface="华文细黑" pitchFamily="2" charset="-122"/>
            </a:endParaRPr>
          </a:p>
          <a:p>
            <a:pPr algn="l"/>
            <a:r>
              <a:rPr lang="zh-CN" altLang="zh-CN" b="1" dirty="0" smtClean="0">
                <a:solidFill>
                  <a:schemeClr val="tx1"/>
                </a:solidFill>
                <a:latin typeface="华文细黑" pitchFamily="2" charset="-122"/>
                <a:ea typeface="华文细黑" pitchFamily="2" charset="-122"/>
              </a:rPr>
              <a:t>♢ </a:t>
            </a:r>
            <a:r>
              <a:rPr lang="en-US" altLang="zh-CN" b="1" dirty="0" smtClean="0">
                <a:solidFill>
                  <a:schemeClr val="tx1"/>
                </a:solidFill>
                <a:latin typeface="华文细黑" pitchFamily="2" charset="-122"/>
                <a:ea typeface="华文细黑" pitchFamily="2" charset="-122"/>
              </a:rPr>
              <a:t>R </a:t>
            </a:r>
            <a:r>
              <a:rPr lang="zh-CN" altLang="zh-CN" b="1" dirty="0" smtClean="0">
                <a:solidFill>
                  <a:schemeClr val="tx1"/>
                </a:solidFill>
                <a:latin typeface="华文细黑" pitchFamily="2" charset="-122"/>
                <a:ea typeface="华文细黑" pitchFamily="2" charset="-122"/>
              </a:rPr>
              <a:t>的求助方法</a:t>
            </a:r>
          </a:p>
          <a:p>
            <a:pPr algn="l"/>
            <a:endParaRPr lang="zh-CN" altLang="en-US" b="1" dirty="0">
              <a:solidFill>
                <a:schemeClr val="tx1"/>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412776"/>
          <a:ext cx="8686800" cy="3701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7" name="Text Box 1"/>
          <p:cNvSpPr txBox="1">
            <a:spLocks noChangeArrowheads="1"/>
          </p:cNvSpPr>
          <p:nvPr/>
        </p:nvSpPr>
        <p:spPr bwMode="auto">
          <a:xfrm>
            <a:off x="2555776" y="5103674"/>
            <a:ext cx="4464496" cy="1754326"/>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zh-CN" sz="3600" dirty="0" smtClean="0"/>
              <a:t>&gt;help(cos)</a:t>
            </a:r>
          </a:p>
          <a:p>
            <a:pPr marR="0" lvl="0" indent="0" fontAlgn="base">
              <a:lnSpc>
                <a:spcPct val="100000"/>
              </a:lnSpc>
              <a:spcBef>
                <a:spcPct val="0"/>
              </a:spcBef>
              <a:spcAft>
                <a:spcPct val="0"/>
              </a:spcAft>
              <a:buClrTx/>
              <a:buSzTx/>
              <a:buFontTx/>
              <a:buNone/>
              <a:tabLst/>
            </a:pPr>
            <a:r>
              <a:rPr lang="en-US" altLang="zh-CN" sz="3600" dirty="0" smtClean="0"/>
              <a:t>&gt;help("cos")</a:t>
            </a:r>
          </a:p>
          <a:p>
            <a:pPr marR="0" lvl="0" indent="0" fontAlgn="base">
              <a:lnSpc>
                <a:spcPct val="100000"/>
              </a:lnSpc>
              <a:spcBef>
                <a:spcPct val="0"/>
              </a:spcBef>
              <a:spcAft>
                <a:spcPct val="0"/>
              </a:spcAft>
              <a:buClrTx/>
              <a:buSzTx/>
              <a:buFontTx/>
              <a:buNone/>
              <a:tabLst/>
            </a:pPr>
            <a:r>
              <a:rPr lang="en-US" altLang="zh-CN" sz="3600" dirty="0" smtClean="0"/>
              <a:t>&gt;?</a:t>
            </a:r>
            <a:r>
              <a:rPr lang="en-US" altLang="zh-CN" sz="3600" dirty="0" err="1" smtClean="0"/>
              <a:t>cos</a:t>
            </a:r>
            <a:endParaRPr lang="en-US" altLang="zh-CN" sz="3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注：</a:t>
            </a:r>
            <a:endParaRPr lang="zh-CN" altLang="en-US" dirty="0"/>
          </a:p>
        </p:txBody>
      </p:sp>
      <p:sp>
        <p:nvSpPr>
          <p:cNvPr id="3" name="内容占位符 2"/>
          <p:cNvSpPr>
            <a:spLocks noGrp="1"/>
          </p:cNvSpPr>
          <p:nvPr>
            <p:ph idx="1"/>
          </p:nvPr>
        </p:nvSpPr>
        <p:spPr/>
        <p:txBody>
          <a:bodyPr/>
          <a:lstStyle/>
          <a:p>
            <a:r>
              <a:rPr lang="zh-CN" altLang="zh-CN" dirty="0" smtClean="0"/>
              <a:t>默认状态下，</a:t>
            </a:r>
            <a:r>
              <a:rPr lang="en-US" altLang="zh-CN" dirty="0" smtClean="0"/>
              <a:t>help( )</a:t>
            </a:r>
            <a:r>
              <a:rPr lang="zh-CN" altLang="zh-CN" dirty="0" smtClean="0"/>
              <a:t>是在被加载到内存中的程序包中搜索，即选项</a:t>
            </a:r>
            <a:r>
              <a:rPr lang="en-US" altLang="zh-CN" dirty="0" err="1" smtClean="0"/>
              <a:t>try.all.package</a:t>
            </a:r>
            <a:r>
              <a:rPr lang="en-US" altLang="zh-CN" dirty="0" smtClean="0"/>
              <a:t>=FALSE</a:t>
            </a:r>
            <a:r>
              <a:rPr lang="zh-CN" altLang="zh-CN" dirty="0" smtClean="0"/>
              <a:t>。如果要在所有安装的程序包中搜索，则需要修改选项</a:t>
            </a:r>
            <a:r>
              <a:rPr lang="en-US" altLang="zh-CN" dirty="0" err="1" smtClean="0"/>
              <a:t>try.all.package</a:t>
            </a:r>
            <a:r>
              <a:rPr lang="en-US" altLang="zh-CN" dirty="0" smtClean="0"/>
              <a:t>=TRUE</a:t>
            </a:r>
            <a:endParaRPr lang="zh-CN" altLang="zh-CN" dirty="0" smtClean="0"/>
          </a:p>
          <a:p>
            <a:r>
              <a:rPr lang="zh-CN" altLang="zh-CN" dirty="0" smtClean="0"/>
              <a:t>试试以下两个命令：</a:t>
            </a:r>
          </a:p>
          <a:p>
            <a:endParaRPr lang="zh-CN" altLang="en-US" dirty="0"/>
          </a:p>
        </p:txBody>
      </p:sp>
      <p:sp>
        <p:nvSpPr>
          <p:cNvPr id="4" name="Text Box 1"/>
          <p:cNvSpPr txBox="1">
            <a:spLocks noChangeArrowheads="1"/>
          </p:cNvSpPr>
          <p:nvPr/>
        </p:nvSpPr>
        <p:spPr bwMode="auto">
          <a:xfrm>
            <a:off x="1619672" y="4581128"/>
            <a:ext cx="6552728" cy="1200329"/>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b="1" dirty="0" smtClean="0"/>
              <a:t>&gt;help("</a:t>
            </a:r>
            <a:r>
              <a:rPr lang="en-US" altLang="zh-CN" sz="3600" b="1" dirty="0" err="1" smtClean="0"/>
              <a:t>bs</a:t>
            </a:r>
            <a:r>
              <a:rPr lang="en-US" altLang="zh-CN" sz="3600" b="1" dirty="0" smtClean="0"/>
              <a:t>")</a:t>
            </a:r>
            <a:endParaRPr lang="zh-CN" altLang="zh-CN" sz="3600" dirty="0" smtClean="0"/>
          </a:p>
          <a:p>
            <a:r>
              <a:rPr lang="en-US" altLang="zh-CN" sz="3600" b="1" dirty="0" smtClean="0"/>
              <a:t>&gt;help("</a:t>
            </a:r>
            <a:r>
              <a:rPr lang="en-US" altLang="zh-CN" sz="3600" b="1" dirty="0" err="1" smtClean="0"/>
              <a:t>bs",try.all.packages</a:t>
            </a:r>
            <a:r>
              <a:rPr lang="en-US" altLang="zh-CN" sz="3600" b="1" dirty="0" smtClean="0"/>
              <a:t>=TRUE)</a:t>
            </a:r>
            <a:endParaRPr lang="zh-CN" altLang="zh-CN"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600201"/>
          <a:ext cx="8686800" cy="283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7" name="Text Box 1"/>
          <p:cNvSpPr txBox="1">
            <a:spLocks noChangeArrowheads="1"/>
          </p:cNvSpPr>
          <p:nvPr/>
        </p:nvSpPr>
        <p:spPr bwMode="auto">
          <a:xfrm>
            <a:off x="503040" y="4481736"/>
            <a:ext cx="8640960" cy="1200329"/>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b="1" dirty="0" smtClean="0"/>
              <a:t>&gt; cos1&lt;-1</a:t>
            </a:r>
            <a:endParaRPr lang="zh-CN" altLang="zh-CN" sz="3600" dirty="0" smtClean="0"/>
          </a:p>
          <a:p>
            <a:r>
              <a:rPr lang="en-US" altLang="zh-CN" sz="3600" b="1" dirty="0" smtClean="0"/>
              <a:t>&gt; apropos("</a:t>
            </a:r>
            <a:r>
              <a:rPr lang="en-US" altLang="zh-CN" sz="3600" b="1" dirty="0" err="1" smtClean="0"/>
              <a:t>cos</a:t>
            </a:r>
            <a:r>
              <a:rPr lang="en-US" altLang="zh-CN" sz="3600" b="1" dirty="0" smtClean="0"/>
              <a:t>“)</a:t>
            </a:r>
            <a:endParaRPr lang="zh-CN" altLang="zh-CN"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600201"/>
          <a:ext cx="8686800" cy="283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7" name="Text Box 1"/>
          <p:cNvSpPr txBox="1">
            <a:spLocks noChangeArrowheads="1"/>
          </p:cNvSpPr>
          <p:nvPr/>
        </p:nvSpPr>
        <p:spPr bwMode="auto">
          <a:xfrm>
            <a:off x="503040" y="4509120"/>
            <a:ext cx="8640960" cy="646331"/>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sz="3600" b="1" dirty="0" smtClean="0">
                <a:latin typeface="Calibri" pitchFamily="34" charset="0"/>
                <a:ea typeface="宋体" pitchFamily="2" charset="-122"/>
                <a:cs typeface="CMBX12"/>
              </a:rPr>
              <a:t>&gt; </a:t>
            </a:r>
            <a:r>
              <a:rPr lang="en-US" altLang="zh-CN" sz="3600" b="1" dirty="0" err="1" smtClean="0">
                <a:latin typeface="Calibri" pitchFamily="34" charset="0"/>
                <a:ea typeface="宋体" pitchFamily="2" charset="-122"/>
                <a:cs typeface="CMBX12"/>
              </a:rPr>
              <a:t>help.search</a:t>
            </a:r>
            <a:r>
              <a:rPr lang="en-US" altLang="zh-CN" sz="3600" b="1" dirty="0" smtClean="0">
                <a:latin typeface="Calibri" pitchFamily="34" charset="0"/>
                <a:ea typeface="宋体" pitchFamily="2" charset="-122"/>
                <a:cs typeface="CMBX12"/>
              </a:rPr>
              <a:t>("</a:t>
            </a:r>
            <a:r>
              <a:rPr lang="en-US" altLang="zh-CN" sz="3600" b="1" dirty="0" err="1" smtClean="0">
                <a:latin typeface="Calibri" pitchFamily="34" charset="0"/>
                <a:ea typeface="宋体" pitchFamily="2" charset="-122"/>
                <a:cs typeface="CMBX12"/>
              </a:rPr>
              <a:t>cos</a:t>
            </a:r>
            <a:r>
              <a:rPr lang="en-US" altLang="zh-CN" sz="3600" b="1" dirty="0" smtClean="0">
                <a:latin typeface="Calibri" pitchFamily="34" charset="0"/>
                <a:ea typeface="宋体" pitchFamily="2" charset="-122"/>
                <a:cs typeface="CMBX12"/>
              </a:rPr>
              <a:t>")</a:t>
            </a:r>
            <a:endParaRPr lang="en-US" altLang="zh-CN" sz="6600"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600201"/>
          <a:ext cx="8686800" cy="3124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7" name="Text Box 1"/>
          <p:cNvSpPr txBox="1">
            <a:spLocks noChangeArrowheads="1"/>
          </p:cNvSpPr>
          <p:nvPr/>
        </p:nvSpPr>
        <p:spPr bwMode="auto">
          <a:xfrm>
            <a:off x="503040" y="4941168"/>
            <a:ext cx="8640960" cy="646331"/>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b="1" dirty="0" smtClean="0">
                <a:latin typeface="Calibri" pitchFamily="34" charset="0"/>
                <a:ea typeface="宋体" pitchFamily="2" charset="-122"/>
                <a:cs typeface="CMBX12"/>
              </a:rPr>
              <a:t>&gt; </a:t>
            </a:r>
            <a:r>
              <a:rPr lang="en-US" altLang="zh-CN" sz="3600" b="1" dirty="0" smtClean="0"/>
              <a:t>find ("</a:t>
            </a:r>
            <a:r>
              <a:rPr lang="en-US" altLang="zh-CN" sz="3600" b="1" dirty="0" err="1" smtClean="0"/>
              <a:t>cos</a:t>
            </a:r>
            <a:r>
              <a:rPr lang="en-US" altLang="zh-CN" sz="3600" b="1"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600201"/>
          <a:ext cx="8686800" cy="283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7" name="Text Box 1"/>
          <p:cNvSpPr txBox="1">
            <a:spLocks noChangeArrowheads="1"/>
          </p:cNvSpPr>
          <p:nvPr/>
        </p:nvSpPr>
        <p:spPr bwMode="auto">
          <a:xfrm>
            <a:off x="503040" y="4509120"/>
            <a:ext cx="8640960" cy="646331"/>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b="1" dirty="0" smtClean="0">
                <a:latin typeface="Calibri" pitchFamily="34" charset="0"/>
                <a:ea typeface="宋体" pitchFamily="2" charset="-122"/>
                <a:cs typeface="CMBX12"/>
              </a:rPr>
              <a:t>&gt; </a:t>
            </a:r>
            <a:r>
              <a:rPr lang="en-US" altLang="zh-CN" sz="3600" b="1" dirty="0" err="1" smtClean="0"/>
              <a:t>args</a:t>
            </a:r>
            <a:r>
              <a:rPr lang="en-US" altLang="zh-CN" sz="3600" b="1" dirty="0" smtClean="0"/>
              <a:t> ("</a:t>
            </a:r>
            <a:r>
              <a:rPr lang="en-US" altLang="zh-CN" sz="3600" b="1" dirty="0" err="1" smtClean="0"/>
              <a:t>cos</a:t>
            </a:r>
            <a:r>
              <a:rPr lang="en-US" altLang="zh-CN" sz="3600" b="1"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23528" y="930589"/>
          <a:ext cx="8640959" cy="5661107"/>
        </p:xfrm>
        <a:graphic>
          <a:graphicData uri="http://schemas.openxmlformats.org/drawingml/2006/table">
            <a:tbl>
              <a:tblPr/>
              <a:tblGrid>
                <a:gridCol w="1843484"/>
                <a:gridCol w="3864306"/>
                <a:gridCol w="2933169"/>
              </a:tblGrid>
              <a:tr h="693077">
                <a:tc gridSpan="3">
                  <a:txBody>
                    <a:bodyPr/>
                    <a:lstStyle/>
                    <a:p>
                      <a:pPr algn="l">
                        <a:spcAft>
                          <a:spcPts val="0"/>
                        </a:spcAft>
                      </a:pPr>
                      <a:r>
                        <a:rPr lang="zh-CN" sz="2400" kern="100" dirty="0">
                          <a:latin typeface="黑体" pitchFamily="49" charset="-122"/>
                          <a:ea typeface="黑体" pitchFamily="49" charset="-122"/>
                          <a:cs typeface="Times New Roman"/>
                        </a:rPr>
                        <a:t>表</a:t>
                      </a:r>
                      <a:r>
                        <a:rPr lang="en-US" sz="2400" kern="100" dirty="0">
                          <a:latin typeface="黑体" pitchFamily="49" charset="-122"/>
                          <a:ea typeface="黑体" pitchFamily="49" charset="-122"/>
                          <a:cs typeface="Times New Roman"/>
                        </a:rPr>
                        <a:t>2.1  </a:t>
                      </a:r>
                      <a:r>
                        <a:rPr lang="en-US" sz="2400" kern="100" dirty="0" smtClean="0">
                          <a:latin typeface="黑体" pitchFamily="49" charset="-122"/>
                          <a:ea typeface="黑体" pitchFamily="49" charset="-122"/>
                          <a:cs typeface="Times New Roman"/>
                        </a:rPr>
                        <a:t>     2.1-2.2</a:t>
                      </a:r>
                      <a:r>
                        <a:rPr lang="zh-CN" altLang="zh-CN" sz="2400" kern="100" dirty="0" smtClean="0">
                          <a:solidFill>
                            <a:schemeClr val="tx1"/>
                          </a:solidFill>
                          <a:latin typeface="黑体" pitchFamily="49" charset="-122"/>
                          <a:ea typeface="黑体" pitchFamily="49" charset="-122"/>
                          <a:cs typeface="Times New Roman"/>
                        </a:rPr>
                        <a:t>运行原理与在线帮助</a:t>
                      </a:r>
                      <a:r>
                        <a:rPr lang="zh-CN" sz="2400" kern="100" dirty="0" smtClean="0">
                          <a:latin typeface="黑体" pitchFamily="49" charset="-122"/>
                          <a:ea typeface="黑体" pitchFamily="49" charset="-122"/>
                          <a:cs typeface="Times New Roman"/>
                        </a:rPr>
                        <a:t>所</a:t>
                      </a:r>
                      <a:r>
                        <a:rPr lang="zh-CN" sz="2400" kern="100" dirty="0">
                          <a:latin typeface="黑体" pitchFamily="49" charset="-122"/>
                          <a:ea typeface="黑体" pitchFamily="49" charset="-122"/>
                          <a:cs typeface="Times New Roman"/>
                        </a:rPr>
                        <a:t>介绍的</a:t>
                      </a:r>
                      <a:r>
                        <a:rPr lang="en-US" sz="2400" kern="100" dirty="0">
                          <a:latin typeface="黑体" pitchFamily="49" charset="-122"/>
                          <a:ea typeface="黑体" pitchFamily="49" charset="-122"/>
                          <a:cs typeface="Times New Roman"/>
                        </a:rPr>
                        <a:t>R</a:t>
                      </a:r>
                      <a:r>
                        <a:rPr lang="zh-CN" sz="2400" kern="100" dirty="0">
                          <a:latin typeface="黑体" pitchFamily="49" charset="-122"/>
                          <a:ea typeface="黑体" pitchFamily="49" charset="-122"/>
                          <a:cs typeface="Times New Roman"/>
                        </a:rPr>
                        <a:t>函数</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5384">
                <a:tc>
                  <a:txBody>
                    <a:bodyPr/>
                    <a:lstStyle/>
                    <a:p>
                      <a:pPr algn="l">
                        <a:spcAft>
                          <a:spcPts val="0"/>
                        </a:spcAft>
                      </a:pPr>
                      <a:r>
                        <a:rPr lang="en-US" sz="2000" kern="100" dirty="0">
                          <a:latin typeface="黑体" pitchFamily="49" charset="-122"/>
                          <a:ea typeface="黑体" pitchFamily="49" charset="-122"/>
                          <a:cs typeface="Times New Roman"/>
                        </a:rPr>
                        <a:t> </a:t>
                      </a:r>
                      <a:r>
                        <a:rPr lang="zh-CN" sz="2000" kern="100" dirty="0">
                          <a:latin typeface="黑体" pitchFamily="49" charset="-122"/>
                          <a:ea typeface="黑体" pitchFamily="49" charset="-122"/>
                          <a:cs typeface="Times New Roman"/>
                        </a:rPr>
                        <a:t>函数</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a:latin typeface="黑体" pitchFamily="49" charset="-122"/>
                          <a:ea typeface="黑体" pitchFamily="49" charset="-122"/>
                          <a:cs typeface="Times New Roman"/>
                        </a:rPr>
                        <a:t>功能</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黑体" pitchFamily="49" charset="-122"/>
                          <a:ea typeface="黑体" pitchFamily="49" charset="-122"/>
                          <a:cs typeface="Times New Roman"/>
                        </a:rPr>
                        <a:t>示例</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384">
                <a:tc>
                  <a:txBody>
                    <a:bodyPr/>
                    <a:lstStyle/>
                    <a:p>
                      <a:pPr algn="l">
                        <a:spcAft>
                          <a:spcPts val="0"/>
                        </a:spcAft>
                      </a:pPr>
                      <a:r>
                        <a:rPr lang="en-US" sz="2000" kern="100">
                          <a:latin typeface="黑体" pitchFamily="49" charset="-122"/>
                          <a:ea typeface="黑体" pitchFamily="49" charset="-122"/>
                          <a:cs typeface="Times New Roman"/>
                        </a:rPr>
                        <a:t>print( )</a:t>
                      </a:r>
                      <a:endParaRPr lang="zh-CN" sz="2000" kern="100">
                        <a:latin typeface="黑体" pitchFamily="49" charset="-122"/>
                        <a:ea typeface="黑体" pitchFamily="49" charset="-122"/>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黑体" pitchFamily="49" charset="-122"/>
                          <a:ea typeface="黑体" pitchFamily="49" charset="-122"/>
                          <a:cs typeface="Times New Roman"/>
                        </a:rPr>
                        <a:t>显示对象内容</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2000" kern="100">
                          <a:latin typeface="黑体" pitchFamily="49" charset="-122"/>
                          <a:ea typeface="黑体" pitchFamily="49" charset="-122"/>
                          <a:cs typeface="Times New Roman"/>
                        </a:rPr>
                        <a:t>x&lt;-2+3 ; print(x)</a:t>
                      </a:r>
                      <a:endParaRPr lang="zh-CN" sz="2000" kern="100">
                        <a:latin typeface="黑体" pitchFamily="49" charset="-122"/>
                        <a:ea typeface="黑体" pitchFamily="49" charset="-122"/>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85384">
                <a:tc>
                  <a:txBody>
                    <a:bodyPr/>
                    <a:lstStyle/>
                    <a:p>
                      <a:pPr algn="l">
                        <a:spcAft>
                          <a:spcPts val="0"/>
                        </a:spcAft>
                      </a:pPr>
                      <a:r>
                        <a:rPr lang="en-US" sz="2000" kern="100">
                          <a:latin typeface="黑体" pitchFamily="49" charset="-122"/>
                          <a:ea typeface="黑体" pitchFamily="49" charset="-122"/>
                          <a:cs typeface="Times New Roman"/>
                        </a:rPr>
                        <a:t>assign(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100">
                          <a:latin typeface="黑体" pitchFamily="49" charset="-122"/>
                          <a:ea typeface="黑体" pitchFamily="49" charset="-122"/>
                          <a:cs typeface="Times New Roman"/>
                        </a:rPr>
                        <a:t>给对象赋值</a:t>
                      </a:r>
                    </a:p>
                  </a:txBody>
                  <a:tcPr marL="68580" marR="68580" marT="0" marB="0">
                    <a:lnL>
                      <a:noFill/>
                    </a:lnL>
                    <a:lnR>
                      <a:noFill/>
                    </a:lnR>
                    <a:lnT>
                      <a:noFill/>
                    </a:lnT>
                    <a:lnB>
                      <a:noFill/>
                    </a:lnB>
                  </a:tcPr>
                </a:tc>
                <a:tc>
                  <a:txBody>
                    <a:bodyPr/>
                    <a:lstStyle/>
                    <a:p>
                      <a:pPr algn="l">
                        <a:spcAft>
                          <a:spcPts val="0"/>
                        </a:spcAft>
                      </a:pPr>
                      <a:r>
                        <a:rPr lang="en-US" sz="2000" kern="100" dirty="0">
                          <a:latin typeface="黑体" pitchFamily="49" charset="-122"/>
                          <a:ea typeface="黑体" pitchFamily="49" charset="-122"/>
                          <a:cs typeface="Times New Roman"/>
                        </a:rPr>
                        <a:t>assign("c",40)</a:t>
                      </a:r>
                      <a:endParaRPr lang="zh-CN" sz="2000" kern="100" dirty="0">
                        <a:latin typeface="黑体" pitchFamily="49" charset="-122"/>
                        <a:ea typeface="黑体" pitchFamily="49" charset="-122"/>
                        <a:cs typeface="Times New Roman"/>
                      </a:endParaRPr>
                    </a:p>
                  </a:txBody>
                  <a:tcPr marL="68580" marR="68580" marT="0" marB="0">
                    <a:lnL>
                      <a:noFill/>
                    </a:lnL>
                    <a:lnR>
                      <a:noFill/>
                    </a:lnR>
                    <a:lnT>
                      <a:noFill/>
                    </a:lnT>
                    <a:lnB>
                      <a:noFill/>
                    </a:lnB>
                  </a:tcPr>
                </a:tc>
              </a:tr>
              <a:tr h="570769">
                <a:tc>
                  <a:txBody>
                    <a:bodyPr/>
                    <a:lstStyle/>
                    <a:p>
                      <a:pPr algn="l">
                        <a:spcAft>
                          <a:spcPts val="0"/>
                        </a:spcAft>
                      </a:pPr>
                      <a:r>
                        <a:rPr lang="en-US" sz="2000" kern="0">
                          <a:latin typeface="黑体" pitchFamily="49" charset="-122"/>
                          <a:ea typeface="黑体" pitchFamily="49" charset="-122"/>
                          <a:cs typeface="CMTT12"/>
                        </a:rPr>
                        <a:t>help.start(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0" dirty="0">
                          <a:latin typeface="黑体" pitchFamily="49" charset="-122"/>
                          <a:ea typeface="黑体" pitchFamily="49" charset="-122"/>
                          <a:cs typeface="宋体"/>
                        </a:rPr>
                        <a:t>得到</a:t>
                      </a:r>
                      <a:r>
                        <a:rPr lang="en-US" sz="2000" kern="0" dirty="0">
                          <a:latin typeface="黑体" pitchFamily="49" charset="-122"/>
                          <a:ea typeface="黑体" pitchFamily="49" charset="-122"/>
                          <a:cs typeface="宋体"/>
                        </a:rPr>
                        <a:t>R</a:t>
                      </a:r>
                      <a:r>
                        <a:rPr lang="zh-CN" sz="2000" kern="0" dirty="0">
                          <a:latin typeface="黑体" pitchFamily="49" charset="-122"/>
                          <a:ea typeface="黑体" pitchFamily="49" charset="-122"/>
                          <a:cs typeface="宋体"/>
                        </a:rPr>
                        <a:t>的基本帮助网页</a:t>
                      </a:r>
                      <a:endParaRPr lang="zh-CN" sz="2000" kern="100" dirty="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en-US" sz="2000" kern="100">
                          <a:latin typeface="黑体" pitchFamily="49" charset="-122"/>
                          <a:ea typeface="黑体" pitchFamily="49" charset="-122"/>
                          <a:cs typeface="Times New Roman"/>
                        </a:rPr>
                        <a:t>help.start(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r>
              <a:tr h="570769">
                <a:tc>
                  <a:txBody>
                    <a:bodyPr/>
                    <a:lstStyle/>
                    <a:p>
                      <a:pPr algn="l">
                        <a:spcAft>
                          <a:spcPts val="0"/>
                        </a:spcAft>
                      </a:pPr>
                      <a:r>
                        <a:rPr lang="en-US" sz="2000" kern="0">
                          <a:latin typeface="黑体" pitchFamily="49" charset="-122"/>
                          <a:ea typeface="黑体" pitchFamily="49" charset="-122"/>
                          <a:cs typeface="CMBX12"/>
                        </a:rPr>
                        <a:t>help( )</a:t>
                      </a:r>
                      <a:endParaRPr lang="zh-CN" sz="2000" kern="100">
                        <a:latin typeface="黑体" pitchFamily="49" charset="-122"/>
                        <a:ea typeface="黑体" pitchFamily="49" charset="-122"/>
                        <a:cs typeface="Times New Roman"/>
                      </a:endParaRPr>
                    </a:p>
                    <a:p>
                      <a:pPr algn="l">
                        <a:spcAft>
                          <a:spcPts val="0"/>
                        </a:spcAft>
                      </a:pPr>
                      <a:r>
                        <a:rPr lang="zh-CN" sz="2000" kern="0">
                          <a:latin typeface="黑体" pitchFamily="49" charset="-122"/>
                          <a:ea typeface="黑体" pitchFamily="49" charset="-122"/>
                          <a:cs typeface="CMBX12"/>
                        </a:rPr>
                        <a:t>或</a:t>
                      </a:r>
                      <a:r>
                        <a:rPr lang="zh-CN" sz="2000" kern="100">
                          <a:latin typeface="黑体" pitchFamily="49" charset="-122"/>
                          <a:ea typeface="黑体" pitchFamily="49" charset="-122"/>
                          <a:cs typeface="Times New Roman"/>
                        </a:rPr>
                        <a:t>？</a:t>
                      </a:r>
                    </a:p>
                  </a:txBody>
                  <a:tcPr marL="68580" marR="68580" marT="0" marB="0">
                    <a:lnL>
                      <a:noFill/>
                    </a:lnL>
                    <a:lnR>
                      <a:noFill/>
                    </a:lnR>
                    <a:lnT>
                      <a:noFill/>
                    </a:lnT>
                    <a:lnB>
                      <a:noFill/>
                    </a:lnB>
                  </a:tcPr>
                </a:tc>
                <a:tc>
                  <a:txBody>
                    <a:bodyPr/>
                    <a:lstStyle/>
                    <a:p>
                      <a:pPr algn="l">
                        <a:spcAft>
                          <a:spcPts val="0"/>
                        </a:spcAft>
                      </a:pPr>
                      <a:r>
                        <a:rPr lang="zh-CN" sz="2000" kern="100" dirty="0">
                          <a:latin typeface="黑体" pitchFamily="49" charset="-122"/>
                          <a:ea typeface="黑体" pitchFamily="49" charset="-122"/>
                          <a:cs typeface="Times New Roman"/>
                        </a:rPr>
                        <a:t>得到某个函数的帮助页面</a:t>
                      </a:r>
                    </a:p>
                  </a:txBody>
                  <a:tcPr marL="68580" marR="68580" marT="0" marB="0">
                    <a:lnL>
                      <a:noFill/>
                    </a:lnL>
                    <a:lnR>
                      <a:noFill/>
                    </a:lnR>
                    <a:lnT>
                      <a:noFill/>
                    </a:lnT>
                    <a:lnB>
                      <a:noFill/>
                    </a:lnB>
                  </a:tcPr>
                </a:tc>
                <a:tc>
                  <a:txBody>
                    <a:bodyPr/>
                    <a:lstStyle/>
                    <a:p>
                      <a:pPr algn="l">
                        <a:spcAft>
                          <a:spcPts val="0"/>
                        </a:spcAft>
                      </a:pPr>
                      <a:r>
                        <a:rPr lang="en-US" sz="2000" kern="0" dirty="0">
                          <a:latin typeface="黑体" pitchFamily="49" charset="-122"/>
                          <a:ea typeface="黑体" pitchFamily="49" charset="-122"/>
                          <a:cs typeface="CMBX12"/>
                        </a:rPr>
                        <a:t>help(</a:t>
                      </a:r>
                      <a:r>
                        <a:rPr lang="en-US" sz="2000" kern="0" dirty="0" err="1">
                          <a:latin typeface="黑体" pitchFamily="49" charset="-122"/>
                          <a:ea typeface="黑体" pitchFamily="49" charset="-122"/>
                          <a:cs typeface="CMBX12"/>
                        </a:rPr>
                        <a:t>cos</a:t>
                      </a:r>
                      <a:r>
                        <a:rPr lang="en-US" sz="2000" kern="0" dirty="0">
                          <a:latin typeface="黑体" pitchFamily="49" charset="-122"/>
                          <a:ea typeface="黑体" pitchFamily="49" charset="-122"/>
                          <a:cs typeface="CMBX12"/>
                        </a:rPr>
                        <a:t>)</a:t>
                      </a:r>
                      <a:endParaRPr lang="zh-CN" sz="2000" kern="100" dirty="0">
                        <a:latin typeface="黑体" pitchFamily="49" charset="-122"/>
                        <a:ea typeface="黑体" pitchFamily="49" charset="-122"/>
                        <a:cs typeface="Times New Roman"/>
                      </a:endParaRPr>
                    </a:p>
                    <a:p>
                      <a:pPr algn="l">
                        <a:spcAft>
                          <a:spcPts val="0"/>
                        </a:spcAft>
                      </a:pPr>
                      <a:r>
                        <a:rPr lang="zh-CN" sz="2000" kern="0" dirty="0">
                          <a:latin typeface="黑体" pitchFamily="49" charset="-122"/>
                          <a:ea typeface="黑体" pitchFamily="49" charset="-122"/>
                          <a:cs typeface="CMBX12"/>
                        </a:rPr>
                        <a:t>？</a:t>
                      </a:r>
                      <a:r>
                        <a:rPr lang="en-US" sz="2000" kern="0" dirty="0" err="1">
                          <a:latin typeface="黑体" pitchFamily="49" charset="-122"/>
                          <a:ea typeface="黑体" pitchFamily="49" charset="-122"/>
                          <a:cs typeface="CMBX12"/>
                        </a:rPr>
                        <a:t>cos</a:t>
                      </a:r>
                      <a:endParaRPr lang="zh-CN" sz="2000" kern="100" dirty="0">
                        <a:latin typeface="黑体" pitchFamily="49" charset="-122"/>
                        <a:ea typeface="黑体" pitchFamily="49" charset="-122"/>
                        <a:cs typeface="Times New Roman"/>
                      </a:endParaRPr>
                    </a:p>
                  </a:txBody>
                  <a:tcPr marL="68580" marR="68580" marT="0" marB="0">
                    <a:lnL>
                      <a:noFill/>
                    </a:lnL>
                    <a:lnR>
                      <a:noFill/>
                    </a:lnR>
                    <a:lnT>
                      <a:noFill/>
                    </a:lnT>
                    <a:lnB>
                      <a:noFill/>
                    </a:lnB>
                  </a:tcPr>
                </a:tc>
              </a:tr>
              <a:tr h="856154">
                <a:tc>
                  <a:txBody>
                    <a:bodyPr/>
                    <a:lstStyle/>
                    <a:p>
                      <a:pPr algn="l">
                        <a:spcAft>
                          <a:spcPts val="0"/>
                        </a:spcAft>
                      </a:pPr>
                      <a:r>
                        <a:rPr lang="en-US" sz="2000" kern="0">
                          <a:latin typeface="黑体" pitchFamily="49" charset="-122"/>
                          <a:ea typeface="黑体" pitchFamily="49" charset="-122"/>
                          <a:cs typeface="宋体"/>
                        </a:rPr>
                        <a:t>apropos(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0">
                          <a:latin typeface="黑体" pitchFamily="49" charset="-122"/>
                          <a:ea typeface="黑体" pitchFamily="49" charset="-122"/>
                          <a:cs typeface="CMTT12"/>
                        </a:rPr>
                        <a:t>得到所给字符串所在对象名列表</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en-US" sz="2000" kern="0">
                          <a:latin typeface="黑体" pitchFamily="49" charset="-122"/>
                          <a:ea typeface="黑体" pitchFamily="49" charset="-122"/>
                          <a:cs typeface="CMBX12"/>
                        </a:rPr>
                        <a:t>apropos("cos")</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r>
              <a:tr h="570769">
                <a:tc>
                  <a:txBody>
                    <a:bodyPr/>
                    <a:lstStyle/>
                    <a:p>
                      <a:pPr algn="l">
                        <a:spcAft>
                          <a:spcPts val="0"/>
                        </a:spcAft>
                      </a:pPr>
                      <a:r>
                        <a:rPr lang="en-US" sz="2000" kern="0">
                          <a:latin typeface="黑体" pitchFamily="49" charset="-122"/>
                          <a:ea typeface="黑体" pitchFamily="49" charset="-122"/>
                          <a:cs typeface="黑体"/>
                        </a:rPr>
                        <a:t>help.search()</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0">
                          <a:latin typeface="黑体" pitchFamily="49" charset="-122"/>
                          <a:ea typeface="黑体" pitchFamily="49" charset="-122"/>
                          <a:cs typeface="CMTT12"/>
                        </a:rPr>
                        <a:t>得到含有所给字符串的网页</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en-US" sz="2000" kern="0">
                          <a:latin typeface="黑体" pitchFamily="49" charset="-122"/>
                          <a:ea typeface="黑体" pitchFamily="49" charset="-122"/>
                          <a:cs typeface="CMBX12"/>
                        </a:rPr>
                        <a:t>help.search("cos")</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r>
              <a:tr h="570769">
                <a:tc>
                  <a:txBody>
                    <a:bodyPr/>
                    <a:lstStyle/>
                    <a:p>
                      <a:pPr algn="l">
                        <a:spcAft>
                          <a:spcPts val="0"/>
                        </a:spcAft>
                      </a:pPr>
                      <a:r>
                        <a:rPr lang="en-US" sz="2000" kern="100">
                          <a:latin typeface="黑体" pitchFamily="49" charset="-122"/>
                          <a:ea typeface="黑体" pitchFamily="49" charset="-122"/>
                          <a:cs typeface="Times New Roman"/>
                        </a:rPr>
                        <a:t>find(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0">
                          <a:latin typeface="黑体" pitchFamily="49" charset="-122"/>
                          <a:ea typeface="黑体" pitchFamily="49" charset="-122"/>
                          <a:cs typeface="CMTT12"/>
                        </a:rPr>
                        <a:t>得到函数所在的程序包</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en-US" sz="2000" kern="100">
                          <a:latin typeface="黑体" pitchFamily="49" charset="-122"/>
                          <a:ea typeface="黑体" pitchFamily="49" charset="-122"/>
                          <a:cs typeface="Times New Roman"/>
                        </a:rPr>
                        <a:t>find(</a:t>
                      </a:r>
                      <a:r>
                        <a:rPr lang="en-US" sz="2000" kern="0">
                          <a:latin typeface="黑体" pitchFamily="49" charset="-122"/>
                          <a:ea typeface="黑体" pitchFamily="49" charset="-122"/>
                          <a:cs typeface="CMBX12"/>
                        </a:rPr>
                        <a:t>"cos"</a:t>
                      </a:r>
                      <a:r>
                        <a:rPr lang="en-US" sz="2000" kern="100">
                          <a:latin typeface="黑体" pitchFamily="49" charset="-122"/>
                          <a:ea typeface="黑体" pitchFamily="49" charset="-122"/>
                          <a:cs typeface="Times New Roman"/>
                        </a:rPr>
                        <a:t>)</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r>
              <a:tr h="570769">
                <a:tc>
                  <a:txBody>
                    <a:bodyPr/>
                    <a:lstStyle/>
                    <a:p>
                      <a:pPr algn="l">
                        <a:spcAft>
                          <a:spcPts val="0"/>
                        </a:spcAft>
                      </a:pPr>
                      <a:r>
                        <a:rPr lang="en-US" sz="2000" kern="100">
                          <a:latin typeface="黑体" pitchFamily="49" charset="-122"/>
                          <a:ea typeface="黑体" pitchFamily="49" charset="-122"/>
                          <a:cs typeface="Times New Roman"/>
                        </a:rPr>
                        <a:t>args( )</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zh-CN" sz="2000" kern="0">
                          <a:latin typeface="黑体" pitchFamily="49" charset="-122"/>
                          <a:ea typeface="黑体" pitchFamily="49" charset="-122"/>
                          <a:cs typeface="CMTT12"/>
                        </a:rPr>
                        <a:t>得到函数的自变量列表</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c>
                  <a:txBody>
                    <a:bodyPr/>
                    <a:lstStyle/>
                    <a:p>
                      <a:pPr algn="l">
                        <a:spcAft>
                          <a:spcPts val="0"/>
                        </a:spcAft>
                      </a:pPr>
                      <a:r>
                        <a:rPr lang="en-US" sz="2000" kern="0">
                          <a:latin typeface="黑体" pitchFamily="49" charset="-122"/>
                          <a:ea typeface="黑体" pitchFamily="49" charset="-122"/>
                          <a:cs typeface="CMBX12"/>
                        </a:rPr>
                        <a:t>args("cos")</a:t>
                      </a:r>
                      <a:endParaRPr lang="zh-CN" sz="2000" kern="100">
                        <a:latin typeface="黑体" pitchFamily="49" charset="-122"/>
                        <a:ea typeface="黑体" pitchFamily="49" charset="-122"/>
                        <a:cs typeface="Times New Roman"/>
                      </a:endParaRPr>
                    </a:p>
                  </a:txBody>
                  <a:tcPr marL="68580" marR="68580" marT="0" marB="0">
                    <a:lnL>
                      <a:noFill/>
                    </a:lnL>
                    <a:lnR>
                      <a:noFill/>
                    </a:lnR>
                    <a:lnT>
                      <a:noFill/>
                    </a:lnT>
                    <a:lnB>
                      <a:noFill/>
                    </a:lnB>
                  </a:tcPr>
                </a:tc>
              </a:tr>
              <a:tr h="285384">
                <a:tc>
                  <a:txBody>
                    <a:bodyPr/>
                    <a:lstStyle/>
                    <a:p>
                      <a:pPr algn="l">
                        <a:spcAft>
                          <a:spcPts val="0"/>
                        </a:spcAft>
                      </a:pPr>
                      <a:endParaRPr lang="en-US" sz="2000" kern="100">
                        <a:latin typeface="黑体" pitchFamily="49" charset="-122"/>
                        <a:ea typeface="黑体" pitchFamily="49" charset="-122"/>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2000" kern="100">
                        <a:latin typeface="黑体" pitchFamily="49" charset="-122"/>
                        <a:ea typeface="黑体" pitchFamily="49" charset="-122"/>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2000" kern="100" dirty="0">
                        <a:latin typeface="黑体" pitchFamily="49" charset="-122"/>
                        <a:ea typeface="黑体" pitchFamily="49" charset="-122"/>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标题 1"/>
          <p:cNvSpPr>
            <a:spLocks noGrp="1"/>
          </p:cNvSpPr>
          <p:nvPr>
            <p:ph type="title"/>
          </p:nvPr>
        </p:nvSpPr>
        <p:spPr>
          <a:xfrm>
            <a:off x="0" y="0"/>
            <a:ext cx="8229600" cy="1143000"/>
          </a:xfrm>
        </p:spPr>
        <p:txBody>
          <a:bodyPr>
            <a:normAutofit/>
          </a:bodyPr>
          <a:lstStyle/>
          <a:p>
            <a:r>
              <a:rPr lang="zh-CN" altLang="zh-CN" dirty="0" smtClean="0"/>
              <a:t>本章</a:t>
            </a:r>
            <a:r>
              <a:rPr lang="zh-CN" altLang="en-US" dirty="0" smtClean="0"/>
              <a:t>节</a:t>
            </a:r>
            <a:r>
              <a:rPr lang="en-US" altLang="zh-CN" dirty="0" smtClean="0"/>
              <a:t>R</a:t>
            </a:r>
            <a:r>
              <a:rPr lang="zh-CN" altLang="zh-CN" dirty="0" smtClean="0"/>
              <a:t>函数小结</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练习本节所有命令</a:t>
            </a:r>
            <a:endParaRPr lang="en-US" altLang="zh-CN" dirty="0" smtClean="0"/>
          </a:p>
          <a:p>
            <a:r>
              <a:rPr lang="zh-CN" altLang="en-US" dirty="0" smtClean="0"/>
              <a:t>自学</a:t>
            </a:r>
            <a:r>
              <a:rPr lang="en-US" altLang="zh-CN" dirty="0" smtClean="0"/>
              <a:t>2.3</a:t>
            </a:r>
            <a:r>
              <a:rPr lang="zh-CN" altLang="en-US" dirty="0" smtClean="0"/>
              <a:t>节</a:t>
            </a:r>
            <a:endParaRPr lang="zh-CN" altLang="en-US" dirty="0"/>
          </a:p>
        </p:txBody>
      </p:sp>
    </p:spTree>
    <p:extLst>
      <p:ext uri="{BB962C8B-B14F-4D97-AF65-F5344CB8AC3E}">
        <p14:creationId xmlns:p14="http://schemas.microsoft.com/office/powerpoint/2010/main" val="27110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nvPr>
        </p:nvGraphicFramePr>
        <p:xfrm>
          <a:off x="457200" y="1600200"/>
          <a:ext cx="8219256" cy="420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nvPr>
        </p:nvGraphicFramePr>
        <p:xfrm>
          <a:off x="457200" y="1600200"/>
          <a:ext cx="8363272" cy="4565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137406109"/>
              </p:ext>
            </p:extLst>
          </p:nvPr>
        </p:nvGraphicFramePr>
        <p:xfrm>
          <a:off x="457200" y="1600200"/>
          <a:ext cx="8435280"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32102296"/>
              </p:ext>
            </p:extLst>
          </p:nvPr>
        </p:nvGraphicFramePr>
        <p:xfrm>
          <a:off x="323528" y="1484784"/>
          <a:ext cx="8136904" cy="506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nvPr>
        </p:nvGraphicFramePr>
        <p:xfrm>
          <a:off x="457200" y="1600200"/>
          <a:ext cx="8435280"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nvPr>
        </p:nvGraphicFramePr>
        <p:xfrm>
          <a:off x="467544" y="1340768"/>
          <a:ext cx="8147248" cy="3196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Box 1"/>
          <p:cNvSpPr txBox="1">
            <a:spLocks noChangeArrowheads="1"/>
          </p:cNvSpPr>
          <p:nvPr/>
        </p:nvSpPr>
        <p:spPr bwMode="auto">
          <a:xfrm>
            <a:off x="2771800" y="4581128"/>
            <a:ext cx="4320480" cy="1384995"/>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2800" dirty="0" smtClean="0"/>
              <a:t>&gt; n=10</a:t>
            </a:r>
            <a:endParaRPr lang="zh-CN" altLang="zh-CN" sz="2800" dirty="0" smtClean="0"/>
          </a:p>
          <a:p>
            <a:r>
              <a:rPr lang="en-US" altLang="zh-CN" sz="2800" dirty="0" smtClean="0"/>
              <a:t>&gt; print(n)</a:t>
            </a:r>
            <a:endParaRPr lang="zh-CN" altLang="zh-CN" sz="2800" dirty="0" smtClean="0"/>
          </a:p>
          <a:p>
            <a:r>
              <a:rPr lang="en-US" altLang="zh-CN" sz="2800" dirty="0" smtClean="0"/>
              <a:t>&gt; n</a:t>
            </a:r>
            <a:endParaRPr lang="zh-CN" altLang="zh-CN"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a:t>
            </a:r>
            <a:r>
              <a:rPr lang="en-US" altLang="zh-CN" b="1" dirty="0" smtClean="0"/>
              <a:t> R</a:t>
            </a:r>
            <a:r>
              <a:rPr lang="zh-CN" altLang="zh-CN" b="1" dirty="0" smtClean="0"/>
              <a:t>基本原理</a:t>
            </a:r>
            <a:endParaRPr lang="zh-CN" altLang="en-US" dirty="0"/>
          </a:p>
        </p:txBody>
      </p:sp>
      <p:graphicFrame>
        <p:nvGraphicFramePr>
          <p:cNvPr id="6" name="内容占位符 5"/>
          <p:cNvGraphicFramePr>
            <a:graphicFrameLocks noGrp="1"/>
          </p:cNvGraphicFramePr>
          <p:nvPr>
            <p:ph idx="1"/>
          </p:nvPr>
        </p:nvGraphicFramePr>
        <p:xfrm>
          <a:off x="467544" y="1196752"/>
          <a:ext cx="8291264" cy="2836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Box 1"/>
          <p:cNvSpPr txBox="1">
            <a:spLocks noChangeArrowheads="1"/>
          </p:cNvSpPr>
          <p:nvPr/>
        </p:nvSpPr>
        <p:spPr bwMode="auto">
          <a:xfrm>
            <a:off x="827584" y="4149080"/>
            <a:ext cx="3456384" cy="2308324"/>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dirty="0" smtClean="0"/>
              <a:t>&gt; 20-&gt;a</a:t>
            </a:r>
            <a:endParaRPr lang="zh-CN" altLang="zh-CN" sz="3600" dirty="0" smtClean="0"/>
          </a:p>
          <a:p>
            <a:r>
              <a:rPr lang="en-US" altLang="zh-CN" sz="3600" dirty="0" smtClean="0"/>
              <a:t>&gt; a</a:t>
            </a:r>
            <a:endParaRPr lang="zh-CN" altLang="zh-CN" sz="3600" dirty="0" smtClean="0"/>
          </a:p>
          <a:p>
            <a:r>
              <a:rPr lang="en-US" altLang="zh-CN" sz="3600" dirty="0" smtClean="0"/>
              <a:t>&gt; b&lt;-30</a:t>
            </a:r>
            <a:endParaRPr lang="zh-CN" altLang="zh-CN" sz="3600" dirty="0" smtClean="0"/>
          </a:p>
          <a:p>
            <a:r>
              <a:rPr lang="en-US" altLang="zh-CN" sz="3600" dirty="0" smtClean="0"/>
              <a:t>&gt; b</a:t>
            </a:r>
            <a:endParaRPr lang="zh-CN" altLang="zh-CN" sz="3600" dirty="0" smtClean="0"/>
          </a:p>
        </p:txBody>
      </p:sp>
      <p:sp>
        <p:nvSpPr>
          <p:cNvPr id="5" name="Text Box 1"/>
          <p:cNvSpPr txBox="1">
            <a:spLocks noChangeArrowheads="1"/>
          </p:cNvSpPr>
          <p:nvPr/>
        </p:nvSpPr>
        <p:spPr bwMode="auto">
          <a:xfrm>
            <a:off x="5292080" y="4077072"/>
            <a:ext cx="3456384" cy="2308324"/>
          </a:xfrm>
          <a:prstGeom prst="rect">
            <a:avLst/>
          </a:prstGeom>
          <a:solidFill>
            <a:srgbClr val="00B0F0"/>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3600" dirty="0" smtClean="0"/>
              <a:t>&gt; assign("c",40)</a:t>
            </a:r>
            <a:endParaRPr lang="zh-CN" altLang="zh-CN" sz="3600" dirty="0" smtClean="0"/>
          </a:p>
          <a:p>
            <a:r>
              <a:rPr lang="en-US" altLang="zh-CN" sz="3600" dirty="0" smtClean="0"/>
              <a:t>&gt; c</a:t>
            </a:r>
            <a:endParaRPr lang="zh-CN" altLang="zh-CN" sz="3600" dirty="0" smtClean="0"/>
          </a:p>
          <a:p>
            <a:r>
              <a:rPr lang="en-US" altLang="zh-CN" sz="3600" dirty="0" smtClean="0"/>
              <a:t>&gt; d=</a:t>
            </a:r>
            <a:r>
              <a:rPr lang="en-US" altLang="zh-CN" sz="3600" dirty="0" err="1" smtClean="0"/>
              <a:t>a+b+c</a:t>
            </a:r>
            <a:endParaRPr lang="zh-CN" altLang="zh-CN" sz="3600" dirty="0" smtClean="0"/>
          </a:p>
          <a:p>
            <a:r>
              <a:rPr lang="en-US" altLang="zh-CN" sz="3600" dirty="0" smtClean="0"/>
              <a:t>&gt; 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R</a:t>
            </a:r>
            <a:r>
              <a:rPr lang="zh-CN" altLang="zh-CN" dirty="0" smtClean="0"/>
              <a:t>的在线帮助</a:t>
            </a:r>
            <a:endParaRPr lang="zh-CN" altLang="en-US" dirty="0"/>
          </a:p>
        </p:txBody>
      </p:sp>
      <p:graphicFrame>
        <p:nvGraphicFramePr>
          <p:cNvPr id="4" name="内容占位符 3"/>
          <p:cNvGraphicFramePr>
            <a:graphicFrameLocks noGrp="1"/>
          </p:cNvGraphicFramePr>
          <p:nvPr>
            <p:ph idx="1"/>
          </p:nvPr>
        </p:nvGraphicFramePr>
        <p:xfrm>
          <a:off x="457200" y="1600201"/>
          <a:ext cx="8686800" cy="2548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rgbClr val="FFFFFF"/>
        </a:solidFill>
        <a:ln w="9525">
          <a:solidFill>
            <a:srgbClr val="000000"/>
          </a:solidFill>
          <a:miter lim="800000"/>
          <a:headEnd/>
          <a:tailEnd/>
        </a:ln>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Calibri" pitchFamily="34" charset="0"/>
            <a:ea typeface="宋体" pitchFamily="2" charset="-122"/>
            <a:cs typeface="CMBX12"/>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454</TotalTime>
  <Words>1010</Words>
  <Application>Microsoft Office PowerPoint</Application>
  <PresentationFormat>全屏显示(4:3)</PresentationFormat>
  <Paragraphs>123</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2.1~2.2R基本原理与在线帮助</vt:lpstr>
      <vt:lpstr>2.1 R基本原理</vt:lpstr>
      <vt:lpstr>2.1 R基本原理</vt:lpstr>
      <vt:lpstr>2.1 R基本原理</vt:lpstr>
      <vt:lpstr>2.1 R基本原理</vt:lpstr>
      <vt:lpstr>2.1 R基本原理</vt:lpstr>
      <vt:lpstr>2.1 R基本原理</vt:lpstr>
      <vt:lpstr>2.1 R基本原理</vt:lpstr>
      <vt:lpstr>2.2 R的在线帮助</vt:lpstr>
      <vt:lpstr>2.2 R的在线帮助</vt:lpstr>
      <vt:lpstr>注：</vt:lpstr>
      <vt:lpstr>2.2 R的在线帮助</vt:lpstr>
      <vt:lpstr>2.2 R的在线帮助</vt:lpstr>
      <vt:lpstr>2.2 R的在线帮助</vt:lpstr>
      <vt:lpstr>2.2 R的在线帮助</vt:lpstr>
      <vt:lpstr>本章节R函数小结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china</cp:lastModifiedBy>
  <cp:revision>95</cp:revision>
  <dcterms:created xsi:type="dcterms:W3CDTF">2014-09-09T07:08:59Z</dcterms:created>
  <dcterms:modified xsi:type="dcterms:W3CDTF">2016-09-21T13:12:19Z</dcterms:modified>
</cp:coreProperties>
</file>