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Lst>
  <p:notesMasterIdLst>
    <p:notesMasterId r:id="rId8"/>
  </p:notesMasterIdLst>
  <p:handoutMasterIdLst>
    <p:handoutMasterId r:id="rId9"/>
  </p:handoutMasterIdLst>
  <p:sldIdLst>
    <p:sldId id="257" r:id="rId2"/>
    <p:sldId id="304" r:id="rId3"/>
    <p:sldId id="372" r:id="rId4"/>
    <p:sldId id="582" r:id="rId5"/>
    <p:sldId id="305" r:id="rId6"/>
    <p:sldId id="583" r:id="rId7"/>
  </p:sldIdLst>
  <p:sldSz cx="9144000" cy="5143500" type="screen16x9"/>
  <p:notesSz cx="6858000" cy="9144000"/>
  <p:defaultText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3" algn="l" defTabSz="457177" rtl="0" eaLnBrk="1" latinLnBrk="0" hangingPunct="1">
      <a:defRPr sz="1800" kern="1200">
        <a:solidFill>
          <a:schemeClr val="tx1"/>
        </a:solidFill>
        <a:latin typeface="+mn-lt"/>
        <a:ea typeface="+mn-ea"/>
        <a:cs typeface="+mn-cs"/>
      </a:defRPr>
    </a:lvl3pPr>
    <a:lvl4pPr marL="1371530" algn="l" defTabSz="457177" rtl="0" eaLnBrk="1" latinLnBrk="0" hangingPunct="1">
      <a:defRPr sz="1800" kern="1200">
        <a:solidFill>
          <a:schemeClr val="tx1"/>
        </a:solidFill>
        <a:latin typeface="+mn-lt"/>
        <a:ea typeface="+mn-ea"/>
        <a:cs typeface="+mn-cs"/>
      </a:defRPr>
    </a:lvl4pPr>
    <a:lvl5pPr marL="1828706" algn="l" defTabSz="457177" rtl="0" eaLnBrk="1" latinLnBrk="0" hangingPunct="1">
      <a:defRPr sz="1800" kern="1200">
        <a:solidFill>
          <a:schemeClr val="tx1"/>
        </a:solidFill>
        <a:latin typeface="+mn-lt"/>
        <a:ea typeface="+mn-ea"/>
        <a:cs typeface="+mn-cs"/>
      </a:defRPr>
    </a:lvl5pPr>
    <a:lvl6pPr marL="2285883" algn="l" defTabSz="457177" rtl="0" eaLnBrk="1" latinLnBrk="0" hangingPunct="1">
      <a:defRPr sz="1800" kern="1200">
        <a:solidFill>
          <a:schemeClr val="tx1"/>
        </a:solidFill>
        <a:latin typeface="+mn-lt"/>
        <a:ea typeface="+mn-ea"/>
        <a:cs typeface="+mn-cs"/>
      </a:defRPr>
    </a:lvl6pPr>
    <a:lvl7pPr marL="2743060" algn="l" defTabSz="457177" rtl="0" eaLnBrk="1" latinLnBrk="0" hangingPunct="1">
      <a:defRPr sz="1800" kern="1200">
        <a:solidFill>
          <a:schemeClr val="tx1"/>
        </a:solidFill>
        <a:latin typeface="+mn-lt"/>
        <a:ea typeface="+mn-ea"/>
        <a:cs typeface="+mn-cs"/>
      </a:defRPr>
    </a:lvl7pPr>
    <a:lvl8pPr marL="3200236" algn="l" defTabSz="457177" rtl="0" eaLnBrk="1" latinLnBrk="0" hangingPunct="1">
      <a:defRPr sz="1800" kern="1200">
        <a:solidFill>
          <a:schemeClr val="tx1"/>
        </a:solidFill>
        <a:latin typeface="+mn-lt"/>
        <a:ea typeface="+mn-ea"/>
        <a:cs typeface="+mn-cs"/>
      </a:defRPr>
    </a:lvl8pPr>
    <a:lvl9pPr marL="3657413" algn="l" defTabSz="4571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CEB739D-0702-8848-BA05-8F0F2AAEEEBB}">
          <p14:sldIdLst>
            <p14:sldId id="257"/>
            <p14:sldId id="304"/>
            <p14:sldId id="372"/>
            <p14:sldId id="582"/>
            <p14:sldId id="305"/>
            <p14:sldId id="5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p:restoredTop sz="94490"/>
  </p:normalViewPr>
  <p:slideViewPr>
    <p:cSldViewPr snapToGrid="0" snapToObjects="1">
      <p:cViewPr varScale="1">
        <p:scale>
          <a:sx n="161" d="100"/>
          <a:sy n="161" d="100"/>
        </p:scale>
        <p:origin x="912" y="192"/>
      </p:cViewPr>
      <p:guideLst/>
    </p:cSldViewPr>
  </p:slideViewPr>
  <p:outlineViewPr>
    <p:cViewPr>
      <p:scale>
        <a:sx n="33" d="100"/>
        <a:sy n="33" d="100"/>
      </p:scale>
      <p:origin x="0" y="-18504"/>
    </p:cViewPr>
  </p:outlineViewPr>
  <p:notesTextViewPr>
    <p:cViewPr>
      <p:scale>
        <a:sx n="1" d="1"/>
        <a:sy n="1" d="1"/>
      </p:scale>
      <p:origin x="0" y="0"/>
    </p:cViewPr>
  </p:notesTextViewPr>
  <p:sorterViewPr>
    <p:cViewPr>
      <p:scale>
        <a:sx n="172" d="100"/>
        <a:sy n="172"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1" y="8685213"/>
            <a:ext cx="4548851" cy="458787"/>
          </a:xfrm>
          <a:prstGeom prst="rect">
            <a:avLst/>
          </a:prstGeom>
        </p:spPr>
        <p:txBody>
          <a:bodyPr vert="horz" lIns="91440" tIns="45720" rIns="91440" bIns="45720" rtlCol="0" anchor="b"/>
          <a:lstStyle>
            <a:lvl1pPr algn="l">
              <a:defRPr sz="1200"/>
            </a:lvl1pPr>
          </a:lstStyle>
          <a:p>
            <a:r>
              <a:rPr lang="en-US" sz="800">
                <a:latin typeface="Sweet Sans Pro" charset="0"/>
                <a:ea typeface="Sweet Sans Pro" charset="0"/>
                <a:cs typeface="Sweet Sans Pro" charset="0"/>
              </a:rPr>
              <a:t>© 2020 Brent Ozar Unlimited®. All rights reserved.</a:t>
            </a:r>
            <a:endParaRPr lang="en-US" sz="800" dirty="0">
              <a:latin typeface="Sweet Sans Pro" charset="0"/>
              <a:ea typeface="Sweet Sans Pro" charset="0"/>
              <a:cs typeface="Sweet Sans Pro"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BBAE08-5430-9447-987C-08D8E809A449}" type="slidenum">
              <a:rPr lang="en-US" sz="800" smtClean="0">
                <a:latin typeface="Sweet Sans Pro" charset="0"/>
                <a:ea typeface="Sweet Sans Pro" charset="0"/>
                <a:cs typeface="Sweet Sans Pro" charset="0"/>
              </a:rPr>
              <a:t>‹#›</a:t>
            </a:fld>
            <a:endParaRPr lang="en-US" sz="800">
              <a:latin typeface="Sweet Sans Pro" charset="0"/>
              <a:ea typeface="Sweet Sans Pro" charset="0"/>
              <a:cs typeface="Sweet Sans Pro" charset="0"/>
            </a:endParaRPr>
          </a:p>
        </p:txBody>
      </p:sp>
    </p:spTree>
    <p:extLst>
      <p:ext uri="{BB962C8B-B14F-4D97-AF65-F5344CB8AC3E}">
        <p14:creationId xmlns:p14="http://schemas.microsoft.com/office/powerpoint/2010/main" val="10906978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AFCBF-6575-004A-9942-F71E80430EC3}"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3"/>
            <a:ext cx="3884613" cy="458787"/>
          </a:xfrm>
          <a:prstGeom prst="rect">
            <a:avLst/>
          </a:prstGeom>
        </p:spPr>
        <p:txBody>
          <a:bodyPr vert="horz" lIns="91440" tIns="45720" rIns="91440" bIns="45720" rtlCol="0" anchor="b"/>
          <a:lstStyle>
            <a:lvl1pPr algn="l">
              <a:defRPr sz="1100">
                <a:latin typeface="Sweet Sans Pro" panose="02000000000000000000" pitchFamily="2" charset="77"/>
                <a:cs typeface="Sweet Sans Pro" panose="02000000000000000000" pitchFamily="2" charset="77"/>
              </a:defRPr>
            </a:lvl1pPr>
          </a:lstStyle>
          <a:p>
            <a:r>
              <a:rPr lang="en-US"/>
              <a:t>© 2020 Brent Ozar Unlimited®. All rights reserved.</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100">
                <a:latin typeface="Sweet Sans Pro" panose="02000000000000000000" pitchFamily="2" charset="77"/>
                <a:cs typeface="Sweet Sans Pro" panose="02000000000000000000" pitchFamily="2" charset="77"/>
              </a:defRPr>
            </a:lvl1pPr>
          </a:lstStyle>
          <a:p>
            <a:fld id="{F2567940-3C59-F34F-A77C-A6D28C6358A3}" type="slidenum">
              <a:rPr lang="en-US" smtClean="0"/>
              <a:pPr/>
              <a:t>‹#›</a:t>
            </a:fld>
            <a:endParaRPr lang="en-US"/>
          </a:p>
        </p:txBody>
      </p:sp>
    </p:spTree>
    <p:extLst>
      <p:ext uri="{BB962C8B-B14F-4D97-AF65-F5344CB8AC3E}">
        <p14:creationId xmlns:p14="http://schemas.microsoft.com/office/powerpoint/2010/main" val="84062757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567940-3C59-F34F-A77C-A6D28C6358A3}" type="slidenum">
              <a:rPr lang="en-US" smtClean="0"/>
              <a:t>1</a:t>
            </a:fld>
            <a:endParaRPr lang="en-US"/>
          </a:p>
        </p:txBody>
      </p:sp>
      <p:sp>
        <p:nvSpPr>
          <p:cNvPr id="5" name="Footer Placeholder 4">
            <a:extLst>
              <a:ext uri="{FF2B5EF4-FFF2-40B4-BE49-F238E27FC236}">
                <a16:creationId xmlns:a16="http://schemas.microsoft.com/office/drawing/2014/main" id="{915C690E-8139-8445-826E-76E3F4E331E4}"/>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11558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24D19A-CD6B-4545-A371-E1AEB7619068}" type="slidenum">
              <a:rPr lang="en-US" smtClean="0"/>
              <a:t>2</a:t>
            </a:fld>
            <a:endParaRPr lang="en-US"/>
          </a:p>
        </p:txBody>
      </p:sp>
      <p:sp>
        <p:nvSpPr>
          <p:cNvPr id="5" name="Footer Placeholder 4">
            <a:extLst>
              <a:ext uri="{FF2B5EF4-FFF2-40B4-BE49-F238E27FC236}">
                <a16:creationId xmlns:a16="http://schemas.microsoft.com/office/drawing/2014/main" id="{348B5617-012A-8243-BE79-60FBFC813063}"/>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167701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567940-3C59-F34F-A77C-A6D28C6358A3}" type="slidenum">
              <a:rPr lang="en-US" smtClean="0"/>
              <a:t>3</a:t>
            </a:fld>
            <a:endParaRPr lang="en-US"/>
          </a:p>
        </p:txBody>
      </p:sp>
      <p:sp>
        <p:nvSpPr>
          <p:cNvPr id="5" name="Footer Placeholder 4">
            <a:extLst>
              <a:ext uri="{FF2B5EF4-FFF2-40B4-BE49-F238E27FC236}">
                <a16:creationId xmlns:a16="http://schemas.microsoft.com/office/drawing/2014/main" id="{CEAE1D4A-63DF-2946-8F17-1569E606AB43}"/>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32907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567940-3C59-F34F-A77C-A6D28C6358A3}" type="slidenum">
              <a:rPr lang="en-US" smtClean="0"/>
              <a:t>4</a:t>
            </a:fld>
            <a:endParaRPr lang="en-US"/>
          </a:p>
        </p:txBody>
      </p:sp>
      <p:sp>
        <p:nvSpPr>
          <p:cNvPr id="5" name="Footer Placeholder 4">
            <a:extLst>
              <a:ext uri="{FF2B5EF4-FFF2-40B4-BE49-F238E27FC236}">
                <a16:creationId xmlns:a16="http://schemas.microsoft.com/office/drawing/2014/main" id="{F0D445C6-C613-E14C-83C9-25900719070D}"/>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15400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567940-3C59-F34F-A77C-A6D28C6358A3}" type="slidenum">
              <a:rPr lang="en-US" smtClean="0"/>
              <a:t>5</a:t>
            </a:fld>
            <a:endParaRPr lang="en-US"/>
          </a:p>
        </p:txBody>
      </p:sp>
      <p:sp>
        <p:nvSpPr>
          <p:cNvPr id="5" name="Footer Placeholder 4">
            <a:extLst>
              <a:ext uri="{FF2B5EF4-FFF2-40B4-BE49-F238E27FC236}">
                <a16:creationId xmlns:a16="http://schemas.microsoft.com/office/drawing/2014/main" id="{ECB5A85E-F457-3D47-98F2-1EEF4D16B9DB}"/>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2329149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567940-3C59-F34F-A77C-A6D28C6358A3}" type="slidenum">
              <a:rPr lang="en-US" smtClean="0"/>
              <a:t>6</a:t>
            </a:fld>
            <a:endParaRPr lang="en-US"/>
          </a:p>
        </p:txBody>
      </p:sp>
      <p:sp>
        <p:nvSpPr>
          <p:cNvPr id="5" name="Footer Placeholder 4">
            <a:extLst>
              <a:ext uri="{FF2B5EF4-FFF2-40B4-BE49-F238E27FC236}">
                <a16:creationId xmlns:a16="http://schemas.microsoft.com/office/drawing/2014/main" id="{66BFB50E-F970-1F4A-8DE8-4EB084C98183}"/>
              </a:ext>
            </a:extLst>
          </p:cNvPr>
          <p:cNvSpPr>
            <a:spLocks noGrp="1"/>
          </p:cNvSpPr>
          <p:nvPr>
            <p:ph type="ftr" sz="quarter" idx="4"/>
          </p:nvPr>
        </p:nvSpPr>
        <p:spPr/>
        <p:txBody>
          <a:bodyPr/>
          <a:lstStyle/>
          <a:p>
            <a:r>
              <a:rPr lang="en-US"/>
              <a:t>© 2020 Brent Ozar Unlimited®. All rights reserved.</a:t>
            </a:r>
          </a:p>
        </p:txBody>
      </p:sp>
    </p:spTree>
    <p:extLst>
      <p:ext uri="{BB962C8B-B14F-4D97-AF65-F5344CB8AC3E}">
        <p14:creationId xmlns:p14="http://schemas.microsoft.com/office/powerpoint/2010/main" val="4011620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2843" y="2763664"/>
            <a:ext cx="8054379" cy="435323"/>
          </a:xfrm>
        </p:spPr>
        <p:txBody>
          <a:bodyPr/>
          <a:lstStyle>
            <a:lvl1pPr>
              <a:defRPr>
                <a:solidFill>
                  <a:schemeClr val="bg1"/>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523289" y="3264568"/>
            <a:ext cx="8054379" cy="1712522"/>
          </a:xfrm>
        </p:spPr>
        <p:txBody>
          <a:bodyPr>
            <a:normAutofit/>
          </a:bodyPr>
          <a:lstStyle>
            <a:lvl1pPr>
              <a:defRPr>
                <a:solidFill>
                  <a:srgbClr val="FF0000"/>
                </a:solidFill>
              </a:defRPr>
            </a:lvl1pPr>
            <a:lvl2pPr>
              <a:defRPr>
                <a:solidFill>
                  <a:srgbClr val="FF0000"/>
                </a:solidFill>
              </a:defRPr>
            </a:lvl2pPr>
            <a:lvl3pPr>
              <a:defRPr>
                <a:solidFill>
                  <a:srgbClr val="FF0000"/>
                </a:solidFill>
              </a:defRPr>
            </a:lvl3pPr>
            <a:lvl4pPr>
              <a:defRPr>
                <a:solidFill>
                  <a:srgbClr val="FF0000"/>
                </a:solidFill>
              </a:defRPr>
            </a:lvl4pPr>
            <a:lvl5pPr>
              <a:defRPr>
                <a:solidFill>
                  <a:srgbClr val="FF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11806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62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Single Bold Statement">
    <p:spTree>
      <p:nvGrpSpPr>
        <p:cNvPr id="1" name=""/>
        <p:cNvGrpSpPr/>
        <p:nvPr/>
      </p:nvGrpSpPr>
      <p:grpSpPr>
        <a:xfrm>
          <a:off x="0" y="0"/>
          <a:ext cx="0" cy="0"/>
          <a:chOff x="0" y="0"/>
          <a:chExt cx="0" cy="0"/>
        </a:xfrm>
      </p:grpSpPr>
      <p:sp>
        <p:nvSpPr>
          <p:cNvPr id="2" name="Title 1"/>
          <p:cNvSpPr>
            <a:spLocks noGrp="1"/>
          </p:cNvSpPr>
          <p:nvPr>
            <p:ph type="title"/>
          </p:nvPr>
        </p:nvSpPr>
        <p:spPr>
          <a:xfrm>
            <a:off x="924346" y="902368"/>
            <a:ext cx="7306359" cy="2263655"/>
          </a:xfrm>
        </p:spPr>
        <p:txBody>
          <a:bodyPr/>
          <a:lstStyle>
            <a:lvl1pPr algn="ctr">
              <a:lnSpc>
                <a:spcPct val="100000"/>
              </a:lnSpc>
              <a:defRPr sz="6000"/>
            </a:lvl1pPr>
          </a:lstStyle>
          <a:p>
            <a:r>
              <a:rPr lang="en-US"/>
              <a:t>Click to edit Master title style</a:t>
            </a:r>
            <a:endParaRPr lang="en-US" dirty="0"/>
          </a:p>
        </p:txBody>
      </p:sp>
    </p:spTree>
    <p:extLst>
      <p:ext uri="{BB962C8B-B14F-4D97-AF65-F5344CB8AC3E}">
        <p14:creationId xmlns:p14="http://schemas.microsoft.com/office/powerpoint/2010/main" val="321644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1157443" y="1200150"/>
            <a:ext cx="6856242" cy="2971800"/>
          </a:xfrm>
          <a:solidFill>
            <a:schemeClr val="accent6">
              <a:lumMod val="40000"/>
              <a:lumOff val="60000"/>
            </a:schemeClr>
          </a:solidFill>
          <a:ln w="9525">
            <a:solidFill>
              <a:schemeClr val="tx1">
                <a:lumMod val="75000"/>
                <a:lumOff val="25000"/>
              </a:schemeClr>
            </a:solidFill>
            <a:prstDash val="dash"/>
          </a:ln>
        </p:spPr>
        <p:txBody>
          <a:bodyPr lIns="128583" tIns="96437" rIns="128583" bIns="64291">
            <a:normAutofit/>
          </a:bodyPr>
          <a:lstStyle>
            <a:lvl1pPr>
              <a:spcBef>
                <a:spcPts val="100"/>
              </a:spcBef>
              <a:spcAft>
                <a:spcPts val="100"/>
              </a:spcAft>
              <a:buNone/>
              <a:tabLst>
                <a:tab pos="228600" algn="l"/>
              </a:tabLst>
              <a:defRPr sz="2200" b="0">
                <a:ln>
                  <a:noFill/>
                  <a:prstDash val="dash"/>
                </a:ln>
                <a:latin typeface="Courier New"/>
                <a:cs typeface="Courier New"/>
              </a:defRPr>
            </a:lvl1pPr>
          </a:lstStyle>
          <a:p>
            <a:pPr lvl="0"/>
            <a:r>
              <a:rPr lang="en-US" dirty="0"/>
              <a:t>SELECT</a:t>
            </a:r>
          </a:p>
          <a:p>
            <a:pPr lvl="0"/>
            <a:r>
              <a:rPr lang="en-US" dirty="0"/>
              <a:t>	Unlimited</a:t>
            </a:r>
          </a:p>
          <a:p>
            <a:pPr lvl="0"/>
            <a:r>
              <a:rPr lang="en-US" dirty="0"/>
              <a:t>FROM </a:t>
            </a:r>
            <a:r>
              <a:rPr lang="en-US" dirty="0" err="1"/>
              <a:t>Brent.Ozar</a:t>
            </a:r>
            <a:r>
              <a:rPr lang="en-US" dirty="0"/>
              <a:t>;</a:t>
            </a:r>
          </a:p>
          <a:p>
            <a:pPr lvl="0"/>
            <a:r>
              <a:rPr lang="en-US" dirty="0"/>
              <a:t>GO</a:t>
            </a:r>
          </a:p>
        </p:txBody>
      </p:sp>
    </p:spTree>
    <p:extLst>
      <p:ext uri="{BB962C8B-B14F-4D97-AF65-F5344CB8AC3E}">
        <p14:creationId xmlns:p14="http://schemas.microsoft.com/office/powerpoint/2010/main" val="20757069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rtl="0" eaLnBrk="1" fontAlgn="base" hangingPunct="1">
              <a:spcBef>
                <a:spcPct val="0"/>
              </a:spcBef>
              <a:spcAft>
                <a:spcPct val="0"/>
              </a:spcAft>
              <a:defRPr lang="en-US" sz="3400" b="0" i="0" baseline="0" dirty="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dirty="0"/>
              <a:t>Your Name Goes Here</a:t>
            </a:r>
          </a:p>
        </p:txBody>
      </p:sp>
    </p:spTree>
    <p:extLst>
      <p:ext uri="{BB962C8B-B14F-4D97-AF65-F5344CB8AC3E}">
        <p14:creationId xmlns:p14="http://schemas.microsoft.com/office/powerpoint/2010/main" val="24527972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sz="3400" b="0" i="0" baseline="0" dirty="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dirty="0"/>
              <a:t>Title Only</a:t>
            </a:r>
          </a:p>
        </p:txBody>
      </p:sp>
    </p:spTree>
    <p:extLst>
      <p:ext uri="{BB962C8B-B14F-4D97-AF65-F5344CB8AC3E}">
        <p14:creationId xmlns:p14="http://schemas.microsoft.com/office/powerpoint/2010/main" val="22265341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marR="0" indent="0" algn="l" defTabSz="642849" rtl="0" eaLnBrk="1" fontAlgn="base" latinLnBrk="0" hangingPunct="1">
              <a:lnSpc>
                <a:spcPct val="100000"/>
              </a:lnSpc>
              <a:spcBef>
                <a:spcPts val="1687"/>
              </a:spcBef>
              <a:spcAft>
                <a:spcPts val="0"/>
              </a:spcAft>
              <a:buClrTx/>
              <a:buSzTx/>
              <a:buFont typeface="Arial"/>
              <a:buNone/>
              <a:tabLst>
                <a:tab pos="81473" algn="l"/>
              </a:tabLst>
              <a:defRPr/>
            </a:lvl1pPr>
            <a:lvl2pPr marL="557726" marR="0" indent="-164575" algn="l" defTabSz="642849" rtl="0" eaLnBrk="1" fontAlgn="base" latinLnBrk="0" hangingPunct="1">
              <a:lnSpc>
                <a:spcPct val="100000"/>
              </a:lnSpc>
              <a:spcBef>
                <a:spcPts val="422"/>
              </a:spcBef>
              <a:spcAft>
                <a:spcPct val="0"/>
              </a:spcAft>
              <a:buClrTx/>
              <a:buSzTx/>
              <a:buFont typeface="Arial"/>
              <a:buChar char="•"/>
              <a:tabLst/>
              <a:defRPr/>
            </a:lvl2pPr>
            <a:lvl3pPr marL="883918" marR="0" indent="-241068" algn="l" defTabSz="642849" rtl="0" eaLnBrk="1" fontAlgn="base" latinLnBrk="0" hangingPunct="1">
              <a:lnSpc>
                <a:spcPct val="100000"/>
              </a:lnSpc>
              <a:spcBef>
                <a:spcPts val="422"/>
              </a:spcBef>
              <a:spcAft>
                <a:spcPct val="0"/>
              </a:spcAft>
              <a:buClr>
                <a:srgbClr val="ED1C24"/>
              </a:buClr>
              <a:buSzTx/>
              <a:buFont typeface="Arial"/>
              <a:buChar char="•"/>
              <a:tabLst/>
              <a:defRPr/>
            </a:lvl3pPr>
            <a:lvl4pPr marL="1165163" marR="0" indent="-200890" algn="l" defTabSz="914306" rtl="0" eaLnBrk="1" fontAlgn="base" latinLnBrk="0" hangingPunct="1">
              <a:lnSpc>
                <a:spcPct val="100000"/>
              </a:lnSpc>
              <a:spcBef>
                <a:spcPts val="422"/>
              </a:spcBef>
              <a:spcAft>
                <a:spcPct val="0"/>
              </a:spcAft>
              <a:buClrTx/>
              <a:buSzTx/>
              <a:buFont typeface="Arial"/>
              <a:buChar char="•"/>
              <a:tabLst/>
              <a:defRPr sz="1700"/>
            </a:lvl4pPr>
            <a:lvl5pPr marL="1486588" marR="0" indent="-200890" algn="l" defTabSz="914306" rtl="0" eaLnBrk="1" fontAlgn="base" latinLnBrk="0" hangingPunct="1">
              <a:lnSpc>
                <a:spcPct val="100000"/>
              </a:lnSpc>
              <a:spcBef>
                <a:spcPts val="422"/>
              </a:spcBef>
              <a:spcAft>
                <a:spcPct val="0"/>
              </a:spcAft>
              <a:buClrTx/>
              <a:buSzTx/>
              <a:buFont typeface="Arial"/>
              <a:buChar char="•"/>
              <a:tabLst/>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18633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400" b="0" i="0" baseline="0" dirty="0" smtClean="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a:lstStyle>
            <a:lvl1pPr>
              <a:spcAft>
                <a:spcPts val="0"/>
              </a:spcAft>
              <a:defRPr/>
            </a:lvl1pPr>
            <a:lvl2pPr marL="561376" indent="-161829">
              <a:spcBef>
                <a:spcPts val="422"/>
              </a:spcBef>
              <a:buFont typeface="Arial" panose="020B0604020202020204" pitchFamily="34" charset="0"/>
              <a:buChar char="•"/>
              <a:defRPr/>
            </a:lvl2pPr>
            <a:lvl3pPr marL="805794" indent="-160712">
              <a:spcBef>
                <a:spcPts val="422"/>
              </a:spcBef>
              <a:defRPr baseline="0"/>
            </a:lvl3pPr>
            <a:lvl4pPr indent="-160712">
              <a:spcBef>
                <a:spcPts val="422"/>
              </a:spcBef>
              <a:defRPr sz="1700"/>
            </a:lvl4pPr>
            <a:lvl5pPr indent="-160712">
              <a:spcBef>
                <a:spcPts val="422"/>
              </a:spcBef>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7884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6308" y="1085853"/>
            <a:ext cx="7322435" cy="3240881"/>
          </a:xfrm>
        </p:spPr>
        <p:txBody>
          <a:bodyPr anchor="ctr">
            <a:noAutofit/>
          </a:bodyPr>
          <a:lstStyle>
            <a:lvl1pPr algn="l">
              <a:lnSpc>
                <a:spcPct val="100000"/>
              </a:lnSpc>
              <a:defRPr sz="6600" b="0" cap="none" spc="-80" baseline="0">
                <a:solidFill>
                  <a:schemeClr val="tx1"/>
                </a:solidFill>
              </a:defRPr>
            </a:lvl1pPr>
          </a:lstStyle>
          <a:p>
            <a:r>
              <a:rPr lang="en-US" dirty="0"/>
              <a:t>Section Title Page</a:t>
            </a:r>
          </a:p>
        </p:txBody>
      </p:sp>
      <p:sp>
        <p:nvSpPr>
          <p:cNvPr id="3" name="Text Placeholder 2"/>
          <p:cNvSpPr>
            <a:spLocks noGrp="1"/>
          </p:cNvSpPr>
          <p:nvPr>
            <p:ph type="body" idx="1" hasCustomPrompt="1"/>
          </p:nvPr>
        </p:nvSpPr>
        <p:spPr>
          <a:xfrm>
            <a:off x="916308" y="171451"/>
            <a:ext cx="7322436" cy="800100"/>
          </a:xfrm>
        </p:spPr>
        <p:txBody>
          <a:bodyPr anchor="b"/>
          <a:lstStyle>
            <a:lvl1pPr marL="0" indent="0">
              <a:buNone/>
              <a:defRPr sz="2000" b="0" cap="none" spc="120" baseline="0">
                <a:solidFill>
                  <a:schemeClr val="tx2"/>
                </a:solidFill>
                <a:latin typeface="Sweet Sans Pro" panose="02000000000000000000" pitchFamily="50" charset="0"/>
                <a:cs typeface="Sweet Sans Pro" panose="02000000000000000000" pitchFamily="50" charset="0"/>
              </a:defRPr>
            </a:lvl1pPr>
            <a:lvl2pPr marL="457130" indent="0">
              <a:buNone/>
              <a:defRPr sz="1800">
                <a:solidFill>
                  <a:schemeClr val="tx1">
                    <a:tint val="75000"/>
                  </a:schemeClr>
                </a:solidFill>
              </a:defRPr>
            </a:lvl2pPr>
            <a:lvl3pPr marL="914259" indent="0">
              <a:buNone/>
              <a:defRPr sz="1600">
                <a:solidFill>
                  <a:schemeClr val="tx1">
                    <a:tint val="75000"/>
                  </a:schemeClr>
                </a:solidFill>
              </a:defRPr>
            </a:lvl3pPr>
            <a:lvl4pPr marL="1371390" indent="0">
              <a:buNone/>
              <a:defRPr sz="1400">
                <a:solidFill>
                  <a:schemeClr val="tx1">
                    <a:tint val="75000"/>
                  </a:schemeClr>
                </a:solidFill>
              </a:defRPr>
            </a:lvl4pPr>
            <a:lvl5pPr marL="1828519" indent="0">
              <a:buNone/>
              <a:defRPr sz="1400">
                <a:solidFill>
                  <a:schemeClr val="tx1">
                    <a:tint val="75000"/>
                  </a:schemeClr>
                </a:solidFill>
              </a:defRPr>
            </a:lvl5pPr>
            <a:lvl6pPr marL="2285649" indent="0">
              <a:buNone/>
              <a:defRPr sz="1400">
                <a:solidFill>
                  <a:schemeClr val="tx1">
                    <a:tint val="75000"/>
                  </a:schemeClr>
                </a:solidFill>
              </a:defRPr>
            </a:lvl6pPr>
            <a:lvl7pPr marL="2742780" indent="0">
              <a:buNone/>
              <a:defRPr sz="1400">
                <a:solidFill>
                  <a:schemeClr val="tx1">
                    <a:tint val="75000"/>
                  </a:schemeClr>
                </a:solidFill>
              </a:defRPr>
            </a:lvl7pPr>
            <a:lvl8pPr marL="3199908" indent="0">
              <a:buNone/>
              <a:defRPr sz="1400">
                <a:solidFill>
                  <a:schemeClr val="tx1">
                    <a:tint val="75000"/>
                  </a:schemeClr>
                </a:solidFill>
              </a:defRPr>
            </a:lvl8pPr>
            <a:lvl9pPr marL="365703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5181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mple Detail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4346" y="317077"/>
            <a:ext cx="7298321" cy="4093430"/>
          </a:xfrm>
          <a:effectLst/>
        </p:spPr>
        <p:txBody>
          <a:bodyPr anchor="ctr">
            <a:noAutofit/>
          </a:bodyPr>
          <a:lstStyle>
            <a:lvl1pPr algn="l">
              <a:lnSpc>
                <a:spcPct val="100000"/>
              </a:lnSpc>
              <a:defRPr sz="6600" b="0" cap="none" spc="-80" baseline="0">
                <a:solidFill>
                  <a:schemeClr val="tx1"/>
                </a:solidFill>
                <a:effectLst/>
                <a:latin typeface="Sweet Sans Pro Medium" panose="02000000000000000000" pitchFamily="50" charset="0"/>
                <a:cs typeface="Sweet Sans Pro Medium" panose="02000000000000000000" pitchFamily="50" charset="0"/>
              </a:defRPr>
            </a:lvl1pPr>
          </a:lstStyle>
          <a:p>
            <a:r>
              <a:rPr lang="en-US" dirty="0"/>
              <a:t>Put one sentence on this slide…. HERE.</a:t>
            </a:r>
          </a:p>
        </p:txBody>
      </p:sp>
    </p:spTree>
    <p:extLst>
      <p:ext uri="{BB962C8B-B14F-4D97-AF65-F5344CB8AC3E}">
        <p14:creationId xmlns:p14="http://schemas.microsoft.com/office/powerpoint/2010/main" val="14395581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84957"/>
            <a:ext cx="4675985" cy="32200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92972" y="1084957"/>
            <a:ext cx="2572544" cy="3220046"/>
          </a:xfrm>
        </p:spPr>
        <p:txBody>
          <a:bodyPr>
            <a:normAutofit/>
          </a:bodyPr>
          <a:lstStyle>
            <a:lvl1pPr marL="0" indent="0">
              <a:buNone/>
              <a:defRPr sz="16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US"/>
              <a:t>Edit Master text styles</a:t>
            </a:r>
          </a:p>
        </p:txBody>
      </p:sp>
      <p:sp>
        <p:nvSpPr>
          <p:cNvPr id="8" name="Title 7"/>
          <p:cNvSpPr>
            <a:spLocks noGrp="1"/>
          </p:cNvSpPr>
          <p:nvPr>
            <p:ph type="title"/>
          </p:nvPr>
        </p:nvSpPr>
        <p:spPr/>
        <p:txBody>
          <a:bodyPr/>
          <a:lstStyle>
            <a:lvl1pPr>
              <a:defRPr>
                <a:solidFill>
                  <a:srgbClr val="ED1C24"/>
                </a:solidFill>
              </a:defRPr>
            </a:lvl1pPr>
          </a:lstStyle>
          <a:p>
            <a:r>
              <a:rPr lang="en-US"/>
              <a:t>Click to edit Master title style</a:t>
            </a:r>
            <a:endParaRPr lang="en-US" dirty="0"/>
          </a:p>
        </p:txBody>
      </p:sp>
    </p:spTree>
    <p:extLst>
      <p:ext uri="{BB962C8B-B14F-4D97-AF65-F5344CB8AC3E}">
        <p14:creationId xmlns:p14="http://schemas.microsoft.com/office/powerpoint/2010/main" val="26373987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0680" y="1084959"/>
            <a:ext cx="3291840" cy="33101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084959"/>
            <a:ext cx="3291840" cy="33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300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92972" y="401836"/>
            <a:ext cx="7358063" cy="4353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5715" tIns="35715" rIns="35715" bIns="35715" numCol="1" anchor="ctr" anchorCtr="0" compatLnSpc="1">
            <a:prstTxWarp prst="textNoShape">
              <a:avLst/>
            </a:prstTxWarp>
          </a:bodyPr>
          <a:lstStyle/>
          <a:p>
            <a:pPr lvl="0"/>
            <a:r>
              <a:rPr lang="en-US">
                <a:sym typeface="SweetSansPro Medium" charset="0"/>
              </a:rPr>
              <a:t>Click to edit Master title style</a:t>
            </a:r>
            <a:endParaRPr lang="en-US" dirty="0">
              <a:sym typeface="SweetSansPro Medium" charset="0"/>
            </a:endParaRPr>
          </a:p>
        </p:txBody>
      </p:sp>
      <p:sp>
        <p:nvSpPr>
          <p:cNvPr id="2050" name="Rectangle 2"/>
          <p:cNvSpPr>
            <a:spLocks noGrp="1" noChangeArrowheads="1"/>
          </p:cNvSpPr>
          <p:nvPr>
            <p:ph type="body" idx="1"/>
          </p:nvPr>
        </p:nvSpPr>
        <p:spPr bwMode="auto">
          <a:xfrm>
            <a:off x="892972" y="1031379"/>
            <a:ext cx="7358063" cy="32146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rmAutofit/>
          </a:bodyPr>
          <a:lstStyle/>
          <a:p>
            <a:pPr marL="241068" marR="0" lvl="0" indent="-241068" algn="l" defTabSz="642849" rtl="0" eaLnBrk="1" fontAlgn="base" latinLnBrk="0" hangingPunct="1">
              <a:lnSpc>
                <a:spcPct val="80000"/>
              </a:lnSpc>
              <a:spcBef>
                <a:spcPts val="1687"/>
              </a:spcBef>
              <a:spcAft>
                <a:spcPct val="0"/>
              </a:spcAft>
              <a:buClrTx/>
              <a:buSzTx/>
              <a:tabLst/>
              <a:defRPr/>
            </a:pPr>
            <a:r>
              <a:rPr lang="en-US" dirty="0">
                <a:sym typeface="SweetSansPro Medium" charset="0"/>
              </a:rPr>
              <a:t>Click to edit to edit to edit to edit to edit to edit to edit</a:t>
            </a:r>
          </a:p>
          <a:p>
            <a:pPr marL="642849" marR="0" lvl="1" indent="-321424" algn="l" defTabSz="642849" rtl="0" eaLnBrk="1" fontAlgn="base" latinLnBrk="0" hangingPunct="1">
              <a:lnSpc>
                <a:spcPct val="80000"/>
              </a:lnSpc>
              <a:spcBef>
                <a:spcPts val="1687"/>
              </a:spcBef>
              <a:spcAft>
                <a:spcPct val="0"/>
              </a:spcAft>
              <a:buClrTx/>
              <a:buSzTx/>
              <a:buFont typeface="Arial"/>
              <a:buChar char="•"/>
              <a:tabLst/>
              <a:defRPr/>
            </a:pPr>
            <a:r>
              <a:rPr lang="en-US" dirty="0">
                <a:sym typeface="SweetSansPro Medium" charset="0"/>
              </a:rPr>
              <a:t>Second level font second level font second level font second level font second level font second level font</a:t>
            </a:r>
          </a:p>
          <a:p>
            <a:pPr marL="883918" marR="0" lvl="2" indent="-241068" algn="l" defTabSz="642849" rtl="0" eaLnBrk="1" fontAlgn="base" latinLnBrk="0" hangingPunct="1">
              <a:lnSpc>
                <a:spcPct val="80000"/>
              </a:lnSpc>
              <a:spcBef>
                <a:spcPts val="1687"/>
              </a:spcBef>
              <a:spcAft>
                <a:spcPct val="0"/>
              </a:spcAft>
              <a:buClr>
                <a:srgbClr val="ED1C24"/>
              </a:buClr>
              <a:buSzTx/>
              <a:buFont typeface="Arial"/>
              <a:buChar char="•"/>
              <a:tabLst/>
              <a:defRPr/>
            </a:pPr>
            <a:r>
              <a:rPr lang="en-US" dirty="0">
                <a:sym typeface="SweetSansPro Medium" charset="0"/>
              </a:rPr>
              <a:t>Third level font third level font third level font third level font third level font </a:t>
            </a:r>
          </a:p>
          <a:p>
            <a:pPr lvl="3"/>
            <a:r>
              <a:rPr lang="en-US" dirty="0">
                <a:sym typeface="SweetSansPro Medium" charset="0"/>
              </a:rPr>
              <a:t>Fourth level font fourth level font fourth level font fourth level font fourth level font fourth level font fourth level font fourth level font fourth level font </a:t>
            </a:r>
          </a:p>
          <a:p>
            <a:pPr lvl="4"/>
            <a:r>
              <a:rPr lang="en-US" dirty="0">
                <a:sym typeface="SweetSansPro Medium" charset="0"/>
              </a:rPr>
              <a:t>Fifth level font fifth level font fifth level font fifth level font fifth level font fifth level font fifth level font fifth level font fifth level font fifth level font fifth level font </a:t>
            </a:r>
          </a:p>
        </p:txBody>
      </p:sp>
      <p:sp>
        <p:nvSpPr>
          <p:cNvPr id="4" name="TextBox 3">
            <a:extLst>
              <a:ext uri="{FF2B5EF4-FFF2-40B4-BE49-F238E27FC236}">
                <a16:creationId xmlns:a16="http://schemas.microsoft.com/office/drawing/2014/main" id="{A78A898C-C4EB-5B48-A2FA-CADCECD93CA2}"/>
              </a:ext>
            </a:extLst>
          </p:cNvPr>
          <p:cNvSpPr txBox="1"/>
          <p:nvPr userDrawn="1"/>
        </p:nvSpPr>
        <p:spPr>
          <a:xfrm>
            <a:off x="7809186" y="4645572"/>
            <a:ext cx="1334814" cy="369332"/>
          </a:xfrm>
          <a:prstGeom prst="rect">
            <a:avLst/>
          </a:prstGeom>
          <a:noFill/>
        </p:spPr>
        <p:txBody>
          <a:bodyPr wrap="square" rtlCol="0" anchor="ctr">
            <a:spAutoFit/>
          </a:bodyPr>
          <a:lstStyle/>
          <a:p>
            <a:pPr algn="r"/>
            <a:r>
              <a:rPr lang="en-US" dirty="0">
                <a:solidFill>
                  <a:schemeClr val="bg1"/>
                </a:solidFill>
                <a:latin typeface="Sweet Sans Pro" panose="02000000000000000000" pitchFamily="2" charset="77"/>
                <a:cs typeface="Sweet Sans Pro" panose="02000000000000000000" pitchFamily="2" charset="77"/>
              </a:rPr>
              <a:t>0 p</a:t>
            </a:r>
            <a:fld id="{162A5E67-7FAA-3C46-B17D-020D29547800}" type="slidenum">
              <a:rPr lang="en-US" smtClean="0">
                <a:solidFill>
                  <a:schemeClr val="bg1"/>
                </a:solidFill>
                <a:latin typeface="Sweet Sans Pro" panose="02000000000000000000" pitchFamily="2" charset="77"/>
                <a:cs typeface="Sweet Sans Pro" panose="02000000000000000000" pitchFamily="2" charset="77"/>
              </a:rPr>
              <a:pPr algn="r"/>
              <a:t>‹#›</a:t>
            </a:fld>
            <a:endParaRPr lang="en-US" dirty="0">
              <a:solidFill>
                <a:schemeClr val="bg1"/>
              </a:solidFill>
              <a:latin typeface="Sweet Sans Pro" panose="02000000000000000000" pitchFamily="2" charset="77"/>
              <a:cs typeface="Sweet Sans Pro" panose="02000000000000000000" pitchFamily="2" charset="77"/>
            </a:endParaRPr>
          </a:p>
        </p:txBody>
      </p:sp>
      <p:sp>
        <p:nvSpPr>
          <p:cNvPr id="2" name="Rectangle 1">
            <a:extLst>
              <a:ext uri="{FF2B5EF4-FFF2-40B4-BE49-F238E27FC236}">
                <a16:creationId xmlns:a16="http://schemas.microsoft.com/office/drawing/2014/main" id="{3AF05748-A03B-E94B-9D87-679E747C2C1D}"/>
              </a:ext>
            </a:extLst>
          </p:cNvPr>
          <p:cNvSpPr/>
          <p:nvPr userDrawn="1"/>
        </p:nvSpPr>
        <p:spPr bwMode="auto">
          <a:xfrm>
            <a:off x="109728" y="4581144"/>
            <a:ext cx="3886200" cy="433760"/>
          </a:xfrm>
          <a:prstGeom prst="rect">
            <a:avLst/>
          </a:prstGeom>
          <a:no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lumMod val="50000"/>
                  </a:schemeClr>
                </a:solidFill>
                <a:effectLst/>
                <a:latin typeface="Sweet Sans Pro" panose="02000000000000000000" pitchFamily="2" charset="77"/>
                <a:ea typeface="ヒラギノ角ゴ ProN W3" charset="0"/>
                <a:cs typeface="Sweet Sans Pro" panose="02000000000000000000" pitchFamily="2" charset="77"/>
                <a:sym typeface="GillSans" charset="0"/>
              </a:rPr>
              <a:t>Joined late? Logistics, slides, Slack chat: BrentOzar.com/go/</a:t>
            </a:r>
            <a:r>
              <a:rPr kumimoji="0" lang="en-US" sz="1200" b="0" i="0" u="none" strike="noStrike" cap="none" normalizeH="0" baseline="0" dirty="0" err="1">
                <a:ln>
                  <a:noFill/>
                </a:ln>
                <a:solidFill>
                  <a:schemeClr val="bg1">
                    <a:lumMod val="50000"/>
                  </a:schemeClr>
                </a:solidFill>
                <a:effectLst/>
                <a:latin typeface="Sweet Sans Pro" panose="02000000000000000000" pitchFamily="2" charset="77"/>
                <a:ea typeface="ヒラギノ角ゴ ProN W3" charset="0"/>
                <a:cs typeface="Sweet Sans Pro" panose="02000000000000000000" pitchFamily="2" charset="77"/>
                <a:sym typeface="GillSans" charset="0"/>
              </a:rPr>
              <a:t>tempfun</a:t>
            </a:r>
            <a:r>
              <a:rPr kumimoji="0" lang="en-US" sz="1200" b="0" i="0" u="none" strike="noStrike" cap="none" normalizeH="0" baseline="0" dirty="0">
                <a:ln>
                  <a:noFill/>
                </a:ln>
                <a:solidFill>
                  <a:schemeClr val="bg1">
                    <a:lumMod val="50000"/>
                  </a:schemeClr>
                </a:solidFill>
                <a:effectLst/>
                <a:latin typeface="Sweet Sans Pro" panose="02000000000000000000" pitchFamily="2" charset="77"/>
                <a:ea typeface="ヒラギノ角ゴ ProN W3" charset="0"/>
                <a:cs typeface="Sweet Sans Pro" panose="02000000000000000000" pitchFamily="2" charset="77"/>
                <a:sym typeface="GillSans" charset="0"/>
              </a:rPr>
              <a:t> </a:t>
            </a:r>
          </a:p>
        </p:txBody>
      </p:sp>
    </p:spTree>
    <p:extLst>
      <p:ext uri="{BB962C8B-B14F-4D97-AF65-F5344CB8AC3E}">
        <p14:creationId xmlns:p14="http://schemas.microsoft.com/office/powerpoint/2010/main" val="1734884923"/>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ransition>
    <p:fade/>
  </p:transition>
  <p:txStyles>
    <p:titleStyle>
      <a:lvl1pPr algn="l" rtl="0" eaLnBrk="1" fontAlgn="base" hangingPunct="1">
        <a:spcBef>
          <a:spcPct val="0"/>
        </a:spcBef>
        <a:spcAft>
          <a:spcPct val="0"/>
        </a:spcAft>
        <a:defRPr lang="en-US" sz="3400" b="0" i="0" baseline="0" dirty="0" smtClean="0">
          <a:solidFill>
            <a:srgbClr val="ED1C24"/>
          </a:solidFill>
          <a:latin typeface="Sweet Sans Pro Medium" panose="02000000000000000000" pitchFamily="2" charset="77"/>
          <a:ea typeface="+mj-ea"/>
          <a:cs typeface="Sweet Sans Pro Medium" panose="02000000000000000000" pitchFamily="2" charset="77"/>
          <a:sym typeface="SweetSansPro Medium" charset="0"/>
        </a:defRPr>
      </a:lvl1pPr>
      <a:lvl2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2pPr>
      <a:lvl3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3pPr>
      <a:lvl4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4pPr>
      <a:lvl5pPr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5pPr>
      <a:lvl6pPr marL="321424"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6pPr>
      <a:lvl7pPr marL="642849"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7pPr>
      <a:lvl8pPr marL="964274"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8pPr>
      <a:lvl9pPr marL="1285697" algn="l" rtl="0" eaLnBrk="1" fontAlgn="base" hangingPunct="1">
        <a:spcBef>
          <a:spcPct val="0"/>
        </a:spcBef>
        <a:spcAft>
          <a:spcPct val="0"/>
        </a:spcAft>
        <a:defRPr sz="3400">
          <a:solidFill>
            <a:srgbClr val="ED1C24"/>
          </a:solidFill>
          <a:latin typeface="SweetSansPro Medium" charset="0"/>
          <a:ea typeface="ヒラギノ角ゴ ProN W6" charset="0"/>
          <a:cs typeface="ヒラギノ角ゴ ProN W6" charset="0"/>
          <a:sym typeface="SweetSansPro Medium" charset="0"/>
        </a:defRPr>
      </a:lvl9pPr>
    </p:titleStyle>
    <p:bodyStyle>
      <a:lvl1pPr marL="0" marR="0" indent="0" algn="l" defTabSz="642849" rtl="0" eaLnBrk="1" fontAlgn="base" latinLnBrk="0" hangingPunct="1">
        <a:lnSpc>
          <a:spcPct val="100000"/>
        </a:lnSpc>
        <a:spcBef>
          <a:spcPts val="1687"/>
        </a:spcBef>
        <a:spcAft>
          <a:spcPts val="422"/>
        </a:spcAft>
        <a:buClrTx/>
        <a:buSzTx/>
        <a:buFont typeface="Arial"/>
        <a:buNone/>
        <a:tabLst>
          <a:tab pos="81473" algn="l"/>
        </a:tabLst>
        <a:defRPr sz="2200" b="0" i="0" strike="noStrike">
          <a:solidFill>
            <a:schemeClr val="tx1"/>
          </a:solidFill>
          <a:latin typeface="Sweet Sans Pro Regular" panose="02000000000000000000" pitchFamily="2" charset="77"/>
          <a:ea typeface="+mn-ea"/>
          <a:cs typeface="Sweet Sans Pro Regular" panose="02000000000000000000" pitchFamily="2" charset="77"/>
          <a:sym typeface="SweetSansPro Medium" charset="0"/>
        </a:defRPr>
      </a:lvl1pPr>
      <a:lvl2pPr marL="642849" marR="0" indent="-77008" algn="l" defTabSz="642849" rtl="0" eaLnBrk="1" fontAlgn="base" latinLnBrk="0" hangingPunct="1">
        <a:lnSpc>
          <a:spcPct val="100000"/>
        </a:lnSpc>
        <a:spcBef>
          <a:spcPts val="1687"/>
        </a:spcBef>
        <a:spcAft>
          <a:spcPct val="0"/>
        </a:spcAft>
        <a:buClrTx/>
        <a:buSzTx/>
        <a:buFont typeface="Arial"/>
        <a:buChar char="•"/>
        <a:tabLst/>
        <a:defRPr sz="2100" b="0" i="0">
          <a:solidFill>
            <a:schemeClr val="tx1"/>
          </a:solidFill>
          <a:latin typeface="Sweet Sans Pro Regular" panose="02000000000000000000" pitchFamily="2" charset="77"/>
          <a:ea typeface="+mn-ea"/>
          <a:cs typeface="Sweet Sans Pro Regular" panose="02000000000000000000" pitchFamily="2" charset="77"/>
          <a:sym typeface="SweetSansPro Medium" charset="0"/>
        </a:defRPr>
      </a:lvl2pPr>
      <a:lvl3pPr marL="883918" marR="0" indent="-241068" algn="l" defTabSz="642849" rtl="0" eaLnBrk="1" fontAlgn="base" latinLnBrk="0" hangingPunct="1">
        <a:lnSpc>
          <a:spcPct val="100000"/>
        </a:lnSpc>
        <a:spcBef>
          <a:spcPts val="1687"/>
        </a:spcBef>
        <a:spcAft>
          <a:spcPct val="0"/>
        </a:spcAft>
        <a:buClr>
          <a:srgbClr val="ED1C24"/>
        </a:buClr>
        <a:buSzTx/>
        <a:buFont typeface="Arial"/>
        <a:buChar char="•"/>
        <a:tabLst/>
        <a:defRPr sz="1700" b="0" i="0">
          <a:solidFill>
            <a:schemeClr val="tx1"/>
          </a:solidFill>
          <a:latin typeface="Sweet Sans Pro Regular" panose="02000000000000000000" pitchFamily="2" charset="77"/>
          <a:ea typeface="+mn-ea"/>
          <a:cs typeface="Sweet Sans Pro Regular" panose="02000000000000000000" pitchFamily="2" charset="77"/>
          <a:sym typeface="SweetSansPro Medium" charset="0"/>
        </a:defRPr>
      </a:lvl3pPr>
      <a:lvl4pPr marL="1165163" indent="-200890" algn="l" rtl="0" eaLnBrk="1" fontAlgn="base" hangingPunct="1">
        <a:lnSpc>
          <a:spcPct val="100000"/>
        </a:lnSpc>
        <a:spcBef>
          <a:spcPts val="1687"/>
        </a:spcBef>
        <a:spcAft>
          <a:spcPct val="0"/>
        </a:spcAft>
        <a:buFont typeface="Arial"/>
        <a:buChar char="•"/>
        <a:defRPr b="0" i="0">
          <a:solidFill>
            <a:schemeClr val="tx1"/>
          </a:solidFill>
          <a:latin typeface="Sweet Sans Pro Regular" panose="02000000000000000000" pitchFamily="2" charset="77"/>
          <a:ea typeface="+mn-ea"/>
          <a:cs typeface="Sweet Sans Pro Regular" panose="02000000000000000000" pitchFamily="2" charset="77"/>
          <a:sym typeface="SweetSansPro Medium" charset="0"/>
        </a:defRPr>
      </a:lvl4pPr>
      <a:lvl5pPr marL="1486588" indent="-200890" algn="l" rtl="0" eaLnBrk="1" fontAlgn="base" hangingPunct="1">
        <a:lnSpc>
          <a:spcPct val="100000"/>
        </a:lnSpc>
        <a:spcBef>
          <a:spcPts val="1687"/>
        </a:spcBef>
        <a:spcAft>
          <a:spcPct val="0"/>
        </a:spcAft>
        <a:buFont typeface="Arial"/>
        <a:buChar char="•"/>
        <a:defRPr sz="1000" b="0" i="0">
          <a:solidFill>
            <a:schemeClr val="tx1"/>
          </a:solidFill>
          <a:latin typeface="Sweet Sans Pro Regular" panose="02000000000000000000" pitchFamily="2" charset="77"/>
          <a:ea typeface="+mn-ea"/>
          <a:cs typeface="Sweet Sans Pro Regular" panose="02000000000000000000" pitchFamily="2" charset="77"/>
          <a:sym typeface="SweetSansPro Medium" charset="0"/>
        </a:defRPr>
      </a:lvl5pPr>
      <a:lvl6pPr marL="32142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6pPr>
      <a:lvl7pPr marL="642849"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7pPr>
      <a:lvl8pPr marL="96427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8pPr>
      <a:lvl9pPr marL="1285697"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rentozar.com/slack"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843" y="2994671"/>
            <a:ext cx="8054379" cy="435323"/>
          </a:xfrm>
        </p:spPr>
        <p:txBody>
          <a:bodyPr/>
          <a:lstStyle/>
          <a:p>
            <a:r>
              <a:rPr lang="en-US" dirty="0"/>
              <a:t>Fundamentals of </a:t>
            </a:r>
            <a:r>
              <a:rPr lang="en-US" dirty="0" err="1"/>
              <a:t>TempDB</a:t>
            </a:r>
            <a:endParaRPr lang="en-US" dirty="0"/>
          </a:p>
        </p:txBody>
      </p:sp>
      <p:sp>
        <p:nvSpPr>
          <p:cNvPr id="3" name="Content Placeholder 2"/>
          <p:cNvSpPr>
            <a:spLocks noGrp="1"/>
          </p:cNvSpPr>
          <p:nvPr>
            <p:ph sz="quarter" idx="10"/>
          </p:nvPr>
        </p:nvSpPr>
        <p:spPr>
          <a:xfrm>
            <a:off x="523289" y="3936732"/>
            <a:ext cx="8054379" cy="1040357"/>
          </a:xfrm>
        </p:spPr>
        <p:txBody>
          <a:bodyPr/>
          <a:lstStyle/>
          <a:p>
            <a:r>
              <a:rPr lang="en-US" dirty="0"/>
              <a:t>Up first: intros &amp; logistics.</a:t>
            </a:r>
          </a:p>
        </p:txBody>
      </p:sp>
    </p:spTree>
    <p:extLst>
      <p:ext uri="{BB962C8B-B14F-4D97-AF65-F5344CB8AC3E}">
        <p14:creationId xmlns:p14="http://schemas.microsoft.com/office/powerpoint/2010/main" val="136396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76729" y="2415941"/>
            <a:ext cx="3738068" cy="1308012"/>
          </a:xfrm>
          <a:prstGeom prst="rect">
            <a:avLst/>
          </a:prstGeom>
        </p:spPr>
        <p:txBody>
          <a:bodyPr>
            <a:noAutofit/>
          </a:bodyPr>
          <a:lstStyle>
            <a:lvl1pPr marL="0" marR="0" indent="0" algn="l" defTabSz="642849" rtl="0" eaLnBrk="1" fontAlgn="base" latinLnBrk="0" hangingPunct="1">
              <a:lnSpc>
                <a:spcPct val="100000"/>
              </a:lnSpc>
              <a:spcBef>
                <a:spcPts val="1687"/>
              </a:spcBef>
              <a:spcAft>
                <a:spcPts val="422"/>
              </a:spcAft>
              <a:buClrTx/>
              <a:buSzTx/>
              <a:buFont typeface="Arial"/>
              <a:buNone/>
              <a:tabLst>
                <a:tab pos="81473" algn="l"/>
              </a:tabLst>
              <a:defRPr sz="2200" b="0" i="0" strike="noStrike">
                <a:solidFill>
                  <a:schemeClr val="tx1"/>
                </a:solidFill>
                <a:latin typeface="Sweet Sans Pro" charset="0"/>
                <a:ea typeface="+mn-ea"/>
                <a:cs typeface="Sweet Sans Pro" charset="0"/>
                <a:sym typeface="SweetSansPro Medium" charset="0"/>
              </a:defRPr>
            </a:lvl1pPr>
            <a:lvl2pPr marL="642849" marR="0" indent="-77008" algn="l" defTabSz="642849" rtl="0" eaLnBrk="1" fontAlgn="base" latinLnBrk="0" hangingPunct="1">
              <a:lnSpc>
                <a:spcPct val="100000"/>
              </a:lnSpc>
              <a:spcBef>
                <a:spcPts val="1687"/>
              </a:spcBef>
              <a:spcAft>
                <a:spcPct val="0"/>
              </a:spcAft>
              <a:buClrTx/>
              <a:buSzTx/>
              <a:buFont typeface="Arial"/>
              <a:buChar char="•"/>
              <a:tabLst/>
              <a:defRPr sz="2100" b="0" i="0">
                <a:solidFill>
                  <a:schemeClr val="tx1"/>
                </a:solidFill>
                <a:latin typeface="Sweet Sans Pro" charset="0"/>
                <a:ea typeface="+mn-ea"/>
                <a:cs typeface="Sweet Sans Pro" charset="0"/>
                <a:sym typeface="SweetSansPro Medium" charset="0"/>
              </a:defRPr>
            </a:lvl2pPr>
            <a:lvl3pPr marL="883918" marR="0" indent="-241068" algn="l" defTabSz="642849" rtl="0" eaLnBrk="1" fontAlgn="base" latinLnBrk="0" hangingPunct="1">
              <a:lnSpc>
                <a:spcPct val="100000"/>
              </a:lnSpc>
              <a:spcBef>
                <a:spcPts val="1687"/>
              </a:spcBef>
              <a:spcAft>
                <a:spcPct val="0"/>
              </a:spcAft>
              <a:buClr>
                <a:srgbClr val="ED1C24"/>
              </a:buClr>
              <a:buSzTx/>
              <a:buFont typeface="Arial"/>
              <a:buChar char="•"/>
              <a:tabLst/>
              <a:defRPr sz="1700" b="0" i="0">
                <a:solidFill>
                  <a:schemeClr val="tx1"/>
                </a:solidFill>
                <a:latin typeface="Sweet Sans Pro" charset="0"/>
                <a:ea typeface="+mn-ea"/>
                <a:cs typeface="Sweet Sans Pro" charset="0"/>
                <a:sym typeface="SweetSansPro Medium" charset="0"/>
              </a:defRPr>
            </a:lvl3pPr>
            <a:lvl4pPr marL="1165163" indent="-200890" algn="l" rtl="0" eaLnBrk="1" fontAlgn="base" hangingPunct="1">
              <a:lnSpc>
                <a:spcPct val="100000"/>
              </a:lnSpc>
              <a:spcBef>
                <a:spcPts val="1687"/>
              </a:spcBef>
              <a:spcAft>
                <a:spcPct val="0"/>
              </a:spcAft>
              <a:buFont typeface="Arial"/>
              <a:buChar char="•"/>
              <a:defRPr b="0" i="0">
                <a:solidFill>
                  <a:schemeClr val="tx1"/>
                </a:solidFill>
                <a:latin typeface="Sweet Sans Pro" charset="0"/>
                <a:ea typeface="+mn-ea"/>
                <a:cs typeface="Sweet Sans Pro" charset="0"/>
                <a:sym typeface="SweetSansPro Medium" charset="0"/>
              </a:defRPr>
            </a:lvl4pPr>
            <a:lvl5pPr marL="1486588" indent="-200890" algn="l" rtl="0" eaLnBrk="1" fontAlgn="base" hangingPunct="1">
              <a:lnSpc>
                <a:spcPct val="100000"/>
              </a:lnSpc>
              <a:spcBef>
                <a:spcPts val="1687"/>
              </a:spcBef>
              <a:spcAft>
                <a:spcPct val="0"/>
              </a:spcAft>
              <a:buFont typeface="Arial"/>
              <a:buChar char="•"/>
              <a:defRPr sz="1000" b="0" i="0">
                <a:solidFill>
                  <a:schemeClr val="tx1"/>
                </a:solidFill>
                <a:latin typeface="Sweet Sans Pro" charset="0"/>
                <a:ea typeface="+mn-ea"/>
                <a:cs typeface="Sweet Sans Pro" charset="0"/>
                <a:sym typeface="SweetSansPro Medium" charset="0"/>
              </a:defRPr>
            </a:lvl5pPr>
            <a:lvl6pPr marL="32142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6pPr>
            <a:lvl7pPr marL="642849"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7pPr>
            <a:lvl8pPr marL="964274"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8pPr>
            <a:lvl9pPr marL="1285697" algn="l" rtl="0" eaLnBrk="1" fontAlgn="base" hangingPunct="1">
              <a:lnSpc>
                <a:spcPct val="80000"/>
              </a:lnSpc>
              <a:spcBef>
                <a:spcPts val="1687"/>
              </a:spcBef>
              <a:spcAft>
                <a:spcPct val="0"/>
              </a:spcAft>
              <a:defRPr sz="1000">
                <a:solidFill>
                  <a:schemeClr val="tx1"/>
                </a:solidFill>
                <a:latin typeface="+mn-lt"/>
                <a:ea typeface="+mn-ea"/>
                <a:cs typeface="+mn-cs"/>
                <a:sym typeface="SweetSansPro Medium" charset="0"/>
              </a:defRPr>
            </a:lvl9pPr>
          </a:lstStyle>
          <a:p>
            <a:pPr algn="ctr"/>
            <a:r>
              <a:rPr lang="en-US" sz="1800" kern="0" dirty="0"/>
              <a:t>99-05: dev, architect, DBA</a:t>
            </a:r>
            <a:br>
              <a:rPr lang="en-US" sz="1800" kern="0" dirty="0"/>
            </a:br>
            <a:r>
              <a:rPr lang="en-US" sz="1800" kern="0" dirty="0"/>
              <a:t>05-08: DBA, VM, SAN admin</a:t>
            </a:r>
            <a:br>
              <a:rPr lang="en-US" sz="1800" kern="0" dirty="0"/>
            </a:br>
            <a:r>
              <a:rPr lang="en-US" sz="1800" kern="0" dirty="0"/>
              <a:t>08-10: MCM, Quest Software</a:t>
            </a:r>
            <a:br>
              <a:rPr lang="en-US" sz="1800" kern="0" dirty="0"/>
            </a:br>
            <a:r>
              <a:rPr lang="en-US" sz="1800" kern="0" dirty="0"/>
              <a:t>Since: consulting DBA</a:t>
            </a:r>
          </a:p>
          <a:p>
            <a:pPr algn="ctr"/>
            <a:r>
              <a:rPr lang="en-US" sz="1800" kern="0" dirty="0" err="1"/>
              <a:t>www.BrentOzar.com</a:t>
            </a:r>
            <a:br>
              <a:rPr lang="en-US" sz="1800" kern="0" dirty="0"/>
            </a:br>
            <a:r>
              <a:rPr lang="en-US" sz="1800" kern="0" dirty="0" err="1"/>
              <a:t>Help@BrentOzar.com</a:t>
            </a:r>
            <a:endParaRPr lang="en-US" sz="1800" kern="0" dirty="0"/>
          </a:p>
        </p:txBody>
      </p:sp>
      <p:pic>
        <p:nvPicPr>
          <p:cNvPr id="4" name="Picture 3" descr="stacked with text 995 x 589.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153" y="249847"/>
            <a:ext cx="2993220" cy="1771866"/>
          </a:xfrm>
          <a:prstGeom prst="rect">
            <a:avLst/>
          </a:prstGeom>
        </p:spPr>
      </p:pic>
      <p:pic>
        <p:nvPicPr>
          <p:cNvPr id="6" name="Picture 5">
            <a:extLst>
              <a:ext uri="{FF2B5EF4-FFF2-40B4-BE49-F238E27FC236}">
                <a16:creationId xmlns:a16="http://schemas.microsoft.com/office/drawing/2014/main" id="{B31DF7B1-5032-1A44-9F79-C6D5B2536A06}"/>
              </a:ext>
            </a:extLst>
          </p:cNvPr>
          <p:cNvPicPr>
            <a:picLocks noChangeAspect="1"/>
          </p:cNvPicPr>
          <p:nvPr/>
        </p:nvPicPr>
        <p:blipFill>
          <a:blip r:embed="rId4"/>
          <a:stretch>
            <a:fillRect/>
          </a:stretch>
        </p:blipFill>
        <p:spPr>
          <a:xfrm>
            <a:off x="5148361" y="177165"/>
            <a:ext cx="3738068" cy="4315769"/>
          </a:xfrm>
          <a:prstGeom prst="rect">
            <a:avLst/>
          </a:prstGeom>
        </p:spPr>
      </p:pic>
    </p:spTree>
    <p:extLst>
      <p:ext uri="{BB962C8B-B14F-4D97-AF65-F5344CB8AC3E}">
        <p14:creationId xmlns:p14="http://schemas.microsoft.com/office/powerpoint/2010/main" val="158959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yourself in Slack:</a:t>
            </a:r>
          </a:p>
        </p:txBody>
      </p:sp>
      <p:graphicFrame>
        <p:nvGraphicFramePr>
          <p:cNvPr id="6" name="Table 5">
            <a:extLst>
              <a:ext uri="{FF2B5EF4-FFF2-40B4-BE49-F238E27FC236}">
                <a16:creationId xmlns:a16="http://schemas.microsoft.com/office/drawing/2014/main" id="{D9649558-E0A0-7843-A0D3-1EB2EFD7EFEE}"/>
              </a:ext>
            </a:extLst>
          </p:cNvPr>
          <p:cNvGraphicFramePr>
            <a:graphicFrameLocks noGrp="1"/>
          </p:cNvGraphicFramePr>
          <p:nvPr>
            <p:extLst>
              <p:ext uri="{D42A27DB-BD31-4B8C-83A1-F6EECF244321}">
                <p14:modId xmlns:p14="http://schemas.microsoft.com/office/powerpoint/2010/main" val="324105676"/>
              </p:ext>
            </p:extLst>
          </p:nvPr>
        </p:nvGraphicFramePr>
        <p:xfrm>
          <a:off x="892965" y="837159"/>
          <a:ext cx="7192256" cy="3596640"/>
        </p:xfrm>
        <a:graphic>
          <a:graphicData uri="http://schemas.openxmlformats.org/drawingml/2006/table">
            <a:tbl>
              <a:tblPr firstRow="1" bandRow="1">
                <a:tableStyleId>{5C22544A-7EE6-4342-B048-85BDC9FD1C3A}</a:tableStyleId>
              </a:tblPr>
              <a:tblGrid>
                <a:gridCol w="2625778">
                  <a:extLst>
                    <a:ext uri="{9D8B030D-6E8A-4147-A177-3AD203B41FA5}">
                      <a16:colId xmlns:a16="http://schemas.microsoft.com/office/drawing/2014/main" val="20000"/>
                    </a:ext>
                  </a:extLst>
                </a:gridCol>
                <a:gridCol w="1452145">
                  <a:extLst>
                    <a:ext uri="{9D8B030D-6E8A-4147-A177-3AD203B41FA5}">
                      <a16:colId xmlns:a16="http://schemas.microsoft.com/office/drawing/2014/main" val="20001"/>
                    </a:ext>
                  </a:extLst>
                </a:gridCol>
                <a:gridCol w="1699120">
                  <a:extLst>
                    <a:ext uri="{9D8B030D-6E8A-4147-A177-3AD203B41FA5}">
                      <a16:colId xmlns:a16="http://schemas.microsoft.com/office/drawing/2014/main" val="20002"/>
                    </a:ext>
                  </a:extLst>
                </a:gridCol>
                <a:gridCol w="1415213">
                  <a:extLst>
                    <a:ext uri="{9D8B030D-6E8A-4147-A177-3AD203B41FA5}">
                      <a16:colId xmlns:a16="http://schemas.microsoft.com/office/drawing/2014/main" val="20003"/>
                    </a:ext>
                  </a:extLst>
                </a:gridCol>
              </a:tblGrid>
              <a:tr h="508764">
                <a:tc>
                  <a:txBody>
                    <a:bodyPr/>
                    <a:lstStyle/>
                    <a:p>
                      <a:endParaRPr lang="en-US" sz="1600" dirty="0">
                        <a:latin typeface="Sweet Sans Pro Medium" charset="0"/>
                      </a:endParaRPr>
                    </a:p>
                  </a:txBody>
                  <a:tcPr/>
                </a:tc>
                <a:tc>
                  <a:txBody>
                    <a:bodyPr/>
                    <a:lstStyle/>
                    <a:p>
                      <a:pPr algn="ctr"/>
                      <a:r>
                        <a:rPr lang="en-US" sz="1600" dirty="0">
                          <a:latin typeface="Sweet Sans Pro Medium" charset="0"/>
                        </a:rPr>
                        <a:t>Developer</a:t>
                      </a:r>
                    </a:p>
                  </a:txBody>
                  <a:tcPr/>
                </a:tc>
                <a:tc>
                  <a:txBody>
                    <a:bodyPr/>
                    <a:lstStyle/>
                    <a:p>
                      <a:pPr algn="ctr"/>
                      <a:r>
                        <a:rPr lang="en-US" sz="1600" dirty="0">
                          <a:latin typeface="Sweet Sans Pro Medium" charset="0"/>
                        </a:rPr>
                        <a:t>Development DBA</a:t>
                      </a:r>
                    </a:p>
                  </a:txBody>
                  <a:tcPr/>
                </a:tc>
                <a:tc>
                  <a:txBody>
                    <a:bodyPr/>
                    <a:lstStyle/>
                    <a:p>
                      <a:pPr algn="ctr"/>
                      <a:r>
                        <a:rPr lang="en-US" sz="1600" dirty="0">
                          <a:latin typeface="Sweet Sans Pro Medium" charset="0"/>
                        </a:rPr>
                        <a:t>Production DBA</a:t>
                      </a:r>
                    </a:p>
                  </a:txBody>
                  <a:tcPr/>
                </a:tc>
                <a:extLst>
                  <a:ext uri="{0D108BD9-81ED-4DB2-BD59-A6C34878D82A}">
                    <a16:rowId xmlns:a16="http://schemas.microsoft.com/office/drawing/2014/main" val="10000"/>
                  </a:ext>
                </a:extLst>
              </a:tr>
              <a:tr h="294548">
                <a:tc>
                  <a:txBody>
                    <a:bodyPr/>
                    <a:lstStyle/>
                    <a:p>
                      <a:r>
                        <a:rPr lang="en-US" sz="1600" dirty="0">
                          <a:latin typeface="Sweet Sans Pro Medium" charset="0"/>
                        </a:rPr>
                        <a:t>Write C#, Java code</a:t>
                      </a:r>
                    </a:p>
                  </a:txBody>
                  <a:tcPr anchor="ctr"/>
                </a:tc>
                <a:tc>
                  <a:txBody>
                    <a:bodyPr/>
                    <a:lstStyle/>
                    <a:p>
                      <a:pPr algn="ctr"/>
                      <a:r>
                        <a:rPr lang="en-US" sz="1600" dirty="0">
                          <a:latin typeface="Sweet Sans Pro Medium" charset="0"/>
                        </a:rPr>
                        <a:t>Daily</a:t>
                      </a:r>
                    </a:p>
                  </a:txBody>
                  <a:tcPr anchor="ctr"/>
                </a:tc>
                <a:tc>
                  <a:txBody>
                    <a:bodyPr/>
                    <a:lstStyle/>
                    <a:p>
                      <a:pPr algn="ct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extLst>
                  <a:ext uri="{0D108BD9-81ED-4DB2-BD59-A6C34878D82A}">
                    <a16:rowId xmlns:a16="http://schemas.microsoft.com/office/drawing/2014/main" val="1034875823"/>
                  </a:ext>
                </a:extLst>
              </a:tr>
              <a:tr h="294548">
                <a:tc>
                  <a:txBody>
                    <a:bodyPr/>
                    <a:lstStyle/>
                    <a:p>
                      <a:r>
                        <a:rPr lang="en-US" sz="1600" dirty="0">
                          <a:latin typeface="Sweet Sans Pro Medium" charset="0"/>
                        </a:rPr>
                        <a:t>Build</a:t>
                      </a:r>
                      <a:r>
                        <a:rPr lang="en-US" sz="1600" baseline="0" dirty="0">
                          <a:latin typeface="Sweet Sans Pro Medium" charset="0"/>
                        </a:rPr>
                        <a:t> queries, tables</a:t>
                      </a:r>
                      <a:endParaRPr lang="en-US" sz="1600" dirty="0">
                        <a:latin typeface="Sweet Sans Pro Medium" charset="0"/>
                      </a:endParaRPr>
                    </a:p>
                  </a:txBody>
                  <a:tcPr anchor="ctr"/>
                </a:tc>
                <a:tc>
                  <a:txBody>
                    <a:bodyPr/>
                    <a:lstStyle/>
                    <a:p>
                      <a:pPr algn="ctr"/>
                      <a:r>
                        <a:rPr lang="en-US" sz="1600" dirty="0">
                          <a:latin typeface="Sweet Sans Pro Medium" charset="0"/>
                        </a:rPr>
                        <a:t>Daily</a:t>
                      </a:r>
                    </a:p>
                  </a:txBody>
                  <a:tcPr anchor="ctr"/>
                </a:tc>
                <a:tc>
                  <a:txBody>
                    <a:bodyPr/>
                    <a:lstStyle/>
                    <a:p>
                      <a:pPr algn="ctr"/>
                      <a:r>
                        <a:rPr lang="en-US" sz="1600" dirty="0">
                          <a:latin typeface="Sweet Sans Pro Medium" charset="0"/>
                        </a:rPr>
                        <a:t>Sometimes</a:t>
                      </a:r>
                    </a:p>
                  </a:txBody>
                  <a:tcPr anchor="ctr"/>
                </a:tc>
                <a:tc>
                  <a:txBody>
                    <a:bodyPr/>
                    <a:lstStyle/>
                    <a:p>
                      <a:pPr algn="ctr"/>
                      <a:endParaRPr lang="en-US" sz="1600" dirty="0">
                        <a:latin typeface="Sweet Sans Pro Medium" charset="0"/>
                      </a:endParaRPr>
                    </a:p>
                  </a:txBody>
                  <a:tcPr anchor="ctr"/>
                </a:tc>
                <a:extLst>
                  <a:ext uri="{0D108BD9-81ED-4DB2-BD59-A6C34878D82A}">
                    <a16:rowId xmlns:a16="http://schemas.microsoft.com/office/drawing/2014/main" val="10002"/>
                  </a:ext>
                </a:extLst>
              </a:tr>
              <a:tr h="294548">
                <a:tc>
                  <a:txBody>
                    <a:bodyPr/>
                    <a:lstStyle/>
                    <a:p>
                      <a:r>
                        <a:rPr lang="en-US" sz="1600" dirty="0">
                          <a:latin typeface="Sweet Sans Pro Medium" charset="0"/>
                        </a:rPr>
                        <a:t>Tune queries</a:t>
                      </a:r>
                    </a:p>
                  </a:txBody>
                  <a:tcPr anchor="ctr"/>
                </a:tc>
                <a:tc>
                  <a:txBody>
                    <a:bodyPr/>
                    <a:lstStyle/>
                    <a:p>
                      <a:pPr algn="ctr"/>
                      <a:r>
                        <a:rPr lang="en-US" sz="1600" dirty="0">
                          <a:latin typeface="Sweet Sans Pro Medium" charset="0"/>
                        </a:rPr>
                        <a:t>Sometimes</a:t>
                      </a:r>
                    </a:p>
                  </a:txBody>
                  <a:tcPr anchor="ctr"/>
                </a:tc>
                <a:tc>
                  <a:txBody>
                    <a:bodyPr/>
                    <a:lstStyle/>
                    <a:p>
                      <a:pPr algn="ctr"/>
                      <a:r>
                        <a:rPr lang="en-US" sz="1600" dirty="0">
                          <a:latin typeface="Sweet Sans Pro Medium" charset="0"/>
                        </a:rPr>
                        <a:t>Daily</a:t>
                      </a:r>
                    </a:p>
                  </a:txBody>
                  <a:tcPr anchor="ctr"/>
                </a:tc>
                <a:tc>
                  <a:txBody>
                    <a:bodyPr/>
                    <a:lstStyle/>
                    <a:p>
                      <a:pPr algn="ctr"/>
                      <a:endParaRPr lang="en-US" sz="1600" dirty="0">
                        <a:latin typeface="Sweet Sans Pro Medium" charset="0"/>
                      </a:endParaRPr>
                    </a:p>
                  </a:txBody>
                  <a:tcPr anchor="ctr"/>
                </a:tc>
                <a:extLst>
                  <a:ext uri="{0D108BD9-81ED-4DB2-BD59-A6C34878D82A}">
                    <a16:rowId xmlns:a16="http://schemas.microsoft.com/office/drawing/2014/main" val="10003"/>
                  </a:ext>
                </a:extLst>
              </a:tr>
              <a:tr h="294548">
                <a:tc>
                  <a:txBody>
                    <a:bodyPr/>
                    <a:lstStyle/>
                    <a:p>
                      <a:r>
                        <a:rPr lang="en-US" sz="1600" dirty="0">
                          <a:latin typeface="Sweet Sans Pro Medium" charset="0"/>
                        </a:rPr>
                        <a:t>Design indexes</a:t>
                      </a: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Daily</a:t>
                      </a:r>
                    </a:p>
                  </a:txBody>
                  <a:tcPr anchor="ctr"/>
                </a:tc>
                <a:tc>
                  <a:txBody>
                    <a:bodyPr/>
                    <a:lstStyle/>
                    <a:p>
                      <a:pPr algn="ctr"/>
                      <a:endParaRPr lang="en-US" sz="1600" dirty="0">
                        <a:latin typeface="Sweet Sans Pro Medium" charset="0"/>
                      </a:endParaRPr>
                    </a:p>
                  </a:txBody>
                  <a:tcPr anchor="ctr"/>
                </a:tc>
                <a:extLst>
                  <a:ext uri="{0D108BD9-81ED-4DB2-BD59-A6C34878D82A}">
                    <a16:rowId xmlns:a16="http://schemas.microsoft.com/office/drawing/2014/main" val="10004"/>
                  </a:ext>
                </a:extLst>
              </a:tr>
              <a:tr h="294548">
                <a:tc>
                  <a:txBody>
                    <a:bodyPr/>
                    <a:lstStyle/>
                    <a:p>
                      <a:r>
                        <a:rPr lang="en-US" sz="1600" dirty="0">
                          <a:latin typeface="Sweet Sans Pro Medium" charset="0"/>
                        </a:rPr>
                        <a:t>Monitor performance</a:t>
                      </a: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Daily</a:t>
                      </a:r>
                    </a:p>
                  </a:txBody>
                  <a:tcPr anchor="ctr"/>
                </a:tc>
                <a:tc>
                  <a:txBody>
                    <a:bodyPr/>
                    <a:lstStyle/>
                    <a:p>
                      <a:pPr algn="ctr"/>
                      <a:r>
                        <a:rPr lang="en-US" sz="1600" dirty="0">
                          <a:latin typeface="Sweet Sans Pro Medium" charset="0"/>
                        </a:rPr>
                        <a:t>Sometimes</a:t>
                      </a:r>
                    </a:p>
                  </a:txBody>
                  <a:tcPr anchor="ctr"/>
                </a:tc>
                <a:extLst>
                  <a:ext uri="{0D108BD9-81ED-4DB2-BD59-A6C34878D82A}">
                    <a16:rowId xmlns:a16="http://schemas.microsoft.com/office/drawing/2014/main" val="10005"/>
                  </a:ext>
                </a:extLst>
              </a:tr>
              <a:tr h="294548">
                <a:tc>
                  <a:txBody>
                    <a:bodyPr/>
                    <a:lstStyle/>
                    <a:p>
                      <a:r>
                        <a:rPr lang="en-US" sz="1600" dirty="0">
                          <a:latin typeface="Sweet Sans Pro Medium" charset="0"/>
                        </a:rPr>
                        <a:t>Troubleshoot</a:t>
                      </a:r>
                      <a:r>
                        <a:rPr lang="en-US" sz="1600" baseline="0" dirty="0">
                          <a:latin typeface="Sweet Sans Pro Medium" charset="0"/>
                        </a:rPr>
                        <a:t> outages</a:t>
                      </a: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Daily</a:t>
                      </a:r>
                    </a:p>
                  </a:txBody>
                  <a:tcPr anchor="ctr"/>
                </a:tc>
                <a:extLst>
                  <a:ext uri="{0D108BD9-81ED-4DB2-BD59-A6C34878D82A}">
                    <a16:rowId xmlns:a16="http://schemas.microsoft.com/office/drawing/2014/main" val="10006"/>
                  </a:ext>
                </a:extLst>
              </a:tr>
              <a:tr h="294548">
                <a:tc>
                  <a:txBody>
                    <a:bodyPr/>
                    <a:lstStyle/>
                    <a:p>
                      <a:r>
                        <a:rPr lang="en-US" sz="1600" dirty="0">
                          <a:latin typeface="Sweet Sans Pro Medium" charset="0"/>
                        </a:rPr>
                        <a:t>Manage backups, jobs</a:t>
                      </a:r>
                    </a:p>
                  </a:txBody>
                  <a:tcPr anchor="ctr"/>
                </a:tc>
                <a:tc>
                  <a:txBody>
                    <a:bodyPr/>
                    <a:lstStyle/>
                    <a:p>
                      <a:pPr algn="ct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Daily</a:t>
                      </a:r>
                    </a:p>
                  </a:txBody>
                  <a:tcPr anchor="ctr"/>
                </a:tc>
                <a:extLst>
                  <a:ext uri="{0D108BD9-81ED-4DB2-BD59-A6C34878D82A}">
                    <a16:rowId xmlns:a16="http://schemas.microsoft.com/office/drawing/2014/main" val="2088799538"/>
                  </a:ext>
                </a:extLst>
              </a:tr>
              <a:tr h="294548">
                <a:tc>
                  <a:txBody>
                    <a:bodyPr/>
                    <a:lstStyle/>
                    <a:p>
                      <a:r>
                        <a:rPr lang="en-US" sz="1600" dirty="0">
                          <a:latin typeface="Sweet Sans Pro Medium" charset="0"/>
                        </a:rPr>
                        <a:t>Install, config</a:t>
                      </a:r>
                      <a:r>
                        <a:rPr lang="en-US" sz="1600" baseline="0" dirty="0">
                          <a:latin typeface="Sweet Sans Pro Medium" charset="0"/>
                        </a:rPr>
                        <a:t> SQL</a:t>
                      </a: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Sometimes</a:t>
                      </a:r>
                    </a:p>
                  </a:txBody>
                  <a:tcPr anchor="ctr"/>
                </a:tc>
                <a:extLst>
                  <a:ext uri="{0D108BD9-81ED-4DB2-BD59-A6C34878D82A}">
                    <a16:rowId xmlns:a16="http://schemas.microsoft.com/office/drawing/2014/main" val="10007"/>
                  </a:ext>
                </a:extLst>
              </a:tr>
              <a:tr h="294548">
                <a:tc>
                  <a:txBody>
                    <a:bodyPr/>
                    <a:lstStyle/>
                    <a:p>
                      <a:r>
                        <a:rPr lang="en-US" sz="1600" dirty="0">
                          <a:latin typeface="Sweet Sans Pro Medium" charset="0"/>
                        </a:rPr>
                        <a:t>Install, config OS</a:t>
                      </a:r>
                    </a:p>
                  </a:txBody>
                  <a:tcPr anchor="ctr"/>
                </a:tc>
                <a:tc>
                  <a:txBody>
                    <a:bodyPr/>
                    <a:lstStyle/>
                    <a:p>
                      <a:pPr algn="ctr"/>
                      <a:endParaRPr lang="en-US" sz="1600" dirty="0">
                        <a:latin typeface="Sweet Sans Pro Medium" charset="0"/>
                      </a:endParaRPr>
                    </a:p>
                  </a:txBody>
                  <a:tcPr anchor="ctr"/>
                </a:tc>
                <a:tc>
                  <a:txBody>
                    <a:bodyPr/>
                    <a:lstStyle/>
                    <a:p>
                      <a:pPr algn="ctr"/>
                      <a:endParaRPr lang="en-US" sz="1600" dirty="0">
                        <a:latin typeface="Sweet Sans Pro Medium" charset="0"/>
                      </a:endParaRPr>
                    </a:p>
                  </a:txBody>
                  <a:tcPr anchor="ctr"/>
                </a:tc>
                <a:tc>
                  <a:txBody>
                    <a:bodyPr/>
                    <a:lstStyle/>
                    <a:p>
                      <a:pPr algn="ctr"/>
                      <a:r>
                        <a:rPr lang="en-US" sz="1600" dirty="0">
                          <a:latin typeface="Sweet Sans Pro Medium" charset="0"/>
                        </a:rPr>
                        <a:t>Sometimes</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24987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250A-575D-C94C-9CE8-EB81FA771283}"/>
              </a:ext>
            </a:extLst>
          </p:cNvPr>
          <p:cNvSpPr>
            <a:spLocks noGrp="1"/>
          </p:cNvSpPr>
          <p:nvPr>
            <p:ph type="title"/>
          </p:nvPr>
        </p:nvSpPr>
        <p:spPr/>
        <p:txBody>
          <a:bodyPr/>
          <a:lstStyle/>
          <a:p>
            <a:r>
              <a:rPr lang="en-US" dirty="0"/>
              <a:t>Slack pro tips</a:t>
            </a:r>
          </a:p>
        </p:txBody>
      </p:sp>
      <p:sp>
        <p:nvSpPr>
          <p:cNvPr id="3" name="Content Placeholder 2">
            <a:extLst>
              <a:ext uri="{FF2B5EF4-FFF2-40B4-BE49-F238E27FC236}">
                <a16:creationId xmlns:a16="http://schemas.microsoft.com/office/drawing/2014/main" id="{0B6F9A21-A323-B04B-AD64-6B94116CEBE8}"/>
              </a:ext>
            </a:extLst>
          </p:cNvPr>
          <p:cNvSpPr>
            <a:spLocks noGrp="1"/>
          </p:cNvSpPr>
          <p:nvPr>
            <p:ph idx="1"/>
          </p:nvPr>
        </p:nvSpPr>
        <p:spPr/>
        <p:txBody>
          <a:bodyPr/>
          <a:lstStyle/>
          <a:p>
            <a:r>
              <a:rPr lang="en-US" dirty="0"/>
              <a:t>Accidentally close your browser? Want to share screenshots? Lots of pro tips: </a:t>
            </a:r>
            <a:r>
              <a:rPr lang="en-US" dirty="0">
                <a:hlinkClick r:id="rId3"/>
              </a:rPr>
              <a:t>https://BrentOzar.com/slack</a:t>
            </a:r>
            <a:endParaRPr lang="en-US" dirty="0"/>
          </a:p>
          <a:p>
            <a:r>
              <a:rPr lang="en-US" dirty="0"/>
              <a:t>To share code or T-SQL, click the + sign next to where you type text in, and choose “code or text snippet.”</a:t>
            </a:r>
          </a:p>
          <a:p>
            <a:r>
              <a:rPr lang="en-US" dirty="0"/>
              <a:t>To share files, upload at </a:t>
            </a:r>
            <a:r>
              <a:rPr lang="en-US" dirty="0" err="1"/>
              <a:t>Imgur.com</a:t>
            </a:r>
            <a:r>
              <a:rPr lang="en-US" dirty="0"/>
              <a:t>, paste URL here.</a:t>
            </a:r>
          </a:p>
          <a:p>
            <a:r>
              <a:rPr lang="en-US" dirty="0"/>
              <a:t>No direct messages please – use the public room.</a:t>
            </a:r>
          </a:p>
          <a:p>
            <a:endParaRPr lang="en-US" dirty="0"/>
          </a:p>
        </p:txBody>
      </p:sp>
    </p:spTree>
    <p:extLst>
      <p:ext uri="{BB962C8B-B14F-4D97-AF65-F5344CB8AC3E}">
        <p14:creationId xmlns:p14="http://schemas.microsoft.com/office/powerpoint/2010/main" val="2666979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We’re going to cover</a:t>
            </a:r>
          </a:p>
        </p:txBody>
      </p:sp>
      <p:sp>
        <p:nvSpPr>
          <p:cNvPr id="3" name="Content Placeholder 2"/>
          <p:cNvSpPr>
            <a:spLocks noGrp="1"/>
          </p:cNvSpPr>
          <p:nvPr>
            <p:ph idx="1"/>
          </p:nvPr>
        </p:nvSpPr>
        <p:spPr/>
        <p:txBody>
          <a:bodyPr>
            <a:normAutofit/>
          </a:bodyPr>
          <a:lstStyle/>
          <a:p>
            <a:pPr marL="457200" indent="-457200">
              <a:buFont typeface="Arial" charset="0"/>
              <a:buChar char="•"/>
            </a:pPr>
            <a:r>
              <a:rPr lang="en-US" dirty="0"/>
              <a:t>What uses </a:t>
            </a:r>
            <a:r>
              <a:rPr lang="en-US" dirty="0" err="1"/>
              <a:t>TempDB</a:t>
            </a:r>
            <a:endParaRPr lang="en-US" dirty="0"/>
          </a:p>
          <a:p>
            <a:pPr marL="457200" indent="-457200">
              <a:buFont typeface="Arial" charset="0"/>
              <a:buChar char="•"/>
            </a:pPr>
            <a:r>
              <a:rPr lang="en-US" dirty="0"/>
              <a:t>How that affects performance </a:t>
            </a:r>
            <a:br>
              <a:rPr lang="en-US" dirty="0"/>
            </a:br>
            <a:r>
              <a:rPr lang="en-US" dirty="0"/>
              <a:t>and configuration</a:t>
            </a:r>
          </a:p>
          <a:p>
            <a:pPr marL="457200" indent="-457200">
              <a:buFont typeface="Arial" charset="0"/>
              <a:buChar char="•"/>
            </a:pPr>
            <a:r>
              <a:rPr lang="en-US" dirty="0"/>
              <a:t>Where to host </a:t>
            </a:r>
            <a:r>
              <a:rPr lang="en-US" dirty="0" err="1"/>
              <a:t>TempDB</a:t>
            </a:r>
            <a:r>
              <a:rPr lang="en-US" dirty="0"/>
              <a:t> </a:t>
            </a:r>
            <a:br>
              <a:rPr lang="en-US" dirty="0"/>
            </a:br>
            <a:r>
              <a:rPr lang="en-US" dirty="0"/>
              <a:t>based on your workloads</a:t>
            </a:r>
          </a:p>
          <a:p>
            <a:pPr marL="457200" indent="-457200">
              <a:buFont typeface="Arial" charset="0"/>
              <a:buChar char="•"/>
            </a:pPr>
            <a:r>
              <a:rPr lang="en-US" dirty="0"/>
              <a:t>How to monitor it</a:t>
            </a:r>
          </a:p>
        </p:txBody>
      </p:sp>
    </p:spTree>
    <p:extLst>
      <p:ext uri="{BB962C8B-B14F-4D97-AF65-F5344CB8AC3E}">
        <p14:creationId xmlns:p14="http://schemas.microsoft.com/office/powerpoint/2010/main" val="71101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E7FD-D49F-5E49-8FCB-32F5BFC0F5DD}"/>
              </a:ext>
            </a:extLst>
          </p:cNvPr>
          <p:cNvSpPr>
            <a:spLocks noGrp="1"/>
          </p:cNvSpPr>
          <p:nvPr>
            <p:ph type="title"/>
          </p:nvPr>
        </p:nvSpPr>
        <p:spPr/>
        <p:txBody>
          <a:bodyPr/>
          <a:lstStyle/>
          <a:p>
            <a:r>
              <a:rPr lang="en-US" dirty="0"/>
              <a:t>We’re using Stack Overflow data.</a:t>
            </a:r>
          </a:p>
        </p:txBody>
      </p:sp>
      <p:sp>
        <p:nvSpPr>
          <p:cNvPr id="3" name="Content Placeholder 2">
            <a:extLst>
              <a:ext uri="{FF2B5EF4-FFF2-40B4-BE49-F238E27FC236}">
                <a16:creationId xmlns:a16="http://schemas.microsoft.com/office/drawing/2014/main" id="{F25A203C-E0DA-7847-B75D-5357C8A4A41A}"/>
              </a:ext>
            </a:extLst>
          </p:cNvPr>
          <p:cNvSpPr>
            <a:spLocks noGrp="1"/>
          </p:cNvSpPr>
          <p:nvPr>
            <p:ph idx="1"/>
          </p:nvPr>
        </p:nvSpPr>
        <p:spPr/>
        <p:txBody>
          <a:bodyPr>
            <a:normAutofit/>
          </a:bodyPr>
          <a:lstStyle/>
          <a:p>
            <a:r>
              <a:rPr lang="en-US" dirty="0"/>
              <a:t>Open source, licensed with Creative Commons</a:t>
            </a:r>
          </a:p>
          <a:p>
            <a:r>
              <a:rPr lang="en-US" dirty="0"/>
              <a:t>XML dump: </a:t>
            </a:r>
            <a:r>
              <a:rPr lang="en-US" dirty="0" err="1"/>
              <a:t>archive.org</a:t>
            </a:r>
            <a:r>
              <a:rPr lang="en-US" dirty="0"/>
              <a:t>/details/</a:t>
            </a:r>
            <a:r>
              <a:rPr lang="en-US" dirty="0" err="1"/>
              <a:t>stackexchange</a:t>
            </a:r>
            <a:endParaRPr lang="en-US" dirty="0"/>
          </a:p>
          <a:p>
            <a:r>
              <a:rPr lang="en-US" dirty="0"/>
              <a:t>SQL Server </a:t>
            </a:r>
            <a:r>
              <a:rPr lang="en-US" dirty="0" err="1"/>
              <a:t>db</a:t>
            </a:r>
            <a:r>
              <a:rPr lang="en-US" dirty="0"/>
              <a:t>: BrentOzar.com/go/</a:t>
            </a:r>
            <a:r>
              <a:rPr lang="en-US" dirty="0" err="1"/>
              <a:t>querystack</a:t>
            </a:r>
            <a:endParaRPr lang="en-US" dirty="0"/>
          </a:p>
          <a:p>
            <a:r>
              <a:rPr lang="en-US" dirty="0"/>
              <a:t>I’m using the 50GB 2013 version</a:t>
            </a:r>
          </a:p>
        </p:txBody>
      </p:sp>
    </p:spTree>
    <p:extLst>
      <p:ext uri="{BB962C8B-B14F-4D97-AF65-F5344CB8AC3E}">
        <p14:creationId xmlns:p14="http://schemas.microsoft.com/office/powerpoint/2010/main" val="233612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nt Ozar Unlimited - Widescreen">
  <a:themeElements>
    <a:clrScheme name="Custom 3">
      <a:dk1>
        <a:sysClr val="windowText" lastClr="000000"/>
      </a:dk1>
      <a:lt1>
        <a:sysClr val="window" lastClr="FFFFFF"/>
      </a:lt1>
      <a:dk2>
        <a:srgbClr val="000000"/>
      </a:dk2>
      <a:lt2>
        <a:srgbClr val="EEECE1"/>
      </a:lt2>
      <a:accent1>
        <a:srgbClr val="191919"/>
      </a:accent1>
      <a:accent2>
        <a:srgbClr val="ED1C24"/>
      </a:accent2>
      <a:accent3>
        <a:srgbClr val="66CCFF"/>
      </a:accent3>
      <a:accent4>
        <a:srgbClr val="FFCC66"/>
      </a:accent4>
      <a:accent5>
        <a:srgbClr val="666666"/>
      </a:accent5>
      <a:accent6>
        <a:srgbClr val="B3B3B3"/>
      </a:accent6>
      <a:hlink>
        <a:srgbClr val="ED1C24"/>
      </a:hlink>
      <a:folHlink>
        <a:srgbClr val="ED1C24"/>
      </a:folHlink>
    </a:clrScheme>
    <a:fontScheme name="Office 2">
      <a:majorFont>
        <a:latin typeface="SweetSansPro 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SweetSansPro"/>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Sans" charset="0"/>
            <a:ea typeface="ヒラギノ角ゴ ProN W3" charset="0"/>
            <a:cs typeface="ヒラギノ角ゴ ProN W3" charset="0"/>
            <a:sym typeface="GillSans" charset="0"/>
          </a:defRPr>
        </a:defPPr>
      </a:lstStyle>
    </a:lnDef>
  </a:objectDefaults>
  <a:extraClrSchemeLst>
    <a:extraClrScheme>
      <a:clrScheme name="internal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rent Ozar Unlimited - Widescreen" id="{A1E17924-57BB-DB46-AB8F-F3A7CF1A357F}" vid="{B2D3F774-AFB9-294A-A45E-BB7FB84C37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Brent Ozar Unlimited - Widescreen</Template>
  <TotalTime>3242</TotalTime>
  <Words>308</Words>
  <Application>Microsoft Macintosh PowerPoint</Application>
  <PresentationFormat>On-screen Show (16:9)</PresentationFormat>
  <Paragraphs>56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Courier New</vt:lpstr>
      <vt:lpstr>Sweet Sans Pro</vt:lpstr>
      <vt:lpstr>Sweet Sans Pro Medium</vt:lpstr>
      <vt:lpstr>Sweet Sans Pro Regular</vt:lpstr>
      <vt:lpstr>SweetSansPro Medium</vt:lpstr>
      <vt:lpstr>Brent Ozar Unlimited - Widescreen</vt:lpstr>
      <vt:lpstr>Fundamentals of TempDB</vt:lpstr>
      <vt:lpstr>PowerPoint Presentation</vt:lpstr>
      <vt:lpstr>Introduce yourself in Slack:</vt:lpstr>
      <vt:lpstr>Slack pro tips</vt:lpstr>
      <vt:lpstr>We’re going to cover</vt:lpstr>
      <vt:lpstr>We’re using Stack Overflow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Senior DBA Class</dc:title>
  <dc:creator>Brent Ozar</dc:creator>
  <cp:lastModifiedBy>Brent Ozar</cp:lastModifiedBy>
  <cp:revision>232</cp:revision>
  <cp:lastPrinted>2020-06-16T19:22:56Z</cp:lastPrinted>
  <dcterms:created xsi:type="dcterms:W3CDTF">2016-12-11T13:10:18Z</dcterms:created>
  <dcterms:modified xsi:type="dcterms:W3CDTF">2020-11-30T17:19:56Z</dcterms:modified>
</cp:coreProperties>
</file>