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40"/>
  </p:notesMasterIdLst>
  <p:handoutMasterIdLst>
    <p:handoutMasterId r:id="rId41"/>
  </p:handoutMasterIdLst>
  <p:sldIdLst>
    <p:sldId id="256" r:id="rId2"/>
    <p:sldId id="257" r:id="rId3"/>
    <p:sldId id="270" r:id="rId4"/>
    <p:sldId id="258" r:id="rId5"/>
    <p:sldId id="271" r:id="rId6"/>
    <p:sldId id="272" r:id="rId7"/>
    <p:sldId id="273" r:id="rId8"/>
    <p:sldId id="274" r:id="rId9"/>
    <p:sldId id="275" r:id="rId10"/>
    <p:sldId id="277" r:id="rId11"/>
    <p:sldId id="278" r:id="rId12"/>
    <p:sldId id="279" r:id="rId13"/>
    <p:sldId id="280" r:id="rId14"/>
    <p:sldId id="276" r:id="rId15"/>
    <p:sldId id="296" r:id="rId16"/>
    <p:sldId id="281" r:id="rId17"/>
    <p:sldId id="261" r:id="rId18"/>
    <p:sldId id="259" r:id="rId19"/>
    <p:sldId id="260" r:id="rId20"/>
    <p:sldId id="262" r:id="rId21"/>
    <p:sldId id="268" r:id="rId22"/>
    <p:sldId id="263" r:id="rId23"/>
    <p:sldId id="264" r:id="rId24"/>
    <p:sldId id="265" r:id="rId25"/>
    <p:sldId id="282" r:id="rId26"/>
    <p:sldId id="283" r:id="rId27"/>
    <p:sldId id="284" r:id="rId28"/>
    <p:sldId id="285" r:id="rId29"/>
    <p:sldId id="286" r:id="rId30"/>
    <p:sldId id="287" r:id="rId31"/>
    <p:sldId id="288" r:id="rId32"/>
    <p:sldId id="290" r:id="rId33"/>
    <p:sldId id="267" r:id="rId34"/>
    <p:sldId id="291" r:id="rId35"/>
    <p:sldId id="293" r:id="rId36"/>
    <p:sldId id="292" r:id="rId37"/>
    <p:sldId id="294" r:id="rId38"/>
    <p:sldId id="295" r:id="rId39"/>
  </p:sldIdLst>
  <p:sldSz cx="9144000" cy="5143500" type="screen16x9"/>
  <p:notesSz cx="6858000" cy="9144000"/>
  <p:defaultText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8CCBF6-647A-0E4A-A019-199A2599A6A0}">
          <p14:sldIdLst>
            <p14:sldId id="256"/>
            <p14:sldId id="257"/>
          </p14:sldIdLst>
        </p14:section>
        <p14:section name="Size" id="{4CF2CBF2-1B25-A347-8228-E6F77B974D39}">
          <p14:sldIdLst>
            <p14:sldId id="270"/>
            <p14:sldId id="258"/>
            <p14:sldId id="271"/>
            <p14:sldId id="272"/>
            <p14:sldId id="273"/>
            <p14:sldId id="274"/>
          </p14:sldIdLst>
        </p14:section>
        <p14:section name="Where" id="{7B233064-DB23-A342-8645-25AA7A9F11A8}">
          <p14:sldIdLst>
            <p14:sldId id="275"/>
            <p14:sldId id="277"/>
            <p14:sldId id="278"/>
            <p14:sldId id="279"/>
            <p14:sldId id="280"/>
            <p14:sldId id="276"/>
            <p14:sldId id="296"/>
          </p14:sldIdLst>
        </p14:section>
        <p14:section name="Data files" id="{57D307AA-2C2C-A047-8B5D-05A2948ECBC7}">
          <p14:sldIdLst>
            <p14:sldId id="281"/>
            <p14:sldId id="261"/>
            <p14:sldId id="259"/>
            <p14:sldId id="260"/>
            <p14:sldId id="262"/>
            <p14:sldId id="268"/>
            <p14:sldId id="263"/>
            <p14:sldId id="264"/>
            <p14:sldId id="265"/>
          </p14:sldIdLst>
        </p14:section>
        <p14:section name="Log" id="{99168FCD-7CE9-974B-BF12-0C385D9B9837}">
          <p14:sldIdLst>
            <p14:sldId id="282"/>
            <p14:sldId id="283"/>
          </p14:sldIdLst>
        </p14:section>
        <p14:section name="Autogrowth" id="{36F956E2-9223-B548-B522-48CF02F7773C}">
          <p14:sldIdLst>
            <p14:sldId id="284"/>
            <p14:sldId id="285"/>
            <p14:sldId id="286"/>
          </p14:sldIdLst>
        </p14:section>
        <p14:section name="Space" id="{DB1FECC8-BD43-9849-9BD4-E04004AEA3EC}">
          <p14:sldIdLst>
            <p14:sldId id="287"/>
            <p14:sldId id="288"/>
          </p14:sldIdLst>
        </p14:section>
        <p14:section name="Trace flags" id="{E75D8BA5-E8C4-314D-87B3-F4BB43DE866A}">
          <p14:sldIdLst>
            <p14:sldId id="290"/>
            <p14:sldId id="267"/>
            <p14:sldId id="291"/>
          </p14:sldIdLst>
        </p14:section>
        <p14:section name="Existing" id="{6FE1502F-B9D3-3646-B60D-FDA7682B0860}">
          <p14:sldIdLst>
            <p14:sldId id="293"/>
            <p14:sldId id="292"/>
            <p14:sldId id="294"/>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4"/>
    <p:restoredTop sz="96327"/>
  </p:normalViewPr>
  <p:slideViewPr>
    <p:cSldViewPr snapToGrid="0" snapToObjects="1">
      <p:cViewPr varScale="1">
        <p:scale>
          <a:sx n="153" d="100"/>
          <a:sy n="153" d="100"/>
        </p:scale>
        <p:origin x="176" y="464"/>
      </p:cViewPr>
      <p:guideLst/>
    </p:cSldViewPr>
  </p:slideViewPr>
  <p:notesTextViewPr>
    <p:cViewPr>
      <p:scale>
        <a:sx n="1" d="1"/>
        <a:sy n="1" d="1"/>
      </p:scale>
      <p:origin x="0" y="0"/>
    </p:cViewPr>
  </p:notesTextViewPr>
  <p:notesViewPr>
    <p:cSldViewPr snapToGrid="0" snapToObjects="1">
      <p:cViewPr varScale="1">
        <p:scale>
          <a:sx n="94" d="100"/>
          <a:sy n="94"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6B6E8A-C3F0-1B4F-8B12-A0E18C10C71C}"/>
              </a:ext>
            </a:extLst>
          </p:cNvPr>
          <p:cNvSpPr>
            <a:spLocks noGrp="1"/>
          </p:cNvSpPr>
          <p:nvPr>
            <p:ph type="hdr" sz="quarter"/>
          </p:nvPr>
        </p:nvSpPr>
        <p:spPr>
          <a:xfrm>
            <a:off x="-1" y="0"/>
            <a:ext cx="3884613" cy="458788"/>
          </a:xfrm>
          <a:prstGeom prst="rect">
            <a:avLst/>
          </a:prstGeom>
        </p:spPr>
        <p:txBody>
          <a:bodyPr vert="horz" lIns="91440" tIns="45720" rIns="91440" bIns="45720" rtlCol="0"/>
          <a:lstStyle>
            <a:lvl1pPr algn="l">
              <a:defRPr sz="1200"/>
            </a:lvl1pPr>
          </a:lstStyle>
          <a:p>
            <a:endParaRPr lang="en-US" sz="1100" dirty="0">
              <a:latin typeface="Sweet Sans Pro" panose="02000000000000000000" pitchFamily="2" charset="77"/>
              <a:cs typeface="Sweet Sans Pro" panose="02000000000000000000" pitchFamily="2" charset="77"/>
            </a:endParaRPr>
          </a:p>
        </p:txBody>
      </p:sp>
      <p:sp>
        <p:nvSpPr>
          <p:cNvPr id="3" name="Date Placeholder 2">
            <a:extLst>
              <a:ext uri="{FF2B5EF4-FFF2-40B4-BE49-F238E27FC236}">
                <a16:creationId xmlns:a16="http://schemas.microsoft.com/office/drawing/2014/main" id="{4CE67A78-43E8-A746-9B89-506FCCD837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sz="1100" dirty="0">
              <a:latin typeface="Sweet Sans Pro" panose="02000000000000000000" pitchFamily="2" charset="77"/>
              <a:cs typeface="Sweet Sans Pro" panose="02000000000000000000" pitchFamily="2" charset="77"/>
            </a:endParaRPr>
          </a:p>
        </p:txBody>
      </p:sp>
      <p:sp>
        <p:nvSpPr>
          <p:cNvPr id="4" name="Footer Placeholder 3">
            <a:extLst>
              <a:ext uri="{FF2B5EF4-FFF2-40B4-BE49-F238E27FC236}">
                <a16:creationId xmlns:a16="http://schemas.microsoft.com/office/drawing/2014/main" id="{CB528522-5E11-154F-8885-0368A4A5DF57}"/>
              </a:ext>
            </a:extLst>
          </p:cNvPr>
          <p:cNvSpPr>
            <a:spLocks noGrp="1"/>
          </p:cNvSpPr>
          <p:nvPr>
            <p:ph type="ftr" sz="quarter" idx="2"/>
          </p:nvPr>
        </p:nvSpPr>
        <p:spPr>
          <a:xfrm>
            <a:off x="0" y="8685213"/>
            <a:ext cx="3884612" cy="458787"/>
          </a:xfrm>
          <a:prstGeom prst="rect">
            <a:avLst/>
          </a:prstGeom>
        </p:spPr>
        <p:txBody>
          <a:bodyPr vert="horz" lIns="91440" tIns="45720" rIns="91440" bIns="45720" rtlCol="0" anchor="b"/>
          <a:lstStyle>
            <a:lvl1pPr algn="l">
              <a:defRPr sz="1200"/>
            </a:lvl1pPr>
          </a:lstStyle>
          <a:p>
            <a:r>
              <a:rPr lang="en-US" sz="1100" dirty="0">
                <a:latin typeface="Sweet Sans Pro" panose="02000000000000000000" pitchFamily="2" charset="77"/>
                <a:cs typeface="Sweet Sans Pro" panose="02000000000000000000" pitchFamily="2" charset="77"/>
              </a:rPr>
              <a:t>© Brent Ozar Unlimited®. All rights reserved.</a:t>
            </a:r>
          </a:p>
        </p:txBody>
      </p:sp>
      <p:sp>
        <p:nvSpPr>
          <p:cNvPr id="5" name="Slide Number Placeholder 4">
            <a:extLst>
              <a:ext uri="{FF2B5EF4-FFF2-40B4-BE49-F238E27FC236}">
                <a16:creationId xmlns:a16="http://schemas.microsoft.com/office/drawing/2014/main" id="{0723EDAA-D78F-B348-B99B-C50F73D3C9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FFCEA-A9DA-664C-A3EA-A880689BF07D}" type="slidenum">
              <a:rPr lang="en-US" sz="1100" smtClean="0">
                <a:latin typeface="Sweet Sans Pro" panose="02000000000000000000" pitchFamily="2" charset="77"/>
                <a:cs typeface="Sweet Sans Pro" panose="02000000000000000000" pitchFamily="2" charset="77"/>
              </a:rPr>
              <a:t>‹#›</a:t>
            </a:fld>
            <a:endParaRPr lang="en-US" sz="1100">
              <a:latin typeface="Sweet Sans Pro" panose="02000000000000000000" pitchFamily="2" charset="77"/>
              <a:cs typeface="Sweet Sans Pro" panose="02000000000000000000" pitchFamily="2" charset="77"/>
            </a:endParaRPr>
          </a:p>
        </p:txBody>
      </p:sp>
    </p:spTree>
    <p:extLst>
      <p:ext uri="{BB962C8B-B14F-4D97-AF65-F5344CB8AC3E}">
        <p14:creationId xmlns:p14="http://schemas.microsoft.com/office/powerpoint/2010/main" val="16647095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884612" cy="458788"/>
          </a:xfrm>
          <a:prstGeom prst="rect">
            <a:avLst/>
          </a:prstGeom>
        </p:spPr>
        <p:txBody>
          <a:bodyPr vert="horz" lIns="91440" tIns="45720" rIns="91440" bIns="45720" rtlCol="0"/>
          <a:lstStyle>
            <a:lvl1pPr algn="l">
              <a:defRPr sz="1100">
                <a:latin typeface="Sweet Sans Pro" panose="02000000000000000000" pitchFamily="2" charset="77"/>
                <a:cs typeface="Sweet Sans Pro" panose="02000000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100">
                <a:latin typeface="Sweet Sans Pro" panose="02000000000000000000" pitchFamily="2" charset="77"/>
                <a:cs typeface="Sweet Sans Pro" panose="02000000000000000000" pitchFamily="2" charset="77"/>
              </a:defRPr>
            </a:lvl1pPr>
          </a:lstStyle>
          <a:p>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685213"/>
            <a:ext cx="3884613" cy="458787"/>
          </a:xfrm>
          <a:prstGeom prst="rect">
            <a:avLst/>
          </a:prstGeom>
        </p:spPr>
        <p:txBody>
          <a:bodyPr vert="horz" lIns="91440" tIns="45720" rIns="91440" bIns="45720" rtlCol="0" anchor="b"/>
          <a:lstStyle>
            <a:lvl1pPr algn="l">
              <a:defRPr sz="1100">
                <a:latin typeface="Sweet Sans Pro" panose="02000000000000000000" pitchFamily="2" charset="77"/>
                <a:cs typeface="Sweet Sans Pro" panose="02000000000000000000" pitchFamily="2" charset="77"/>
              </a:defRPr>
            </a:lvl1pPr>
          </a:lstStyle>
          <a:p>
            <a:r>
              <a:rPr lang="en-US" dirty="0"/>
              <a:t>© Brent Ozar Unlimited®. All rights reserved.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100">
                <a:latin typeface="Sweet Sans Pro" panose="02000000000000000000" pitchFamily="2" charset="77"/>
                <a:cs typeface="Sweet Sans Pro" panose="02000000000000000000" pitchFamily="2" charset="77"/>
              </a:defRPr>
            </a:lvl1pPr>
          </a:lstStyle>
          <a:p>
            <a:fld id="{C4767DB2-5366-EA4D-AE74-A694FD874F5B}" type="slidenum">
              <a:rPr lang="en-US" smtClean="0"/>
              <a:pPr/>
              <a:t>‹#›</a:t>
            </a:fld>
            <a:endParaRPr lang="en-US"/>
          </a:p>
        </p:txBody>
      </p:sp>
    </p:spTree>
    <p:extLst>
      <p:ext uri="{BB962C8B-B14F-4D97-AF65-F5344CB8AC3E}">
        <p14:creationId xmlns:p14="http://schemas.microsoft.com/office/powerpoint/2010/main" val="33732829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b="0" i="0" kern="1200">
        <a:solidFill>
          <a:schemeClr val="tx1"/>
        </a:solidFill>
        <a:latin typeface="Sweet Sans Pro" panose="02000000000000000000" pitchFamily="2" charset="77"/>
        <a:ea typeface="+mn-ea"/>
        <a:cs typeface="+mn-cs"/>
      </a:defRPr>
    </a:lvl1pPr>
    <a:lvl2pPr marL="457200" algn="l" defTabSz="914400" rtl="0" eaLnBrk="1" latinLnBrk="0" hangingPunct="1">
      <a:defRPr sz="1200" b="0" i="0" kern="1200">
        <a:solidFill>
          <a:schemeClr val="tx1"/>
        </a:solidFill>
        <a:latin typeface="Sweet Sans Pro" panose="02000000000000000000" pitchFamily="2" charset="77"/>
        <a:ea typeface="+mn-ea"/>
        <a:cs typeface="+mn-cs"/>
      </a:defRPr>
    </a:lvl2pPr>
    <a:lvl3pPr marL="914400" algn="l" defTabSz="914400" rtl="0" eaLnBrk="1" latinLnBrk="0" hangingPunct="1">
      <a:defRPr sz="1200" b="0" i="0" kern="1200">
        <a:solidFill>
          <a:schemeClr val="tx1"/>
        </a:solidFill>
        <a:latin typeface="Sweet Sans Pro" panose="02000000000000000000" pitchFamily="2" charset="77"/>
        <a:ea typeface="+mn-ea"/>
        <a:cs typeface="+mn-cs"/>
      </a:defRPr>
    </a:lvl3pPr>
    <a:lvl4pPr marL="1371600" algn="l" defTabSz="914400" rtl="0" eaLnBrk="1" latinLnBrk="0" hangingPunct="1">
      <a:defRPr sz="1200" b="0" i="0" kern="1200">
        <a:solidFill>
          <a:schemeClr val="tx1"/>
        </a:solidFill>
        <a:latin typeface="Sweet Sans Pro" panose="02000000000000000000" pitchFamily="2" charset="77"/>
        <a:ea typeface="+mn-ea"/>
        <a:cs typeface="+mn-cs"/>
      </a:defRPr>
    </a:lvl4pPr>
    <a:lvl5pPr marL="1828800" algn="l" defTabSz="914400" rtl="0" eaLnBrk="1" latinLnBrk="0" hangingPunct="1">
      <a:defRPr sz="1200" b="0" i="0" kern="1200">
        <a:solidFill>
          <a:schemeClr val="tx1"/>
        </a:solidFill>
        <a:latin typeface="Sweet Sans Pro" panose="02000000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1</a:t>
            </a:fld>
            <a:endParaRPr lang="en-US"/>
          </a:p>
        </p:txBody>
      </p:sp>
      <p:sp>
        <p:nvSpPr>
          <p:cNvPr id="5" name="Footer Placeholder 4">
            <a:extLst>
              <a:ext uri="{FF2B5EF4-FFF2-40B4-BE49-F238E27FC236}">
                <a16:creationId xmlns:a16="http://schemas.microsoft.com/office/drawing/2014/main" id="{E4844729-2400-4641-A158-A658ADE3A084}"/>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1279061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24</a:t>
            </a:fld>
            <a:endParaRPr lang="en-US"/>
          </a:p>
        </p:txBody>
      </p:sp>
      <p:sp>
        <p:nvSpPr>
          <p:cNvPr id="5" name="Footer Placeholder 4">
            <a:extLst>
              <a:ext uri="{FF2B5EF4-FFF2-40B4-BE49-F238E27FC236}">
                <a16:creationId xmlns:a16="http://schemas.microsoft.com/office/drawing/2014/main" id="{565A03B0-A135-B14B-A926-BC6C9213CACC}"/>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284041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33</a:t>
            </a:fld>
            <a:endParaRPr lang="en-US"/>
          </a:p>
        </p:txBody>
      </p:sp>
      <p:sp>
        <p:nvSpPr>
          <p:cNvPr id="5" name="Footer Placeholder 4">
            <a:extLst>
              <a:ext uri="{FF2B5EF4-FFF2-40B4-BE49-F238E27FC236}">
                <a16:creationId xmlns:a16="http://schemas.microsoft.com/office/drawing/2014/main" id="{F1838FDF-D075-7646-AAFA-1A1D50D4EF5B}"/>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381373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2</a:t>
            </a:fld>
            <a:endParaRPr lang="en-US"/>
          </a:p>
        </p:txBody>
      </p:sp>
      <p:sp>
        <p:nvSpPr>
          <p:cNvPr id="5" name="Footer Placeholder 4">
            <a:extLst>
              <a:ext uri="{FF2B5EF4-FFF2-40B4-BE49-F238E27FC236}">
                <a16:creationId xmlns:a16="http://schemas.microsoft.com/office/drawing/2014/main" id="{FBB97F13-3FDA-534F-8714-AD18FC6E88E5}"/>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132619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4</a:t>
            </a:fld>
            <a:endParaRPr lang="en-US"/>
          </a:p>
        </p:txBody>
      </p:sp>
      <p:sp>
        <p:nvSpPr>
          <p:cNvPr id="5" name="Footer Placeholder 4">
            <a:extLst>
              <a:ext uri="{FF2B5EF4-FFF2-40B4-BE49-F238E27FC236}">
                <a16:creationId xmlns:a16="http://schemas.microsoft.com/office/drawing/2014/main" id="{A5FDFCC9-92E7-5749-B6AC-03953B7879CE}"/>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415517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17</a:t>
            </a:fld>
            <a:endParaRPr lang="en-US"/>
          </a:p>
        </p:txBody>
      </p:sp>
      <p:sp>
        <p:nvSpPr>
          <p:cNvPr id="5" name="Footer Placeholder 4">
            <a:extLst>
              <a:ext uri="{FF2B5EF4-FFF2-40B4-BE49-F238E27FC236}">
                <a16:creationId xmlns:a16="http://schemas.microsoft.com/office/drawing/2014/main" id="{D868D75E-44B2-EC49-A898-1F25DEF2CE38}"/>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3219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18</a:t>
            </a:fld>
            <a:endParaRPr lang="en-US"/>
          </a:p>
        </p:txBody>
      </p:sp>
      <p:sp>
        <p:nvSpPr>
          <p:cNvPr id="5" name="Footer Placeholder 4">
            <a:extLst>
              <a:ext uri="{FF2B5EF4-FFF2-40B4-BE49-F238E27FC236}">
                <a16:creationId xmlns:a16="http://schemas.microsoft.com/office/drawing/2014/main" id="{6FED772D-F9C5-734A-AEB9-84FC40FCBD42}"/>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29443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19</a:t>
            </a:fld>
            <a:endParaRPr lang="en-US"/>
          </a:p>
        </p:txBody>
      </p:sp>
      <p:sp>
        <p:nvSpPr>
          <p:cNvPr id="5" name="Footer Placeholder 4">
            <a:extLst>
              <a:ext uri="{FF2B5EF4-FFF2-40B4-BE49-F238E27FC236}">
                <a16:creationId xmlns:a16="http://schemas.microsoft.com/office/drawing/2014/main" id="{8C16DB69-7EEA-C845-B15D-A1FDA5D7485C}"/>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34038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20</a:t>
            </a:fld>
            <a:endParaRPr lang="en-US"/>
          </a:p>
        </p:txBody>
      </p:sp>
      <p:sp>
        <p:nvSpPr>
          <p:cNvPr id="5" name="Footer Placeholder 4">
            <a:extLst>
              <a:ext uri="{FF2B5EF4-FFF2-40B4-BE49-F238E27FC236}">
                <a16:creationId xmlns:a16="http://schemas.microsoft.com/office/drawing/2014/main" id="{D5DFE167-C27C-BA4B-86E8-F565C6649CB7}"/>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99128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22</a:t>
            </a:fld>
            <a:endParaRPr lang="en-US"/>
          </a:p>
        </p:txBody>
      </p:sp>
      <p:sp>
        <p:nvSpPr>
          <p:cNvPr id="5" name="Footer Placeholder 4">
            <a:extLst>
              <a:ext uri="{FF2B5EF4-FFF2-40B4-BE49-F238E27FC236}">
                <a16:creationId xmlns:a16="http://schemas.microsoft.com/office/drawing/2014/main" id="{F948D47B-CF58-6947-80F2-6EDA9AC9CAA3}"/>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218946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67DB2-5366-EA4D-AE74-A694FD874F5B}" type="slidenum">
              <a:rPr lang="en-US" smtClean="0"/>
              <a:pPr/>
              <a:t>23</a:t>
            </a:fld>
            <a:endParaRPr lang="en-US"/>
          </a:p>
        </p:txBody>
      </p:sp>
      <p:sp>
        <p:nvSpPr>
          <p:cNvPr id="5" name="Footer Placeholder 4">
            <a:extLst>
              <a:ext uri="{FF2B5EF4-FFF2-40B4-BE49-F238E27FC236}">
                <a16:creationId xmlns:a16="http://schemas.microsoft.com/office/drawing/2014/main" id="{8398B5E8-2CE3-E145-BFA2-DAD27A8ED75F}"/>
              </a:ext>
            </a:extLst>
          </p:cNvPr>
          <p:cNvSpPr>
            <a:spLocks noGrp="1"/>
          </p:cNvSpPr>
          <p:nvPr>
            <p:ph type="ftr" sz="quarter" idx="4"/>
          </p:nvPr>
        </p:nvSpPr>
        <p:spPr/>
        <p:txBody>
          <a:bodyPr/>
          <a:lstStyle/>
          <a:p>
            <a:r>
              <a:rPr lang="en-US"/>
              <a:t>© Brent Ozar Unlimited®. All rights reserved.</a:t>
            </a:r>
            <a:endParaRPr lang="en-US" dirty="0"/>
          </a:p>
        </p:txBody>
      </p:sp>
    </p:spTree>
    <p:extLst>
      <p:ext uri="{BB962C8B-B14F-4D97-AF65-F5344CB8AC3E}">
        <p14:creationId xmlns:p14="http://schemas.microsoft.com/office/powerpoint/2010/main" val="233563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2843" y="2964386"/>
            <a:ext cx="8054379" cy="435323"/>
          </a:xfrm>
        </p:spPr>
        <p:txBody>
          <a:bodyPr/>
          <a:lstStyle>
            <a:lvl1pPr>
              <a:defRPr>
                <a:solidFill>
                  <a:schemeClr val="bg1"/>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523289" y="3821150"/>
            <a:ext cx="8054379" cy="1155939"/>
          </a:xfrm>
        </p:spPr>
        <p:txBody>
          <a:bodyPr>
            <a:normAutofit/>
          </a:bodyPr>
          <a:lstStyle>
            <a:lvl1pPr>
              <a:defRPr>
                <a:solidFill>
                  <a:srgbClr val="FF0000"/>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5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96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Single Bold Statement">
    <p:spTree>
      <p:nvGrpSpPr>
        <p:cNvPr id="1" name=""/>
        <p:cNvGrpSpPr/>
        <p:nvPr/>
      </p:nvGrpSpPr>
      <p:grpSpPr>
        <a:xfrm>
          <a:off x="0" y="0"/>
          <a:ext cx="0" cy="0"/>
          <a:chOff x="0" y="0"/>
          <a:chExt cx="0" cy="0"/>
        </a:xfrm>
      </p:grpSpPr>
      <p:sp>
        <p:nvSpPr>
          <p:cNvPr id="2" name="Title 1"/>
          <p:cNvSpPr>
            <a:spLocks noGrp="1"/>
          </p:cNvSpPr>
          <p:nvPr>
            <p:ph type="title"/>
          </p:nvPr>
        </p:nvSpPr>
        <p:spPr>
          <a:xfrm>
            <a:off x="924346" y="902368"/>
            <a:ext cx="7306359" cy="2263655"/>
          </a:xfrm>
        </p:spPr>
        <p:txBody>
          <a:bodyPr/>
          <a:lstStyle>
            <a:lvl1pPr algn="ctr">
              <a:lnSpc>
                <a:spcPct val="100000"/>
              </a:lnSpc>
              <a:defRPr sz="6000"/>
            </a:lvl1pPr>
          </a:lstStyle>
          <a:p>
            <a:r>
              <a:rPr lang="en-US"/>
              <a:t>Click to edit Master title style</a:t>
            </a:r>
            <a:endParaRPr lang="en-US" dirty="0"/>
          </a:p>
        </p:txBody>
      </p:sp>
    </p:spTree>
    <p:extLst>
      <p:ext uri="{BB962C8B-B14F-4D97-AF65-F5344CB8AC3E}">
        <p14:creationId xmlns:p14="http://schemas.microsoft.com/office/powerpoint/2010/main" val="299164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1157443" y="1200150"/>
            <a:ext cx="6856242" cy="2971800"/>
          </a:xfrm>
          <a:solidFill>
            <a:schemeClr val="accent6">
              <a:lumMod val="40000"/>
              <a:lumOff val="60000"/>
            </a:schemeClr>
          </a:solidFill>
          <a:ln w="9525">
            <a:solidFill>
              <a:schemeClr val="tx1">
                <a:lumMod val="75000"/>
                <a:lumOff val="25000"/>
              </a:schemeClr>
            </a:solidFill>
            <a:prstDash val="dash"/>
          </a:ln>
        </p:spPr>
        <p:txBody>
          <a:bodyPr lIns="128583" tIns="96437" rIns="128583" bIns="64291">
            <a:normAutofit/>
          </a:bodyPr>
          <a:lstStyle>
            <a:lvl1pPr>
              <a:spcBef>
                <a:spcPts val="100"/>
              </a:spcBef>
              <a:spcAft>
                <a:spcPts val="100"/>
              </a:spcAft>
              <a:buNone/>
              <a:tabLst>
                <a:tab pos="228600" algn="l"/>
              </a:tabLst>
              <a:defRPr sz="2200" b="0" i="0">
                <a:ln>
                  <a:noFill/>
                  <a:prstDash val="dash"/>
                </a:ln>
                <a:latin typeface="Sweet Sans Pro" panose="02000000000000000000" pitchFamily="2" charset="77"/>
                <a:cs typeface="Sweet Sans Pro" panose="02000000000000000000" pitchFamily="2" charset="77"/>
              </a:defRPr>
            </a:lvl1pPr>
          </a:lstStyle>
          <a:p>
            <a:pPr lvl="0"/>
            <a:r>
              <a:rPr lang="en-US" dirty="0"/>
              <a:t>SELECT</a:t>
            </a:r>
          </a:p>
          <a:p>
            <a:pPr lvl="0"/>
            <a:r>
              <a:rPr lang="en-US" dirty="0"/>
              <a:t>	Unlimited</a:t>
            </a:r>
          </a:p>
          <a:p>
            <a:pPr lvl="0"/>
            <a:r>
              <a:rPr lang="en-US" dirty="0"/>
              <a:t>FROM </a:t>
            </a:r>
            <a:r>
              <a:rPr lang="en-US" dirty="0" err="1"/>
              <a:t>Brent.Ozar</a:t>
            </a:r>
            <a:r>
              <a:rPr lang="en-US" dirty="0"/>
              <a:t>;</a:t>
            </a:r>
          </a:p>
          <a:p>
            <a:pPr lvl="0"/>
            <a:r>
              <a:rPr lang="en-US" dirty="0"/>
              <a:t>GO</a:t>
            </a:r>
          </a:p>
        </p:txBody>
      </p:sp>
    </p:spTree>
    <p:extLst>
      <p:ext uri="{BB962C8B-B14F-4D97-AF65-F5344CB8AC3E}">
        <p14:creationId xmlns:p14="http://schemas.microsoft.com/office/powerpoint/2010/main" val="380959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rtl="0" eaLnBrk="1" fontAlgn="base" hangingPunct="1">
              <a:spcBef>
                <a:spcPct val="0"/>
              </a:spcBef>
              <a:spcAft>
                <a:spcPct val="0"/>
              </a:spcAft>
              <a:defRPr lang="en-US" sz="3400" b="0" i="0" baseline="0" dirty="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dirty="0"/>
              <a:t>Your Name Goes Here</a:t>
            </a:r>
          </a:p>
        </p:txBody>
      </p:sp>
    </p:spTree>
    <p:extLst>
      <p:ext uri="{BB962C8B-B14F-4D97-AF65-F5344CB8AC3E}">
        <p14:creationId xmlns:p14="http://schemas.microsoft.com/office/powerpoint/2010/main" val="82974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sz="3400" b="0" i="0" baseline="0" dirty="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dirty="0"/>
              <a:t>Title Only</a:t>
            </a:r>
          </a:p>
        </p:txBody>
      </p:sp>
    </p:spTree>
    <p:extLst>
      <p:ext uri="{BB962C8B-B14F-4D97-AF65-F5344CB8AC3E}">
        <p14:creationId xmlns:p14="http://schemas.microsoft.com/office/powerpoint/2010/main" val="219819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marR="0" indent="0" algn="l" defTabSz="642849" rtl="0" eaLnBrk="1" fontAlgn="base" latinLnBrk="0" hangingPunct="1">
              <a:lnSpc>
                <a:spcPct val="100000"/>
              </a:lnSpc>
              <a:spcBef>
                <a:spcPts val="1687"/>
              </a:spcBef>
              <a:spcAft>
                <a:spcPts val="0"/>
              </a:spcAft>
              <a:buClrTx/>
              <a:buSzTx/>
              <a:buFont typeface="Arial"/>
              <a:buNone/>
              <a:tabLst>
                <a:tab pos="81473" algn="l"/>
              </a:tabLst>
              <a:defRPr/>
            </a:lvl1pPr>
            <a:lvl2pPr marL="557726" marR="0" indent="-164575" algn="l" defTabSz="642849" rtl="0" eaLnBrk="1" fontAlgn="base" latinLnBrk="0" hangingPunct="1">
              <a:lnSpc>
                <a:spcPct val="100000"/>
              </a:lnSpc>
              <a:spcBef>
                <a:spcPts val="422"/>
              </a:spcBef>
              <a:spcAft>
                <a:spcPct val="0"/>
              </a:spcAft>
              <a:buClrTx/>
              <a:buSzTx/>
              <a:buFont typeface="Arial"/>
              <a:buChar char="•"/>
              <a:tabLst/>
              <a:defRPr/>
            </a:lvl2pPr>
            <a:lvl3pPr marL="883918" marR="0" indent="-241068" algn="l" defTabSz="642849" rtl="0" eaLnBrk="1" fontAlgn="base" latinLnBrk="0" hangingPunct="1">
              <a:lnSpc>
                <a:spcPct val="100000"/>
              </a:lnSpc>
              <a:spcBef>
                <a:spcPts val="422"/>
              </a:spcBef>
              <a:spcAft>
                <a:spcPct val="0"/>
              </a:spcAft>
              <a:buClr>
                <a:srgbClr val="ED1C24"/>
              </a:buClr>
              <a:buSzTx/>
              <a:buFont typeface="Arial"/>
              <a:buChar char="•"/>
              <a:tabLst/>
              <a:defRPr/>
            </a:lvl3pPr>
            <a:lvl4pPr marL="1165163" marR="0" indent="-200890" algn="l" defTabSz="914306" rtl="0" eaLnBrk="1" fontAlgn="base" latinLnBrk="0" hangingPunct="1">
              <a:lnSpc>
                <a:spcPct val="100000"/>
              </a:lnSpc>
              <a:spcBef>
                <a:spcPts val="422"/>
              </a:spcBef>
              <a:spcAft>
                <a:spcPct val="0"/>
              </a:spcAft>
              <a:buClrTx/>
              <a:buSzTx/>
              <a:buFont typeface="Arial"/>
              <a:buChar char="•"/>
              <a:tabLst/>
              <a:defRPr sz="1700"/>
            </a:lvl4pPr>
            <a:lvl5pPr marL="1486588" marR="0" indent="-200890" algn="l" defTabSz="914306" rtl="0" eaLnBrk="1" fontAlgn="base" latinLnBrk="0" hangingPunct="1">
              <a:lnSpc>
                <a:spcPct val="100000"/>
              </a:lnSpc>
              <a:spcBef>
                <a:spcPts val="422"/>
              </a:spcBef>
              <a:spcAft>
                <a:spcPct val="0"/>
              </a:spcAft>
              <a:buClrTx/>
              <a:buSzTx/>
              <a:buFont typeface="Arial"/>
              <a:buChar char="•"/>
              <a:tabLst/>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707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400" b="0" i="0" baseline="0" dirty="0" smtClean="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a:lstStyle>
            <a:lvl1pPr>
              <a:spcAft>
                <a:spcPts val="0"/>
              </a:spcAft>
              <a:defRPr/>
            </a:lvl1pPr>
            <a:lvl2pPr marL="561376" indent="-161829">
              <a:spcBef>
                <a:spcPts val="422"/>
              </a:spcBef>
              <a:buFont typeface="Arial" panose="020B0604020202020204" pitchFamily="34" charset="0"/>
              <a:buChar char="•"/>
              <a:defRPr/>
            </a:lvl2pPr>
            <a:lvl3pPr marL="805794" indent="-160712">
              <a:spcBef>
                <a:spcPts val="422"/>
              </a:spcBef>
              <a:defRPr baseline="0"/>
            </a:lvl3pPr>
            <a:lvl4pPr indent="-160712">
              <a:spcBef>
                <a:spcPts val="422"/>
              </a:spcBef>
              <a:defRPr sz="1700"/>
            </a:lvl4pPr>
            <a:lvl5pPr indent="-160712">
              <a:spcBef>
                <a:spcPts val="422"/>
              </a:spcBef>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6308" y="1085853"/>
            <a:ext cx="7322435" cy="3240881"/>
          </a:xfrm>
        </p:spPr>
        <p:txBody>
          <a:bodyPr anchor="ctr">
            <a:noAutofit/>
          </a:bodyPr>
          <a:lstStyle>
            <a:lvl1pPr algn="l">
              <a:lnSpc>
                <a:spcPct val="100000"/>
              </a:lnSpc>
              <a:defRPr sz="6600" b="0" cap="none" spc="-80" baseline="0">
                <a:solidFill>
                  <a:schemeClr val="tx1"/>
                </a:solidFill>
              </a:defRPr>
            </a:lvl1pPr>
          </a:lstStyle>
          <a:p>
            <a:r>
              <a:rPr lang="en-US" dirty="0"/>
              <a:t>Section Title Page</a:t>
            </a:r>
          </a:p>
        </p:txBody>
      </p:sp>
      <p:sp>
        <p:nvSpPr>
          <p:cNvPr id="3" name="Text Placeholder 2"/>
          <p:cNvSpPr>
            <a:spLocks noGrp="1"/>
          </p:cNvSpPr>
          <p:nvPr>
            <p:ph type="body" idx="1" hasCustomPrompt="1"/>
          </p:nvPr>
        </p:nvSpPr>
        <p:spPr>
          <a:xfrm>
            <a:off x="916308" y="171451"/>
            <a:ext cx="7322436" cy="800100"/>
          </a:xfrm>
        </p:spPr>
        <p:txBody>
          <a:bodyPr anchor="b"/>
          <a:lstStyle>
            <a:lvl1pPr marL="0" indent="0">
              <a:buNone/>
              <a:defRPr sz="2000" b="0" i="0" cap="none" spc="120" baseline="0">
                <a:solidFill>
                  <a:schemeClr val="tx2"/>
                </a:solidFill>
                <a:latin typeface="Sweet Sans Pro Medium" panose="02000000000000000000" pitchFamily="2" charset="77"/>
                <a:cs typeface="Sweet Sans Pro Medium" panose="02000000000000000000" pitchFamily="2" charset="77"/>
              </a:defRPr>
            </a:lvl1pPr>
            <a:lvl2pPr marL="457130" indent="0">
              <a:buNone/>
              <a:defRPr sz="1800">
                <a:solidFill>
                  <a:schemeClr val="tx1">
                    <a:tint val="75000"/>
                  </a:schemeClr>
                </a:solidFill>
              </a:defRPr>
            </a:lvl2pPr>
            <a:lvl3pPr marL="914259" indent="0">
              <a:buNone/>
              <a:defRPr sz="1600">
                <a:solidFill>
                  <a:schemeClr val="tx1">
                    <a:tint val="75000"/>
                  </a:schemeClr>
                </a:solidFill>
              </a:defRPr>
            </a:lvl3pPr>
            <a:lvl4pPr marL="1371390" indent="0">
              <a:buNone/>
              <a:defRPr sz="1400">
                <a:solidFill>
                  <a:schemeClr val="tx1">
                    <a:tint val="75000"/>
                  </a:schemeClr>
                </a:solidFill>
              </a:defRPr>
            </a:lvl4pPr>
            <a:lvl5pPr marL="1828519" indent="0">
              <a:buNone/>
              <a:defRPr sz="1400">
                <a:solidFill>
                  <a:schemeClr val="tx1">
                    <a:tint val="75000"/>
                  </a:schemeClr>
                </a:solidFill>
              </a:defRPr>
            </a:lvl5pPr>
            <a:lvl6pPr marL="2285649" indent="0">
              <a:buNone/>
              <a:defRPr sz="1400">
                <a:solidFill>
                  <a:schemeClr val="tx1">
                    <a:tint val="75000"/>
                  </a:schemeClr>
                </a:solidFill>
              </a:defRPr>
            </a:lvl6pPr>
            <a:lvl7pPr marL="2742780" indent="0">
              <a:buNone/>
              <a:defRPr sz="1400">
                <a:solidFill>
                  <a:schemeClr val="tx1">
                    <a:tint val="75000"/>
                  </a:schemeClr>
                </a:solidFill>
              </a:defRPr>
            </a:lvl7pPr>
            <a:lvl8pPr marL="3199908" indent="0">
              <a:buNone/>
              <a:defRPr sz="1400">
                <a:solidFill>
                  <a:schemeClr val="tx1">
                    <a:tint val="75000"/>
                  </a:schemeClr>
                </a:solidFill>
              </a:defRPr>
            </a:lvl8pPr>
            <a:lvl9pPr marL="365703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5547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mple Detail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4346" y="317077"/>
            <a:ext cx="7298321" cy="4093430"/>
          </a:xfrm>
          <a:effectLst/>
        </p:spPr>
        <p:txBody>
          <a:bodyPr anchor="ctr">
            <a:noAutofit/>
          </a:bodyPr>
          <a:lstStyle>
            <a:lvl1pPr algn="l">
              <a:lnSpc>
                <a:spcPct val="100000"/>
              </a:lnSpc>
              <a:defRPr sz="6600" b="0" cap="none" spc="-80" baseline="0">
                <a:solidFill>
                  <a:schemeClr val="tx1"/>
                </a:solidFill>
                <a:effectLst/>
                <a:latin typeface="Sweet Sans Pro Medium" panose="02000000000000000000" pitchFamily="50" charset="0"/>
                <a:cs typeface="Sweet Sans Pro Medium" panose="02000000000000000000" pitchFamily="50" charset="0"/>
              </a:defRPr>
            </a:lvl1pPr>
          </a:lstStyle>
          <a:p>
            <a:r>
              <a:rPr lang="en-US" dirty="0"/>
              <a:t>Put one sentence on this slide…. HERE.</a:t>
            </a:r>
          </a:p>
        </p:txBody>
      </p:sp>
    </p:spTree>
    <p:extLst>
      <p:ext uri="{BB962C8B-B14F-4D97-AF65-F5344CB8AC3E}">
        <p14:creationId xmlns:p14="http://schemas.microsoft.com/office/powerpoint/2010/main" val="156644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92972" y="1084957"/>
            <a:ext cx="3247848" cy="3220046"/>
          </a:xfrm>
        </p:spPr>
        <p:txBody>
          <a:bodyPr>
            <a:normAutofit/>
          </a:bodyPr>
          <a:lstStyle>
            <a:lvl1pPr marL="0" indent="0">
              <a:buNone/>
              <a:defRPr sz="16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8" name="Title 7"/>
          <p:cNvSpPr>
            <a:spLocks noGrp="1"/>
          </p:cNvSpPr>
          <p:nvPr>
            <p:ph type="title"/>
          </p:nvPr>
        </p:nvSpPr>
        <p:spPr/>
        <p:txBody>
          <a:bodyPr/>
          <a:lstStyle>
            <a:lvl1pPr>
              <a:defRPr>
                <a:solidFill>
                  <a:srgbClr val="ED1C24"/>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3469227-EE91-D44C-983D-807395848FAA}"/>
              </a:ext>
            </a:extLst>
          </p:cNvPr>
          <p:cNvSpPr>
            <a:spLocks noGrp="1"/>
          </p:cNvSpPr>
          <p:nvPr>
            <p:ph type="body" sz="half" idx="10"/>
          </p:nvPr>
        </p:nvSpPr>
        <p:spPr>
          <a:xfrm>
            <a:off x="5003182" y="1084957"/>
            <a:ext cx="3247848" cy="3220046"/>
          </a:xfrm>
        </p:spPr>
        <p:txBody>
          <a:bodyPr>
            <a:normAutofit/>
          </a:bodyPr>
          <a:lstStyle>
            <a:lvl1pPr marL="0" indent="0">
              <a:buNone/>
              <a:defRPr sz="16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Tree>
    <p:extLst>
      <p:ext uri="{BB962C8B-B14F-4D97-AF65-F5344CB8AC3E}">
        <p14:creationId xmlns:p14="http://schemas.microsoft.com/office/powerpoint/2010/main" val="250627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2972" y="1084959"/>
            <a:ext cx="3291840" cy="33101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084959"/>
            <a:ext cx="3291840" cy="33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116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92972" y="401836"/>
            <a:ext cx="7358063" cy="4353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5715" tIns="35715" rIns="35715" bIns="35715" numCol="1" anchor="ctr" anchorCtr="0" compatLnSpc="1">
            <a:prstTxWarp prst="textNoShape">
              <a:avLst/>
            </a:prstTxWarp>
          </a:bodyPr>
          <a:lstStyle/>
          <a:p>
            <a:pPr lvl="0"/>
            <a:r>
              <a:rPr lang="en-US">
                <a:sym typeface="SweetSansPro Medium" charset="0"/>
              </a:rPr>
              <a:t>Click to edit Master title style</a:t>
            </a:r>
            <a:endParaRPr lang="en-US" dirty="0">
              <a:sym typeface="SweetSansPro Medium" charset="0"/>
            </a:endParaRPr>
          </a:p>
        </p:txBody>
      </p:sp>
      <p:sp>
        <p:nvSpPr>
          <p:cNvPr id="2050" name="Rectangle 2"/>
          <p:cNvSpPr>
            <a:spLocks noGrp="1" noChangeArrowheads="1"/>
          </p:cNvSpPr>
          <p:nvPr>
            <p:ph type="body" idx="1"/>
          </p:nvPr>
        </p:nvSpPr>
        <p:spPr bwMode="auto">
          <a:xfrm>
            <a:off x="892972" y="1031379"/>
            <a:ext cx="7358063" cy="3214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p>
            <a:pPr marL="241068" marR="0" lvl="0" indent="-241068" algn="l" defTabSz="642849" rtl="0" eaLnBrk="1" fontAlgn="base" latinLnBrk="0" hangingPunct="1">
              <a:lnSpc>
                <a:spcPct val="80000"/>
              </a:lnSpc>
              <a:spcBef>
                <a:spcPts val="1687"/>
              </a:spcBef>
              <a:spcAft>
                <a:spcPct val="0"/>
              </a:spcAft>
              <a:buClrTx/>
              <a:buSzTx/>
              <a:tabLst/>
              <a:defRPr/>
            </a:pPr>
            <a:r>
              <a:rPr lang="en-US" dirty="0">
                <a:sym typeface="SweetSansPro Medium" charset="0"/>
              </a:rPr>
              <a:t>Click to edit to edit to edit to edit to edit to edit to edit</a:t>
            </a:r>
          </a:p>
          <a:p>
            <a:pPr marL="642849" marR="0" lvl="1" indent="-321424" algn="l" defTabSz="642849" rtl="0" eaLnBrk="1" fontAlgn="base" latinLnBrk="0" hangingPunct="1">
              <a:lnSpc>
                <a:spcPct val="80000"/>
              </a:lnSpc>
              <a:spcBef>
                <a:spcPts val="1687"/>
              </a:spcBef>
              <a:spcAft>
                <a:spcPct val="0"/>
              </a:spcAft>
              <a:buClrTx/>
              <a:buSzTx/>
              <a:buFont typeface="Arial"/>
              <a:buChar char="•"/>
              <a:tabLst/>
              <a:defRPr/>
            </a:pPr>
            <a:r>
              <a:rPr lang="en-US" dirty="0">
                <a:sym typeface="SweetSansPro Medium" charset="0"/>
              </a:rPr>
              <a:t>Second level font second level font second level font second level font second level font second level font</a:t>
            </a:r>
          </a:p>
          <a:p>
            <a:pPr marL="883918" marR="0" lvl="2" indent="-241068" algn="l" defTabSz="642849" rtl="0" eaLnBrk="1" fontAlgn="base" latinLnBrk="0" hangingPunct="1">
              <a:lnSpc>
                <a:spcPct val="80000"/>
              </a:lnSpc>
              <a:spcBef>
                <a:spcPts val="1687"/>
              </a:spcBef>
              <a:spcAft>
                <a:spcPct val="0"/>
              </a:spcAft>
              <a:buClr>
                <a:srgbClr val="ED1C24"/>
              </a:buClr>
              <a:buSzTx/>
              <a:buFont typeface="Arial"/>
              <a:buChar char="•"/>
              <a:tabLst/>
              <a:defRPr/>
            </a:pPr>
            <a:r>
              <a:rPr lang="en-US" dirty="0">
                <a:sym typeface="SweetSansPro Medium" charset="0"/>
              </a:rPr>
              <a:t>Third level font third level font third level font third level font third level font </a:t>
            </a:r>
          </a:p>
          <a:p>
            <a:pPr lvl="3"/>
            <a:r>
              <a:rPr lang="en-US" dirty="0">
                <a:sym typeface="SweetSansPro Medium" charset="0"/>
              </a:rPr>
              <a:t>Fourth level font fourth level font fourth level font fourth level font fourth level font fourth level font fourth level font fourth level font fourth level font </a:t>
            </a:r>
          </a:p>
          <a:p>
            <a:pPr lvl="4"/>
            <a:r>
              <a:rPr lang="en-US" dirty="0">
                <a:sym typeface="SweetSansPro Medium" charset="0"/>
              </a:rPr>
              <a:t>Fifth level font fifth level font fifth level font fifth level font fifth level font fifth level font fifth level font fifth level font fifth level font fifth level font fifth level font </a:t>
            </a:r>
          </a:p>
        </p:txBody>
      </p:sp>
      <p:sp>
        <p:nvSpPr>
          <p:cNvPr id="4" name="TextBox 3">
            <a:extLst>
              <a:ext uri="{FF2B5EF4-FFF2-40B4-BE49-F238E27FC236}">
                <a16:creationId xmlns:a16="http://schemas.microsoft.com/office/drawing/2014/main" id="{1A10D3C2-9D12-EE43-A30D-0FAB681B8BC2}"/>
              </a:ext>
            </a:extLst>
          </p:cNvPr>
          <p:cNvSpPr txBox="1"/>
          <p:nvPr userDrawn="1"/>
        </p:nvSpPr>
        <p:spPr>
          <a:xfrm>
            <a:off x="7809186" y="4645572"/>
            <a:ext cx="1334814" cy="369332"/>
          </a:xfrm>
          <a:prstGeom prst="rect">
            <a:avLst/>
          </a:prstGeom>
          <a:noFill/>
        </p:spPr>
        <p:txBody>
          <a:bodyPr wrap="square" rtlCol="0" anchor="ctr">
            <a:spAutoFit/>
          </a:bodyPr>
          <a:lstStyle/>
          <a:p>
            <a:pPr algn="r"/>
            <a:r>
              <a:rPr lang="en-US" dirty="0">
                <a:solidFill>
                  <a:schemeClr val="bg1"/>
                </a:solidFill>
                <a:latin typeface="Sweet Sans Pro" panose="02000000000000000000" pitchFamily="2" charset="77"/>
                <a:cs typeface="Sweet Sans Pro" panose="02000000000000000000" pitchFamily="2" charset="77"/>
              </a:rPr>
              <a:t>8 p</a:t>
            </a:r>
            <a:fld id="{162A5E67-7FAA-3C46-B17D-020D29547800}" type="slidenum">
              <a:rPr lang="en-US" smtClean="0">
                <a:solidFill>
                  <a:schemeClr val="bg1"/>
                </a:solidFill>
                <a:latin typeface="Sweet Sans Pro" panose="02000000000000000000" pitchFamily="2" charset="77"/>
                <a:cs typeface="Sweet Sans Pro" panose="02000000000000000000" pitchFamily="2" charset="77"/>
              </a:rPr>
              <a:pPr algn="r"/>
              <a:t>‹#›</a:t>
            </a:fld>
            <a:endParaRPr lang="en-US" dirty="0">
              <a:solidFill>
                <a:schemeClr val="bg1"/>
              </a:solidFill>
              <a:latin typeface="Sweet Sans Pro" panose="02000000000000000000" pitchFamily="2" charset="77"/>
              <a:cs typeface="Sweet Sans Pro" panose="02000000000000000000" pitchFamily="2" charset="77"/>
            </a:endParaRPr>
          </a:p>
        </p:txBody>
      </p:sp>
    </p:spTree>
    <p:extLst>
      <p:ext uri="{BB962C8B-B14F-4D97-AF65-F5344CB8AC3E}">
        <p14:creationId xmlns:p14="http://schemas.microsoft.com/office/powerpoint/2010/main" val="13939560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rtl="0" eaLnBrk="1" fontAlgn="base" hangingPunct="1">
        <a:spcBef>
          <a:spcPct val="0"/>
        </a:spcBef>
        <a:spcAft>
          <a:spcPct val="0"/>
        </a:spcAft>
        <a:defRPr lang="en-US" sz="3400" b="0" i="0" baseline="0" dirty="0" smtClean="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vl2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2pPr>
      <a:lvl3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3pPr>
      <a:lvl4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4pPr>
      <a:lvl5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5pPr>
      <a:lvl6pPr marL="321424"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6pPr>
      <a:lvl7pPr marL="642849"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7pPr>
      <a:lvl8pPr marL="964274"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8pPr>
      <a:lvl9pPr marL="1285697"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9pPr>
    </p:titleStyle>
    <p:bodyStyle>
      <a:lvl1pPr marL="0" marR="0" indent="0" algn="l" defTabSz="642849" rtl="0" eaLnBrk="1" fontAlgn="base" latinLnBrk="0" hangingPunct="1">
        <a:lnSpc>
          <a:spcPct val="100000"/>
        </a:lnSpc>
        <a:spcBef>
          <a:spcPts val="1687"/>
        </a:spcBef>
        <a:spcAft>
          <a:spcPts val="422"/>
        </a:spcAft>
        <a:buClrTx/>
        <a:buSzTx/>
        <a:buFont typeface="Arial"/>
        <a:buNone/>
        <a:tabLst>
          <a:tab pos="81473" algn="l"/>
        </a:tabLst>
        <a:defRPr sz="2200" b="0" i="0" strike="noStrike">
          <a:solidFill>
            <a:schemeClr val="tx1"/>
          </a:solidFill>
          <a:latin typeface="Sweet Sans Pro Medium" panose="02000000000000000000" pitchFamily="2" charset="77"/>
          <a:ea typeface="+mn-ea"/>
          <a:cs typeface="Sweet Sans Pro Medium" panose="02000000000000000000" pitchFamily="2" charset="77"/>
          <a:sym typeface="SweetSansPro Medium" charset="0"/>
        </a:defRPr>
      </a:lvl1pPr>
      <a:lvl2pPr marL="642849" marR="0" indent="-77008" algn="l" defTabSz="642849" rtl="0" eaLnBrk="1" fontAlgn="base" latinLnBrk="0" hangingPunct="1">
        <a:lnSpc>
          <a:spcPct val="100000"/>
        </a:lnSpc>
        <a:spcBef>
          <a:spcPts val="1687"/>
        </a:spcBef>
        <a:spcAft>
          <a:spcPct val="0"/>
        </a:spcAft>
        <a:buClrTx/>
        <a:buSzTx/>
        <a:buFont typeface="Arial"/>
        <a:buChar char="•"/>
        <a:tabLst/>
        <a:defRPr sz="2100" b="0" i="0">
          <a:solidFill>
            <a:schemeClr val="tx1"/>
          </a:solidFill>
          <a:latin typeface="Sweet Sans Pro Medium" panose="02000000000000000000" pitchFamily="2" charset="77"/>
          <a:ea typeface="+mn-ea"/>
          <a:cs typeface="Sweet Sans Pro Medium" panose="02000000000000000000" pitchFamily="2" charset="77"/>
          <a:sym typeface="SweetSansPro Medium" charset="0"/>
        </a:defRPr>
      </a:lvl2pPr>
      <a:lvl3pPr marL="883918" marR="0" indent="-241068" algn="l" defTabSz="642849" rtl="0" eaLnBrk="1" fontAlgn="base" latinLnBrk="0" hangingPunct="1">
        <a:lnSpc>
          <a:spcPct val="100000"/>
        </a:lnSpc>
        <a:spcBef>
          <a:spcPts val="1687"/>
        </a:spcBef>
        <a:spcAft>
          <a:spcPct val="0"/>
        </a:spcAft>
        <a:buClr>
          <a:srgbClr val="ED1C24"/>
        </a:buClr>
        <a:buSzTx/>
        <a:buFont typeface="Arial"/>
        <a:buChar char="•"/>
        <a:tabLst/>
        <a:defRPr sz="1700" b="0" i="0">
          <a:solidFill>
            <a:schemeClr val="tx1"/>
          </a:solidFill>
          <a:latin typeface="Sweet Sans Pro Medium" panose="02000000000000000000" pitchFamily="2" charset="77"/>
          <a:ea typeface="+mn-ea"/>
          <a:cs typeface="Sweet Sans Pro Medium" panose="02000000000000000000" pitchFamily="2" charset="77"/>
          <a:sym typeface="SweetSansPro Medium" charset="0"/>
        </a:defRPr>
      </a:lvl3pPr>
      <a:lvl4pPr marL="1165163" indent="-200890" algn="l" rtl="0" eaLnBrk="1" fontAlgn="base" hangingPunct="1">
        <a:lnSpc>
          <a:spcPct val="100000"/>
        </a:lnSpc>
        <a:spcBef>
          <a:spcPts val="1687"/>
        </a:spcBef>
        <a:spcAft>
          <a:spcPct val="0"/>
        </a:spcAft>
        <a:buFont typeface="Arial"/>
        <a:buChar char="•"/>
        <a:defRPr b="0" i="0">
          <a:solidFill>
            <a:schemeClr val="tx1"/>
          </a:solidFill>
          <a:latin typeface="Sweet Sans Pro Medium" panose="02000000000000000000" pitchFamily="2" charset="77"/>
          <a:ea typeface="+mn-ea"/>
          <a:cs typeface="Sweet Sans Pro Medium" panose="02000000000000000000" pitchFamily="2" charset="77"/>
          <a:sym typeface="SweetSansPro Medium" charset="0"/>
        </a:defRPr>
      </a:lvl4pPr>
      <a:lvl5pPr marL="1486588" indent="-200890" algn="l" rtl="0" eaLnBrk="1" fontAlgn="base" hangingPunct="1">
        <a:lnSpc>
          <a:spcPct val="100000"/>
        </a:lnSpc>
        <a:spcBef>
          <a:spcPts val="1687"/>
        </a:spcBef>
        <a:spcAft>
          <a:spcPct val="0"/>
        </a:spcAft>
        <a:buFont typeface="Arial"/>
        <a:buChar char="•"/>
        <a:defRPr sz="1000" b="0" i="0">
          <a:solidFill>
            <a:schemeClr val="tx1"/>
          </a:solidFill>
          <a:latin typeface="Sweet Sans Pro Medium" panose="02000000000000000000" pitchFamily="2" charset="77"/>
          <a:ea typeface="+mn-ea"/>
          <a:cs typeface="Sweet Sans Pro Medium" panose="02000000000000000000" pitchFamily="2" charset="77"/>
          <a:sym typeface="SweetSansPro Medium" charset="0"/>
        </a:defRPr>
      </a:lvl5pPr>
      <a:lvl6pPr marL="32142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6pPr>
      <a:lvl7pPr marL="642849"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7pPr>
      <a:lvl8pPr marL="96427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8pPr>
      <a:lvl9pPr marL="1285697"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sql/database-engine/configure-windows/scm-services-configure-server-startup-option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ADCD-D111-3A45-A253-CB80FB57A4D9}"/>
              </a:ext>
            </a:extLst>
          </p:cNvPr>
          <p:cNvSpPr>
            <a:spLocks noGrp="1"/>
          </p:cNvSpPr>
          <p:nvPr>
            <p:ph type="title"/>
          </p:nvPr>
        </p:nvSpPr>
        <p:spPr/>
        <p:txBody>
          <a:bodyPr/>
          <a:lstStyle/>
          <a:p>
            <a:r>
              <a:rPr lang="en-US" dirty="0"/>
              <a:t>How to Provision </a:t>
            </a:r>
            <a:r>
              <a:rPr lang="en-US" dirty="0" err="1"/>
              <a:t>TempDB</a:t>
            </a:r>
            <a:br>
              <a:rPr lang="en-US" dirty="0"/>
            </a:br>
            <a:r>
              <a:rPr lang="en-US" dirty="0"/>
              <a:t>on a New Server</a:t>
            </a:r>
          </a:p>
        </p:txBody>
      </p:sp>
      <p:sp>
        <p:nvSpPr>
          <p:cNvPr id="3" name="Content Placeholder 2">
            <a:extLst>
              <a:ext uri="{FF2B5EF4-FFF2-40B4-BE49-F238E27FC236}">
                <a16:creationId xmlns:a16="http://schemas.microsoft.com/office/drawing/2014/main" id="{1DECF8D5-4EAB-0747-AAFC-8DA0D346B7D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67803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AA674-C0A5-6F48-BE67-E87FE4AE5CF3}"/>
              </a:ext>
            </a:extLst>
          </p:cNvPr>
          <p:cNvSpPr>
            <a:spLocks noGrp="1"/>
          </p:cNvSpPr>
          <p:nvPr>
            <p:ph type="title"/>
          </p:nvPr>
        </p:nvSpPr>
        <p:spPr/>
        <p:txBody>
          <a:bodyPr/>
          <a:lstStyle/>
          <a:p>
            <a:r>
              <a:rPr lang="en-US" dirty="0"/>
              <a:t>Solid state storage.</a:t>
            </a:r>
          </a:p>
        </p:txBody>
      </p:sp>
      <p:sp>
        <p:nvSpPr>
          <p:cNvPr id="5" name="Content Placeholder 4">
            <a:extLst>
              <a:ext uri="{FF2B5EF4-FFF2-40B4-BE49-F238E27FC236}">
                <a16:creationId xmlns:a16="http://schemas.microsoft.com/office/drawing/2014/main" id="{02EC7209-20B0-874A-963A-80250923A683}"/>
              </a:ext>
            </a:extLst>
          </p:cNvPr>
          <p:cNvSpPr>
            <a:spLocks noGrp="1"/>
          </p:cNvSpPr>
          <p:nvPr>
            <p:ph idx="1"/>
          </p:nvPr>
        </p:nvSpPr>
        <p:spPr/>
        <p:txBody>
          <a:bodyPr/>
          <a:lstStyle/>
          <a:p>
            <a:r>
              <a:rPr lang="en-US" dirty="0"/>
              <a:t>In this day and age, </a:t>
            </a:r>
            <a:r>
              <a:rPr lang="en-US"/>
              <a:t>nothing latency-sensitive</a:t>
            </a:r>
            <a:br>
              <a:rPr lang="en-US"/>
            </a:br>
            <a:r>
              <a:rPr lang="en-US"/>
              <a:t>should </a:t>
            </a:r>
            <a:r>
              <a:rPr lang="en-US" dirty="0"/>
              <a:t>be on magnetic hard drives.</a:t>
            </a:r>
          </a:p>
          <a:p>
            <a:endParaRPr lang="en-US" dirty="0"/>
          </a:p>
        </p:txBody>
      </p:sp>
    </p:spTree>
    <p:extLst>
      <p:ext uri="{BB962C8B-B14F-4D97-AF65-F5344CB8AC3E}">
        <p14:creationId xmlns:p14="http://schemas.microsoft.com/office/powerpoint/2010/main" val="49627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77E5-424B-4F48-8136-B90E3FCA3D08}"/>
              </a:ext>
            </a:extLst>
          </p:cNvPr>
          <p:cNvSpPr>
            <a:spLocks noGrp="1"/>
          </p:cNvSpPr>
          <p:nvPr>
            <p:ph type="title"/>
          </p:nvPr>
        </p:nvSpPr>
        <p:spPr/>
        <p:txBody>
          <a:bodyPr/>
          <a:lstStyle/>
          <a:p>
            <a:r>
              <a:rPr lang="en-US" dirty="0"/>
              <a:t>If you’re on a bare metal server…</a:t>
            </a:r>
          </a:p>
        </p:txBody>
      </p:sp>
      <p:sp>
        <p:nvSpPr>
          <p:cNvPr id="3" name="Content Placeholder 2">
            <a:extLst>
              <a:ext uri="{FF2B5EF4-FFF2-40B4-BE49-F238E27FC236}">
                <a16:creationId xmlns:a16="http://schemas.microsoft.com/office/drawing/2014/main" id="{488BBE83-94F5-4D40-8E3E-F8F256E83746}"/>
              </a:ext>
            </a:extLst>
          </p:cNvPr>
          <p:cNvSpPr>
            <a:spLocks noGrp="1"/>
          </p:cNvSpPr>
          <p:nvPr>
            <p:ph idx="1"/>
          </p:nvPr>
        </p:nvSpPr>
        <p:spPr/>
        <p:txBody>
          <a:bodyPr>
            <a:normAutofit fontScale="92500" lnSpcReduction="10000"/>
          </a:bodyPr>
          <a:lstStyle/>
          <a:p>
            <a:r>
              <a:rPr lang="en-US" dirty="0"/>
              <a:t>If you’re on dedicated hardware (not a VM),</a:t>
            </a:r>
            <a:br>
              <a:rPr lang="en-US" dirty="0"/>
            </a:br>
            <a:r>
              <a:rPr lang="en-US" dirty="0"/>
              <a:t>I strongly recommend using local SSD for </a:t>
            </a:r>
            <a:r>
              <a:rPr lang="en-US" dirty="0" err="1"/>
              <a:t>TempDB</a:t>
            </a:r>
            <a:r>
              <a:rPr lang="en-US" dirty="0"/>
              <a:t>.</a:t>
            </a:r>
          </a:p>
          <a:p>
            <a:r>
              <a:rPr lang="en-US" dirty="0"/>
              <a:t>It’s cheap: under $500/TB, much cheaper than SAN.</a:t>
            </a:r>
          </a:p>
          <a:p>
            <a:r>
              <a:rPr lang="en-US" dirty="0"/>
              <a:t>It’s fast: sub-millisecond latency.</a:t>
            </a:r>
          </a:p>
          <a:p>
            <a:r>
              <a:rPr lang="en-US" dirty="0"/>
              <a:t>It keeps your storage network free from </a:t>
            </a:r>
            <a:r>
              <a:rPr lang="en-US" dirty="0" err="1"/>
              <a:t>TempDB</a:t>
            </a:r>
            <a:r>
              <a:rPr lang="en-US" dirty="0"/>
              <a:t> traffic, letting it focus on valuable traffic to real databases.</a:t>
            </a:r>
          </a:p>
          <a:p>
            <a:r>
              <a:rPr lang="en-US" dirty="0"/>
              <a:t>It doesn’t need to persist: it’s okay if the contents don’t fail over when the server restarts.</a:t>
            </a:r>
          </a:p>
        </p:txBody>
      </p:sp>
    </p:spTree>
    <p:extLst>
      <p:ext uri="{BB962C8B-B14F-4D97-AF65-F5344CB8AC3E}">
        <p14:creationId xmlns:p14="http://schemas.microsoft.com/office/powerpoint/2010/main" val="122357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80E1-DAA0-DD4D-950F-51EEC9E0DEA6}"/>
              </a:ext>
            </a:extLst>
          </p:cNvPr>
          <p:cNvSpPr>
            <a:spLocks noGrp="1"/>
          </p:cNvSpPr>
          <p:nvPr>
            <p:ph type="title"/>
          </p:nvPr>
        </p:nvSpPr>
        <p:spPr/>
        <p:txBody>
          <a:bodyPr/>
          <a:lstStyle/>
          <a:p>
            <a:r>
              <a:rPr lang="en-US" dirty="0"/>
              <a:t>If you’re in a VM in the cloud…</a:t>
            </a:r>
          </a:p>
        </p:txBody>
      </p:sp>
      <p:sp>
        <p:nvSpPr>
          <p:cNvPr id="3" name="Content Placeholder 2">
            <a:extLst>
              <a:ext uri="{FF2B5EF4-FFF2-40B4-BE49-F238E27FC236}">
                <a16:creationId xmlns:a16="http://schemas.microsoft.com/office/drawing/2014/main" id="{22D313A0-7E33-7C49-8DC7-90CBED239D2F}"/>
              </a:ext>
            </a:extLst>
          </p:cNvPr>
          <p:cNvSpPr>
            <a:spLocks noGrp="1"/>
          </p:cNvSpPr>
          <p:nvPr>
            <p:ph idx="1"/>
          </p:nvPr>
        </p:nvSpPr>
        <p:spPr/>
        <p:txBody>
          <a:bodyPr/>
          <a:lstStyle/>
          <a:p>
            <a:r>
              <a:rPr lang="en-US" dirty="0"/>
              <a:t>If you’re in a cloud VM like AWS EC2 or Azure VMs, use ephemeral storage.</a:t>
            </a:r>
          </a:p>
          <a:p>
            <a:r>
              <a:rPr lang="en-US" dirty="0"/>
              <a:t>That’s the cloud term for local SSD.</a:t>
            </a:r>
          </a:p>
          <a:p>
            <a:r>
              <a:rPr lang="en-US" dirty="0"/>
              <a:t>It does disappear when the VM dies, but that’s just like local SSD on a bare metal machine.</a:t>
            </a:r>
          </a:p>
          <a:p>
            <a:r>
              <a:rPr lang="en-US" dirty="0"/>
              <a:t>It’s WAY faster than shared storage in the cloud.</a:t>
            </a:r>
          </a:p>
        </p:txBody>
      </p:sp>
    </p:spTree>
    <p:extLst>
      <p:ext uri="{BB962C8B-B14F-4D97-AF65-F5344CB8AC3E}">
        <p14:creationId xmlns:p14="http://schemas.microsoft.com/office/powerpoint/2010/main" val="331795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DD1D-2894-894A-85DC-6FC667E2478F}"/>
              </a:ext>
            </a:extLst>
          </p:cNvPr>
          <p:cNvSpPr>
            <a:spLocks noGrp="1"/>
          </p:cNvSpPr>
          <p:nvPr>
            <p:ph type="title"/>
          </p:nvPr>
        </p:nvSpPr>
        <p:spPr/>
        <p:txBody>
          <a:bodyPr/>
          <a:lstStyle/>
          <a:p>
            <a:r>
              <a:rPr lang="en-US" dirty="0"/>
              <a:t>If you’re in a conventional VM…</a:t>
            </a:r>
          </a:p>
        </p:txBody>
      </p:sp>
      <p:sp>
        <p:nvSpPr>
          <p:cNvPr id="3" name="Content Placeholder 2">
            <a:extLst>
              <a:ext uri="{FF2B5EF4-FFF2-40B4-BE49-F238E27FC236}">
                <a16:creationId xmlns:a16="http://schemas.microsoft.com/office/drawing/2014/main" id="{3B3B9C22-C524-C84F-9446-11859223BA8F}"/>
              </a:ext>
            </a:extLst>
          </p:cNvPr>
          <p:cNvSpPr>
            <a:spLocks noGrp="1"/>
          </p:cNvSpPr>
          <p:nvPr>
            <p:ph idx="1"/>
          </p:nvPr>
        </p:nvSpPr>
        <p:spPr/>
        <p:txBody>
          <a:bodyPr/>
          <a:lstStyle/>
          <a:p>
            <a:r>
              <a:rPr lang="en-US" dirty="0"/>
              <a:t>If you’re hosting your VMs in VMware or Hyper-V, you’ll probably have to put </a:t>
            </a:r>
            <a:r>
              <a:rPr lang="en-US" dirty="0" err="1"/>
              <a:t>TempDB</a:t>
            </a:r>
            <a:r>
              <a:rPr lang="en-US" dirty="0"/>
              <a:t> on the SAN.</a:t>
            </a:r>
          </a:p>
          <a:p>
            <a:r>
              <a:rPr lang="en-US" dirty="0"/>
              <a:t>Your VM admins won’t want to use local SSD.</a:t>
            </a:r>
          </a:p>
          <a:p>
            <a:r>
              <a:rPr lang="en-US" dirty="0"/>
              <a:t>If they use local SSD, they won’t be able to fail a VM around to different servers.</a:t>
            </a:r>
          </a:p>
          <a:p>
            <a:r>
              <a:rPr lang="en-US" dirty="0"/>
              <a:t>This is just the price you pay for virtualization’s higher availability.</a:t>
            </a:r>
          </a:p>
        </p:txBody>
      </p:sp>
    </p:spTree>
    <p:extLst>
      <p:ext uri="{BB962C8B-B14F-4D97-AF65-F5344CB8AC3E}">
        <p14:creationId xmlns:p14="http://schemas.microsoft.com/office/powerpoint/2010/main" val="402131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45E4E4-984F-B141-B055-7F0438586CBF}"/>
              </a:ext>
            </a:extLst>
          </p:cNvPr>
          <p:cNvSpPr>
            <a:spLocks noGrp="1"/>
          </p:cNvSpPr>
          <p:nvPr>
            <p:ph type="title"/>
          </p:nvPr>
        </p:nvSpPr>
        <p:spPr/>
        <p:txBody>
          <a:bodyPr/>
          <a:lstStyle/>
          <a:p>
            <a:r>
              <a:rPr lang="en-US" dirty="0"/>
              <a:t>If you’re in a VM, continued</a:t>
            </a:r>
          </a:p>
        </p:txBody>
      </p:sp>
      <p:sp>
        <p:nvSpPr>
          <p:cNvPr id="5" name="Content Placeholder 4">
            <a:extLst>
              <a:ext uri="{FF2B5EF4-FFF2-40B4-BE49-F238E27FC236}">
                <a16:creationId xmlns:a16="http://schemas.microsoft.com/office/drawing/2014/main" id="{CAB5D9C9-4715-894A-8CDF-793347CADAD1}"/>
              </a:ext>
            </a:extLst>
          </p:cNvPr>
          <p:cNvSpPr>
            <a:spLocks noGrp="1"/>
          </p:cNvSpPr>
          <p:nvPr>
            <p:ph idx="1"/>
          </p:nvPr>
        </p:nvSpPr>
        <p:spPr/>
        <p:txBody>
          <a:bodyPr>
            <a:normAutofit/>
          </a:bodyPr>
          <a:lstStyle/>
          <a:p>
            <a:r>
              <a:rPr lang="en-US" dirty="0"/>
              <a:t>Should </a:t>
            </a:r>
            <a:r>
              <a:rPr lang="en-US" dirty="0" err="1"/>
              <a:t>TempDB</a:t>
            </a:r>
            <a:r>
              <a:rPr lang="en-US" dirty="0"/>
              <a:t> be on its own dedicated volume?</a:t>
            </a:r>
            <a:br>
              <a:rPr lang="en-US" dirty="0"/>
            </a:br>
            <a:r>
              <a:rPr lang="en-US" sz="1600" dirty="0"/>
              <a:t>(Remember: this point is irrelevant for bare metal or cloud VMs because in those cases, you’d be using a pair of mirrored local SSDs anyway.)</a:t>
            </a:r>
          </a:p>
          <a:p>
            <a:r>
              <a:rPr lang="en-US" dirty="0"/>
              <a:t>Can your sysadmins disable SAN replication on the </a:t>
            </a:r>
            <a:r>
              <a:rPr lang="en-US" dirty="0" err="1"/>
              <a:t>TempDB</a:t>
            </a:r>
            <a:r>
              <a:rPr lang="en-US" dirty="0"/>
              <a:t> volume? If so, use a separate volume.</a:t>
            </a:r>
          </a:p>
          <a:p>
            <a:r>
              <a:rPr lang="en-US" dirty="0"/>
              <a:t>Can they set different caching settings on the </a:t>
            </a:r>
            <a:r>
              <a:rPr lang="en-US" dirty="0" err="1"/>
              <a:t>TempDB</a:t>
            </a:r>
            <a:r>
              <a:rPr lang="en-US" dirty="0"/>
              <a:t> volume? If so, check with your storage vendor’s best practices.</a:t>
            </a:r>
          </a:p>
        </p:txBody>
      </p:sp>
    </p:spTree>
    <p:extLst>
      <p:ext uri="{BB962C8B-B14F-4D97-AF65-F5344CB8AC3E}">
        <p14:creationId xmlns:p14="http://schemas.microsoft.com/office/powerpoint/2010/main" val="282524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84FF-DEF7-9F44-8FCA-451761A23295}"/>
              </a:ext>
            </a:extLst>
          </p:cNvPr>
          <p:cNvSpPr>
            <a:spLocks noGrp="1"/>
          </p:cNvSpPr>
          <p:nvPr>
            <p:ph type="title"/>
          </p:nvPr>
        </p:nvSpPr>
        <p:spPr/>
        <p:txBody>
          <a:bodyPr/>
          <a:lstStyle/>
          <a:p>
            <a:r>
              <a:rPr lang="en-US" dirty="0"/>
              <a:t>If it’s on a dedicated volume…</a:t>
            </a:r>
          </a:p>
        </p:txBody>
      </p:sp>
      <p:sp>
        <p:nvSpPr>
          <p:cNvPr id="3" name="Content Placeholder 2">
            <a:extLst>
              <a:ext uri="{FF2B5EF4-FFF2-40B4-BE49-F238E27FC236}">
                <a16:creationId xmlns:a16="http://schemas.microsoft.com/office/drawing/2014/main" id="{914BF6F8-33CD-5F41-B672-1E5294044D79}"/>
              </a:ext>
            </a:extLst>
          </p:cNvPr>
          <p:cNvSpPr>
            <a:spLocks noGrp="1"/>
          </p:cNvSpPr>
          <p:nvPr>
            <p:ph idx="1"/>
          </p:nvPr>
        </p:nvSpPr>
        <p:spPr/>
        <p:txBody>
          <a:bodyPr/>
          <a:lstStyle/>
          <a:p>
            <a:r>
              <a:rPr lang="en-US" dirty="0"/>
              <a:t>And if that volume has pretty limited space,</a:t>
            </a:r>
            <a:br>
              <a:rPr lang="en-US" dirty="0"/>
            </a:br>
            <a:r>
              <a:rPr lang="en-US" dirty="0"/>
              <a:t>I’ve used an emergency vent valve file.</a:t>
            </a:r>
          </a:p>
          <a:p>
            <a:r>
              <a:rPr lang="en-US" dirty="0"/>
              <a:t>Create a 1MB file on a much larger volume</a:t>
            </a:r>
          </a:p>
          <a:p>
            <a:r>
              <a:rPr lang="en-US" dirty="0"/>
              <a:t>Enable </a:t>
            </a:r>
            <a:r>
              <a:rPr lang="en-US" dirty="0" err="1"/>
              <a:t>autogrowth</a:t>
            </a:r>
            <a:r>
              <a:rPr lang="en-US" dirty="0"/>
              <a:t> in a big increment</a:t>
            </a:r>
          </a:p>
          <a:p>
            <a:r>
              <a:rPr lang="en-US" dirty="0"/>
              <a:t>Set up alerts for when that file grows</a:t>
            </a:r>
            <a:br>
              <a:rPr lang="en-US" dirty="0"/>
            </a:br>
            <a:r>
              <a:rPr lang="en-US" dirty="0"/>
              <a:t>(and it’s a real emergency)</a:t>
            </a:r>
          </a:p>
          <a:p>
            <a:r>
              <a:rPr lang="en-US" dirty="0"/>
              <a:t>Proportional fill means we won’t use it a lot</a:t>
            </a:r>
          </a:p>
        </p:txBody>
      </p:sp>
    </p:spTree>
    <p:extLst>
      <p:ext uri="{BB962C8B-B14F-4D97-AF65-F5344CB8AC3E}">
        <p14:creationId xmlns:p14="http://schemas.microsoft.com/office/powerpoint/2010/main" val="241943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8" y="1085853"/>
            <a:ext cx="5376427" cy="3240881"/>
          </a:xfrm>
        </p:spPr>
        <p:txBody>
          <a:bodyPr/>
          <a:lstStyle/>
          <a:p>
            <a:r>
              <a:rPr lang="en-US" dirty="0"/>
              <a:t>How many data files do we need?</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298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B915-032E-7543-8918-B3961D1A0B39}"/>
              </a:ext>
            </a:extLst>
          </p:cNvPr>
          <p:cNvSpPr>
            <a:spLocks noGrp="1"/>
          </p:cNvSpPr>
          <p:nvPr>
            <p:ph type="title"/>
          </p:nvPr>
        </p:nvSpPr>
        <p:spPr/>
        <p:txBody>
          <a:bodyPr/>
          <a:lstStyle/>
          <a:p>
            <a:r>
              <a:rPr lang="en-US" dirty="0"/>
              <a:t>Normal databases have 1 data file.</a:t>
            </a:r>
          </a:p>
        </p:txBody>
      </p:sp>
      <p:sp>
        <p:nvSpPr>
          <p:cNvPr id="7" name="Content Placeholder 6">
            <a:extLst>
              <a:ext uri="{FF2B5EF4-FFF2-40B4-BE49-F238E27FC236}">
                <a16:creationId xmlns:a16="http://schemas.microsoft.com/office/drawing/2014/main" id="{AB436B81-C41B-664F-A45E-4E318748EC35}"/>
              </a:ext>
            </a:extLst>
          </p:cNvPr>
          <p:cNvSpPr>
            <a:spLocks noGrp="1"/>
          </p:cNvSpPr>
          <p:nvPr>
            <p:ph idx="1"/>
          </p:nvPr>
        </p:nvSpPr>
        <p:spPr>
          <a:xfrm>
            <a:off x="2828676" y="1031379"/>
            <a:ext cx="5422359" cy="3214688"/>
          </a:xfrm>
        </p:spPr>
        <p:txBody>
          <a:bodyPr/>
          <a:lstStyle/>
          <a:p>
            <a:r>
              <a:rPr lang="en-US" dirty="0"/>
              <a:t>And this file will have one of each of those special PFS and SGAM pages.</a:t>
            </a:r>
          </a:p>
          <a:p>
            <a:r>
              <a:rPr lang="en-US" dirty="0"/>
              <a:t>(It gets more pages as its size grows.)</a:t>
            </a:r>
          </a:p>
          <a:p>
            <a:r>
              <a:rPr lang="en-US" dirty="0"/>
              <a:t>This is fine for regular databases, but…</a:t>
            </a:r>
          </a:p>
        </p:txBody>
      </p:sp>
      <p:sp>
        <p:nvSpPr>
          <p:cNvPr id="4" name="Rectangle 3">
            <a:extLst>
              <a:ext uri="{FF2B5EF4-FFF2-40B4-BE49-F238E27FC236}">
                <a16:creationId xmlns:a16="http://schemas.microsoft.com/office/drawing/2014/main" id="{A2132ED3-991B-884F-84DD-8661532A8AD5}"/>
              </a:ext>
            </a:extLst>
          </p:cNvPr>
          <p:cNvSpPr/>
          <p:nvPr/>
        </p:nvSpPr>
        <p:spPr>
          <a:xfrm>
            <a:off x="892972" y="1404263"/>
            <a:ext cx="1333694"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5" name="Rounded Rectangle 4">
            <a:extLst>
              <a:ext uri="{FF2B5EF4-FFF2-40B4-BE49-F238E27FC236}">
                <a16:creationId xmlns:a16="http://schemas.microsoft.com/office/drawing/2014/main" id="{C298126B-3087-8C40-8365-B733ED93B521}"/>
              </a:ext>
            </a:extLst>
          </p:cNvPr>
          <p:cNvSpPr/>
          <p:nvPr/>
        </p:nvSpPr>
        <p:spPr>
          <a:xfrm>
            <a:off x="1066507" y="1591495"/>
            <a:ext cx="339178" cy="546392"/>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6" name="Rounded Rectangle 5">
            <a:extLst>
              <a:ext uri="{FF2B5EF4-FFF2-40B4-BE49-F238E27FC236}">
                <a16:creationId xmlns:a16="http://schemas.microsoft.com/office/drawing/2014/main" id="{115AACEB-FC1B-5444-A338-63DD90716737}"/>
              </a:ext>
            </a:extLst>
          </p:cNvPr>
          <p:cNvSpPr/>
          <p:nvPr/>
        </p:nvSpPr>
        <p:spPr>
          <a:xfrm>
            <a:off x="1494982" y="1588219"/>
            <a:ext cx="339178" cy="546392"/>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spTree>
    <p:extLst>
      <p:ext uri="{BB962C8B-B14F-4D97-AF65-F5344CB8AC3E}">
        <p14:creationId xmlns:p14="http://schemas.microsoft.com/office/powerpoint/2010/main" val="50659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3393-FB51-FC44-A0CD-C37DE91DDF13}"/>
              </a:ext>
            </a:extLst>
          </p:cNvPr>
          <p:cNvSpPr>
            <a:spLocks noGrp="1"/>
          </p:cNvSpPr>
          <p:nvPr>
            <p:ph type="title"/>
          </p:nvPr>
        </p:nvSpPr>
        <p:spPr/>
        <p:txBody>
          <a:bodyPr/>
          <a:lstStyle/>
          <a:p>
            <a:r>
              <a:rPr lang="en-US" dirty="0" err="1"/>
              <a:t>TempDB</a:t>
            </a:r>
            <a:r>
              <a:rPr lang="en-US" dirty="0"/>
              <a:t> is different.</a:t>
            </a:r>
          </a:p>
        </p:txBody>
      </p:sp>
      <p:graphicFrame>
        <p:nvGraphicFramePr>
          <p:cNvPr id="5" name="Content Placeholder 4">
            <a:extLst>
              <a:ext uri="{FF2B5EF4-FFF2-40B4-BE49-F238E27FC236}">
                <a16:creationId xmlns:a16="http://schemas.microsoft.com/office/drawing/2014/main" id="{864DFCA7-9F3A-DF4B-AC88-B98ACAD4CE3B}"/>
              </a:ext>
            </a:extLst>
          </p:cNvPr>
          <p:cNvGraphicFramePr>
            <a:graphicFrameLocks noGrp="1"/>
          </p:cNvGraphicFramePr>
          <p:nvPr>
            <p:ph idx="1"/>
            <p:extLst>
              <p:ext uri="{D42A27DB-BD31-4B8C-83A1-F6EECF244321}">
                <p14:modId xmlns:p14="http://schemas.microsoft.com/office/powerpoint/2010/main" val="951837863"/>
              </p:ext>
            </p:extLst>
          </p:nvPr>
        </p:nvGraphicFramePr>
        <p:xfrm>
          <a:off x="893763" y="1031875"/>
          <a:ext cx="7358061" cy="1483360"/>
        </p:xfrm>
        <a:graphic>
          <a:graphicData uri="http://schemas.openxmlformats.org/drawingml/2006/table">
            <a:tbl>
              <a:tblPr firstRow="1" bandRow="1">
                <a:tableStyleId>{5C22544A-7EE6-4342-B048-85BDC9FD1C3A}</a:tableStyleId>
              </a:tblPr>
              <a:tblGrid>
                <a:gridCol w="2452687">
                  <a:extLst>
                    <a:ext uri="{9D8B030D-6E8A-4147-A177-3AD203B41FA5}">
                      <a16:colId xmlns:a16="http://schemas.microsoft.com/office/drawing/2014/main" val="2320832831"/>
                    </a:ext>
                  </a:extLst>
                </a:gridCol>
                <a:gridCol w="2452687">
                  <a:extLst>
                    <a:ext uri="{9D8B030D-6E8A-4147-A177-3AD203B41FA5}">
                      <a16:colId xmlns:a16="http://schemas.microsoft.com/office/drawing/2014/main" val="132701912"/>
                    </a:ext>
                  </a:extLst>
                </a:gridCol>
                <a:gridCol w="2452687">
                  <a:extLst>
                    <a:ext uri="{9D8B030D-6E8A-4147-A177-3AD203B41FA5}">
                      <a16:colId xmlns:a16="http://schemas.microsoft.com/office/drawing/2014/main" val="2523792549"/>
                    </a:ext>
                  </a:extLst>
                </a:gridCol>
              </a:tblGrid>
              <a:tr h="370840">
                <a:tc>
                  <a:txBody>
                    <a:bodyPr/>
                    <a:lstStyle/>
                    <a:p>
                      <a:endParaRPr lang="en-US" sz="1600" dirty="0">
                        <a:latin typeface="Sweet Sans Pro" panose="02000000000000000000" pitchFamily="2" charset="77"/>
                        <a:cs typeface="Sweet Sans Pro" panose="02000000000000000000" pitchFamily="2" charset="77"/>
                      </a:endParaRPr>
                    </a:p>
                  </a:txBody>
                  <a:tcPr anchor="ctr"/>
                </a:tc>
                <a:tc>
                  <a:txBody>
                    <a:bodyPr/>
                    <a:lstStyle/>
                    <a:p>
                      <a:pPr algn="ctr"/>
                      <a:r>
                        <a:rPr lang="en-US" sz="1600" dirty="0">
                          <a:latin typeface="Sweet Sans Pro" panose="02000000000000000000" pitchFamily="2" charset="77"/>
                          <a:cs typeface="Sweet Sans Pro" panose="02000000000000000000" pitchFamily="2" charset="77"/>
                        </a:rPr>
                        <a:t>New objects created</a:t>
                      </a:r>
                    </a:p>
                  </a:txBody>
                  <a:tcPr anchor="ctr"/>
                </a:tc>
                <a:tc>
                  <a:txBody>
                    <a:bodyPr/>
                    <a:lstStyle/>
                    <a:p>
                      <a:pPr algn="ctr"/>
                      <a:r>
                        <a:rPr lang="en-US" sz="1600" dirty="0">
                          <a:latin typeface="Sweet Sans Pro" panose="02000000000000000000" pitchFamily="2" charset="77"/>
                          <a:cs typeface="Sweet Sans Pro" panose="02000000000000000000" pitchFamily="2" charset="77"/>
                        </a:rPr>
                        <a:t>Objects dropped</a:t>
                      </a:r>
                    </a:p>
                  </a:txBody>
                  <a:tcPr anchor="ctr"/>
                </a:tc>
                <a:extLst>
                  <a:ext uri="{0D108BD9-81ED-4DB2-BD59-A6C34878D82A}">
                    <a16:rowId xmlns:a16="http://schemas.microsoft.com/office/drawing/2014/main" val="4047817719"/>
                  </a:ext>
                </a:extLst>
              </a:tr>
              <a:tr h="370840">
                <a:tc>
                  <a:txBody>
                    <a:bodyPr/>
                    <a:lstStyle/>
                    <a:p>
                      <a:r>
                        <a:rPr lang="en-US" sz="1600" dirty="0">
                          <a:latin typeface="Sweet Sans Pro" panose="02000000000000000000" pitchFamily="2" charset="77"/>
                          <a:cs typeface="Sweet Sans Pro" panose="02000000000000000000" pitchFamily="2" charset="77"/>
                        </a:rPr>
                        <a:t>System databases</a:t>
                      </a:r>
                    </a:p>
                  </a:txBody>
                  <a:tcPr anchor="ctr"/>
                </a:tc>
                <a:tc>
                  <a:txBody>
                    <a:bodyPr/>
                    <a:lstStyle/>
                    <a:p>
                      <a:pPr algn="ctr"/>
                      <a:r>
                        <a:rPr lang="en-US" sz="1600" dirty="0">
                          <a:latin typeface="Sweet Sans Pro" panose="02000000000000000000" pitchFamily="2" charset="77"/>
                          <a:cs typeface="Sweet Sans Pro" panose="02000000000000000000" pitchFamily="2" charset="77"/>
                        </a:rPr>
                        <a:t>Almost never</a:t>
                      </a:r>
                    </a:p>
                  </a:txBody>
                  <a:tcPr anchor="ctr"/>
                </a:tc>
                <a:tc>
                  <a:txBody>
                    <a:bodyPr/>
                    <a:lstStyle/>
                    <a:p>
                      <a:pPr algn="ctr"/>
                      <a:r>
                        <a:rPr lang="en-US" sz="1600" dirty="0">
                          <a:latin typeface="Sweet Sans Pro" panose="02000000000000000000" pitchFamily="2" charset="77"/>
                          <a:cs typeface="Sweet Sans Pro" panose="02000000000000000000" pitchFamily="2" charset="77"/>
                        </a:rPr>
                        <a:t>Almost never</a:t>
                      </a:r>
                    </a:p>
                  </a:txBody>
                  <a:tcPr anchor="ctr"/>
                </a:tc>
                <a:extLst>
                  <a:ext uri="{0D108BD9-81ED-4DB2-BD59-A6C34878D82A}">
                    <a16:rowId xmlns:a16="http://schemas.microsoft.com/office/drawing/2014/main" val="756556967"/>
                  </a:ext>
                </a:extLst>
              </a:tr>
              <a:tr h="370840">
                <a:tc>
                  <a:txBody>
                    <a:bodyPr/>
                    <a:lstStyle/>
                    <a:p>
                      <a:r>
                        <a:rPr lang="en-US" sz="1600" dirty="0">
                          <a:latin typeface="Sweet Sans Pro" panose="02000000000000000000" pitchFamily="2" charset="77"/>
                          <a:cs typeface="Sweet Sans Pro" panose="02000000000000000000" pitchFamily="2" charset="77"/>
                        </a:rPr>
                        <a:t>User databases</a:t>
                      </a:r>
                    </a:p>
                  </a:txBody>
                  <a:tcPr anchor="ctr"/>
                </a:tc>
                <a:tc>
                  <a:txBody>
                    <a:bodyPr/>
                    <a:lstStyle/>
                    <a:p>
                      <a:pPr algn="ctr"/>
                      <a:r>
                        <a:rPr lang="en-US" sz="1600" dirty="0">
                          <a:latin typeface="Sweet Sans Pro" panose="02000000000000000000" pitchFamily="2" charset="77"/>
                          <a:cs typeface="Sweet Sans Pro" panose="02000000000000000000" pitchFamily="2" charset="77"/>
                        </a:rPr>
                        <a:t>Every now and then</a:t>
                      </a:r>
                    </a:p>
                  </a:txBody>
                  <a:tcPr anchor="ctr"/>
                </a:tc>
                <a:tc>
                  <a:txBody>
                    <a:bodyPr/>
                    <a:lstStyle/>
                    <a:p>
                      <a:pPr algn="ctr"/>
                      <a:r>
                        <a:rPr lang="en-US" sz="1600" dirty="0">
                          <a:latin typeface="Sweet Sans Pro" panose="02000000000000000000" pitchFamily="2" charset="77"/>
                          <a:cs typeface="Sweet Sans Pro" panose="02000000000000000000" pitchFamily="2" charset="77"/>
                        </a:rPr>
                        <a:t>Every now and then</a:t>
                      </a:r>
                    </a:p>
                  </a:txBody>
                  <a:tcPr anchor="ctr"/>
                </a:tc>
                <a:extLst>
                  <a:ext uri="{0D108BD9-81ED-4DB2-BD59-A6C34878D82A}">
                    <a16:rowId xmlns:a16="http://schemas.microsoft.com/office/drawing/2014/main" val="4113867458"/>
                  </a:ext>
                </a:extLst>
              </a:tr>
              <a:tr h="370840">
                <a:tc>
                  <a:txBody>
                    <a:bodyPr/>
                    <a:lstStyle/>
                    <a:p>
                      <a:r>
                        <a:rPr lang="en-US" sz="1600" dirty="0" err="1">
                          <a:latin typeface="Sweet Sans Pro" panose="02000000000000000000" pitchFamily="2" charset="77"/>
                          <a:cs typeface="Sweet Sans Pro" panose="02000000000000000000" pitchFamily="2" charset="77"/>
                        </a:rPr>
                        <a:t>TempDB</a:t>
                      </a:r>
                      <a:endParaRPr lang="en-US" sz="1600" dirty="0">
                        <a:latin typeface="Sweet Sans Pro" panose="02000000000000000000" pitchFamily="2" charset="77"/>
                        <a:cs typeface="Sweet Sans Pro" panose="02000000000000000000" pitchFamily="2" charset="77"/>
                      </a:endParaRPr>
                    </a:p>
                  </a:txBody>
                  <a:tcPr anchor="ctr"/>
                </a:tc>
                <a:tc>
                  <a:txBody>
                    <a:bodyPr/>
                    <a:lstStyle/>
                    <a:p>
                      <a:pPr algn="ctr"/>
                      <a:r>
                        <a:rPr lang="en-US" sz="1600" dirty="0">
                          <a:latin typeface="Sweet Sans Pro" panose="02000000000000000000" pitchFamily="2" charset="77"/>
                          <a:cs typeface="Sweet Sans Pro" panose="02000000000000000000" pitchFamily="2" charset="77"/>
                        </a:rPr>
                        <a:t>CONSTANTLY</a:t>
                      </a:r>
                    </a:p>
                  </a:txBody>
                  <a:tcPr anchor="ctr"/>
                </a:tc>
                <a:tc>
                  <a:txBody>
                    <a:bodyPr/>
                    <a:lstStyle/>
                    <a:p>
                      <a:pPr algn="ctr"/>
                      <a:r>
                        <a:rPr lang="en-US" sz="1600" dirty="0">
                          <a:latin typeface="Sweet Sans Pro" panose="02000000000000000000" pitchFamily="2" charset="77"/>
                          <a:cs typeface="Sweet Sans Pro" panose="02000000000000000000" pitchFamily="2" charset="77"/>
                        </a:rPr>
                        <a:t>CONSTANTLY</a:t>
                      </a:r>
                    </a:p>
                  </a:txBody>
                  <a:tcPr anchor="ctr"/>
                </a:tc>
                <a:extLst>
                  <a:ext uri="{0D108BD9-81ED-4DB2-BD59-A6C34878D82A}">
                    <a16:rowId xmlns:a16="http://schemas.microsoft.com/office/drawing/2014/main" val="2382131163"/>
                  </a:ext>
                </a:extLst>
              </a:tr>
            </a:tbl>
          </a:graphicData>
        </a:graphic>
      </p:graphicFrame>
    </p:spTree>
    <p:extLst>
      <p:ext uri="{BB962C8B-B14F-4D97-AF65-F5344CB8AC3E}">
        <p14:creationId xmlns:p14="http://schemas.microsoft.com/office/powerpoint/2010/main" val="320887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0415-6D06-DC43-80AE-CE01AE9B7043}"/>
              </a:ext>
            </a:extLst>
          </p:cNvPr>
          <p:cNvSpPr>
            <a:spLocks noGrp="1"/>
          </p:cNvSpPr>
          <p:nvPr>
            <p:ph type="title"/>
          </p:nvPr>
        </p:nvSpPr>
        <p:spPr/>
        <p:txBody>
          <a:bodyPr/>
          <a:lstStyle/>
          <a:p>
            <a:r>
              <a:rPr lang="en-US" dirty="0"/>
              <a:t>This causes a problem.</a:t>
            </a:r>
          </a:p>
        </p:txBody>
      </p:sp>
      <p:sp>
        <p:nvSpPr>
          <p:cNvPr id="3" name="Content Placeholder 2">
            <a:extLst>
              <a:ext uri="{FF2B5EF4-FFF2-40B4-BE49-F238E27FC236}">
                <a16:creationId xmlns:a16="http://schemas.microsoft.com/office/drawing/2014/main" id="{E6F74D58-3AE3-F044-B28F-326CBB9180A6}"/>
              </a:ext>
            </a:extLst>
          </p:cNvPr>
          <p:cNvSpPr>
            <a:spLocks noGrp="1"/>
          </p:cNvSpPr>
          <p:nvPr>
            <p:ph idx="1"/>
          </p:nvPr>
        </p:nvSpPr>
        <p:spPr/>
        <p:txBody>
          <a:bodyPr>
            <a:normAutofit lnSpcReduction="10000"/>
          </a:bodyPr>
          <a:lstStyle/>
          <a:p>
            <a:r>
              <a:rPr lang="en-US" dirty="0"/>
              <a:t>SQL Server was never really designed for constant creation/dropping of objects.</a:t>
            </a:r>
          </a:p>
          <a:p>
            <a:r>
              <a:rPr lang="en-US" dirty="0"/>
              <a:t>To create or drop an object, SQL Server has to write to special system pages.</a:t>
            </a:r>
          </a:p>
          <a:p>
            <a:pPr marL="900626" lvl="1" indent="-342900">
              <a:buFont typeface="Arial" panose="020B0604020202020204" pitchFamily="34" charset="0"/>
              <a:buChar char="•"/>
            </a:pPr>
            <a:r>
              <a:rPr lang="en-US" dirty="0">
                <a:solidFill>
                  <a:schemeClr val="accent2"/>
                </a:solidFill>
              </a:rPr>
              <a:t>PFS</a:t>
            </a:r>
            <a:r>
              <a:rPr lang="en-US" dirty="0"/>
              <a:t>: Page Free Space pages</a:t>
            </a:r>
          </a:p>
          <a:p>
            <a:pPr marL="900626" lvl="1" indent="-342900">
              <a:buFont typeface="Arial" panose="020B0604020202020204" pitchFamily="34" charset="0"/>
              <a:buChar char="•"/>
            </a:pPr>
            <a:r>
              <a:rPr lang="en-US" dirty="0">
                <a:solidFill>
                  <a:schemeClr val="accent2"/>
                </a:solidFill>
              </a:rPr>
              <a:t>SGAM</a:t>
            </a:r>
            <a:r>
              <a:rPr lang="en-US" dirty="0"/>
              <a:t>: Shared Global Allocation Map pages</a:t>
            </a:r>
          </a:p>
          <a:p>
            <a:r>
              <a:rPr lang="en-US" dirty="0"/>
              <a:t>Latches protect these pages in memory.</a:t>
            </a:r>
          </a:p>
          <a:p>
            <a:r>
              <a:rPr lang="en-US" dirty="0"/>
              <a:t>Think of this as a lightweight lock.</a:t>
            </a:r>
          </a:p>
        </p:txBody>
      </p:sp>
    </p:spTree>
    <p:extLst>
      <p:ext uri="{BB962C8B-B14F-4D97-AF65-F5344CB8AC3E}">
        <p14:creationId xmlns:p14="http://schemas.microsoft.com/office/powerpoint/2010/main" val="157146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0B1E-4277-1E41-9366-8CA6A24C0EF8}"/>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7419B4D4-B691-F34B-B678-A3D761993F10}"/>
              </a:ext>
            </a:extLst>
          </p:cNvPr>
          <p:cNvSpPr>
            <a:spLocks noGrp="1"/>
          </p:cNvSpPr>
          <p:nvPr>
            <p:ph idx="1"/>
          </p:nvPr>
        </p:nvSpPr>
        <p:spPr/>
        <p:txBody>
          <a:bodyPr/>
          <a:lstStyle/>
          <a:p>
            <a:r>
              <a:rPr lang="en-US" dirty="0"/>
              <a:t>How big does it need to be?</a:t>
            </a:r>
          </a:p>
          <a:p>
            <a:r>
              <a:rPr lang="en-US" dirty="0"/>
              <a:t>Where should we put it?</a:t>
            </a:r>
          </a:p>
          <a:p>
            <a:r>
              <a:rPr lang="en-US" dirty="0"/>
              <a:t>How many data and log files do we need?</a:t>
            </a:r>
          </a:p>
          <a:p>
            <a:r>
              <a:rPr lang="en-US" dirty="0"/>
              <a:t>Should we enable other settings</a:t>
            </a:r>
            <a:br>
              <a:rPr lang="en-US" dirty="0"/>
            </a:br>
            <a:r>
              <a:rPr lang="en-US" dirty="0"/>
              <a:t>like </a:t>
            </a:r>
            <a:r>
              <a:rPr lang="en-US" dirty="0" err="1"/>
              <a:t>autogrowth</a:t>
            </a:r>
            <a:r>
              <a:rPr lang="en-US" dirty="0"/>
              <a:t> or trace flags?</a:t>
            </a:r>
          </a:p>
          <a:p>
            <a:r>
              <a:rPr lang="en-US" dirty="0"/>
              <a:t>On an existing server, what do we change?</a:t>
            </a:r>
          </a:p>
        </p:txBody>
      </p:sp>
    </p:spTree>
    <p:extLst>
      <p:ext uri="{BB962C8B-B14F-4D97-AF65-F5344CB8AC3E}">
        <p14:creationId xmlns:p14="http://schemas.microsoft.com/office/powerpoint/2010/main" val="153499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9215-7898-B049-B918-FD6B28F165A1}"/>
              </a:ext>
            </a:extLst>
          </p:cNvPr>
          <p:cNvSpPr>
            <a:spLocks noGrp="1"/>
          </p:cNvSpPr>
          <p:nvPr>
            <p:ph type="title"/>
          </p:nvPr>
        </p:nvSpPr>
        <p:spPr>
          <a:xfrm>
            <a:off x="4407408" y="401836"/>
            <a:ext cx="3843627" cy="435323"/>
          </a:xfrm>
        </p:spPr>
        <p:txBody>
          <a:bodyPr/>
          <a:lstStyle/>
          <a:p>
            <a:r>
              <a:rPr lang="en-US" dirty="0"/>
              <a:t>Not in </a:t>
            </a:r>
            <a:r>
              <a:rPr lang="en-US" dirty="0" err="1"/>
              <a:t>TempDB</a:t>
            </a:r>
            <a:r>
              <a:rPr lang="en-US" dirty="0"/>
              <a:t>.</a:t>
            </a:r>
          </a:p>
        </p:txBody>
      </p:sp>
      <p:sp>
        <p:nvSpPr>
          <p:cNvPr id="4" name="Cloud 3">
            <a:extLst>
              <a:ext uri="{FF2B5EF4-FFF2-40B4-BE49-F238E27FC236}">
                <a16:creationId xmlns:a16="http://schemas.microsoft.com/office/drawing/2014/main" id="{4A31E6AF-6A10-4843-A15E-50005113FC4C}"/>
              </a:ext>
            </a:extLst>
          </p:cNvPr>
          <p:cNvSpPr/>
          <p:nvPr/>
        </p:nvSpPr>
        <p:spPr>
          <a:xfrm>
            <a:off x="405284" y="1011884"/>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5" name="Cloud 4">
            <a:extLst>
              <a:ext uri="{FF2B5EF4-FFF2-40B4-BE49-F238E27FC236}">
                <a16:creationId xmlns:a16="http://schemas.microsoft.com/office/drawing/2014/main" id="{92DA8A42-A729-1A44-999F-2E6E5217D0F9}"/>
              </a:ext>
            </a:extLst>
          </p:cNvPr>
          <p:cNvSpPr/>
          <p:nvPr/>
        </p:nvSpPr>
        <p:spPr>
          <a:xfrm>
            <a:off x="684627" y="1091600"/>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 name="Cloud 5">
            <a:extLst>
              <a:ext uri="{FF2B5EF4-FFF2-40B4-BE49-F238E27FC236}">
                <a16:creationId xmlns:a16="http://schemas.microsoft.com/office/drawing/2014/main" id="{CD3D4C49-E179-7D44-9B6A-B92CC08843E8}"/>
              </a:ext>
            </a:extLst>
          </p:cNvPr>
          <p:cNvSpPr/>
          <p:nvPr/>
        </p:nvSpPr>
        <p:spPr>
          <a:xfrm>
            <a:off x="1380645" y="780007"/>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7" name="Cloud 6">
            <a:extLst>
              <a:ext uri="{FF2B5EF4-FFF2-40B4-BE49-F238E27FC236}">
                <a16:creationId xmlns:a16="http://schemas.microsoft.com/office/drawing/2014/main" id="{6A1F333D-3199-A74C-825A-D5A34CF0008C}"/>
              </a:ext>
            </a:extLst>
          </p:cNvPr>
          <p:cNvSpPr/>
          <p:nvPr/>
        </p:nvSpPr>
        <p:spPr>
          <a:xfrm>
            <a:off x="531489" y="148854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8" name="Cloud 7">
            <a:extLst>
              <a:ext uri="{FF2B5EF4-FFF2-40B4-BE49-F238E27FC236}">
                <a16:creationId xmlns:a16="http://schemas.microsoft.com/office/drawing/2014/main" id="{501DDA57-E0E8-694E-80D7-49824A182E0F}"/>
              </a:ext>
            </a:extLst>
          </p:cNvPr>
          <p:cNvSpPr/>
          <p:nvPr/>
        </p:nvSpPr>
        <p:spPr>
          <a:xfrm>
            <a:off x="766036" y="620814"/>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9" name="Cloud 8">
            <a:extLst>
              <a:ext uri="{FF2B5EF4-FFF2-40B4-BE49-F238E27FC236}">
                <a16:creationId xmlns:a16="http://schemas.microsoft.com/office/drawing/2014/main" id="{4CBE3944-CE4B-5544-B8D9-612ACAC86FF1}"/>
              </a:ext>
            </a:extLst>
          </p:cNvPr>
          <p:cNvSpPr/>
          <p:nvPr/>
        </p:nvSpPr>
        <p:spPr>
          <a:xfrm>
            <a:off x="2201626" y="435018"/>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0" name="Cloud 9">
            <a:extLst>
              <a:ext uri="{FF2B5EF4-FFF2-40B4-BE49-F238E27FC236}">
                <a16:creationId xmlns:a16="http://schemas.microsoft.com/office/drawing/2014/main" id="{DFF52C44-DB41-0646-9F05-C5BD1D5626F8}"/>
              </a:ext>
            </a:extLst>
          </p:cNvPr>
          <p:cNvSpPr/>
          <p:nvPr/>
        </p:nvSpPr>
        <p:spPr>
          <a:xfrm>
            <a:off x="2840543" y="699699"/>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1" name="Cloud 10">
            <a:extLst>
              <a:ext uri="{FF2B5EF4-FFF2-40B4-BE49-F238E27FC236}">
                <a16:creationId xmlns:a16="http://schemas.microsoft.com/office/drawing/2014/main" id="{B70BFA23-7007-1646-A421-6CA7DB9B256F}"/>
              </a:ext>
            </a:extLst>
          </p:cNvPr>
          <p:cNvSpPr/>
          <p:nvPr/>
        </p:nvSpPr>
        <p:spPr>
          <a:xfrm>
            <a:off x="1502102" y="388106"/>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2" name="Cloud 11">
            <a:extLst>
              <a:ext uri="{FF2B5EF4-FFF2-40B4-BE49-F238E27FC236}">
                <a16:creationId xmlns:a16="http://schemas.microsoft.com/office/drawing/2014/main" id="{38E09B8C-927F-D74A-9784-685793289378}"/>
              </a:ext>
            </a:extLst>
          </p:cNvPr>
          <p:cNvSpPr/>
          <p:nvPr/>
        </p:nvSpPr>
        <p:spPr>
          <a:xfrm>
            <a:off x="3021964" y="1011884"/>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3" name="Cloud 12">
            <a:extLst>
              <a:ext uri="{FF2B5EF4-FFF2-40B4-BE49-F238E27FC236}">
                <a16:creationId xmlns:a16="http://schemas.microsoft.com/office/drawing/2014/main" id="{BBA1C202-A3E7-9946-85BD-CB0CA9666618}"/>
              </a:ext>
            </a:extLst>
          </p:cNvPr>
          <p:cNvSpPr/>
          <p:nvPr/>
        </p:nvSpPr>
        <p:spPr>
          <a:xfrm>
            <a:off x="3314741" y="1403193"/>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4" name="Cloud 13">
            <a:extLst>
              <a:ext uri="{FF2B5EF4-FFF2-40B4-BE49-F238E27FC236}">
                <a16:creationId xmlns:a16="http://schemas.microsoft.com/office/drawing/2014/main" id="{AAD2AE73-5228-B44B-B6AB-F1005FC99182}"/>
              </a:ext>
            </a:extLst>
          </p:cNvPr>
          <p:cNvSpPr/>
          <p:nvPr/>
        </p:nvSpPr>
        <p:spPr>
          <a:xfrm>
            <a:off x="3328223" y="190343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5" name="Cloud 14">
            <a:extLst>
              <a:ext uri="{FF2B5EF4-FFF2-40B4-BE49-F238E27FC236}">
                <a16:creationId xmlns:a16="http://schemas.microsoft.com/office/drawing/2014/main" id="{F8EF4274-0EFC-2048-A10E-CAB8A84DB3C0}"/>
              </a:ext>
            </a:extLst>
          </p:cNvPr>
          <p:cNvSpPr/>
          <p:nvPr/>
        </p:nvSpPr>
        <p:spPr>
          <a:xfrm>
            <a:off x="2201626" y="150028"/>
            <a:ext cx="975361" cy="4707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6" name="Cloud 15">
            <a:extLst>
              <a:ext uri="{FF2B5EF4-FFF2-40B4-BE49-F238E27FC236}">
                <a16:creationId xmlns:a16="http://schemas.microsoft.com/office/drawing/2014/main" id="{925E5B96-4431-B943-8EED-703BD9CC5C90}"/>
              </a:ext>
            </a:extLst>
          </p:cNvPr>
          <p:cNvSpPr/>
          <p:nvPr/>
        </p:nvSpPr>
        <p:spPr>
          <a:xfrm>
            <a:off x="43808" y="1906711"/>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7" name="Cloud 16">
            <a:extLst>
              <a:ext uri="{FF2B5EF4-FFF2-40B4-BE49-F238E27FC236}">
                <a16:creationId xmlns:a16="http://schemas.microsoft.com/office/drawing/2014/main" id="{FB98CF23-AB76-7F42-A512-1A7CE9F0D160}"/>
              </a:ext>
            </a:extLst>
          </p:cNvPr>
          <p:cNvSpPr/>
          <p:nvPr/>
        </p:nvSpPr>
        <p:spPr>
          <a:xfrm>
            <a:off x="531489" y="182173"/>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cxnSp>
        <p:nvCxnSpPr>
          <p:cNvPr id="18" name="Straight Connector 17">
            <a:extLst>
              <a:ext uri="{FF2B5EF4-FFF2-40B4-BE49-F238E27FC236}">
                <a16:creationId xmlns:a16="http://schemas.microsoft.com/office/drawing/2014/main" id="{73CD7B13-FBF4-1646-BD82-01628EAC4DC8}"/>
              </a:ext>
            </a:extLst>
          </p:cNvPr>
          <p:cNvCxnSpPr/>
          <p:nvPr/>
        </p:nvCxnSpPr>
        <p:spPr>
          <a:xfrm>
            <a:off x="880569" y="2376822"/>
            <a:ext cx="962724" cy="153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70ED5FD-9970-5342-862D-6FF9157D7EC5}"/>
              </a:ext>
            </a:extLst>
          </p:cNvPr>
          <p:cNvCxnSpPr/>
          <p:nvPr/>
        </p:nvCxnSpPr>
        <p:spPr>
          <a:xfrm>
            <a:off x="684627" y="2439929"/>
            <a:ext cx="1311066" cy="24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F94F99B-81B0-5847-B3EA-4BF114436F4E}"/>
              </a:ext>
            </a:extLst>
          </p:cNvPr>
          <p:cNvCxnSpPr/>
          <p:nvPr/>
        </p:nvCxnSpPr>
        <p:spPr>
          <a:xfrm>
            <a:off x="1178626" y="2035190"/>
            <a:ext cx="664667" cy="341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33124A9-18DF-DA44-B9FD-67E0EDC293BD}"/>
              </a:ext>
            </a:extLst>
          </p:cNvPr>
          <p:cNvCxnSpPr/>
          <p:nvPr/>
        </p:nvCxnSpPr>
        <p:spPr>
          <a:xfrm>
            <a:off x="1306513" y="1906711"/>
            <a:ext cx="689180" cy="470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2709BC4-4564-E546-BFA7-AD88D58DDB59}"/>
              </a:ext>
            </a:extLst>
          </p:cNvPr>
          <p:cNvCxnSpPr/>
          <p:nvPr/>
        </p:nvCxnSpPr>
        <p:spPr>
          <a:xfrm>
            <a:off x="1481097" y="1561803"/>
            <a:ext cx="535731" cy="5499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5A3D7C-B2EC-3343-BD44-F882AD9325B9}"/>
              </a:ext>
            </a:extLst>
          </p:cNvPr>
          <p:cNvCxnSpPr/>
          <p:nvPr/>
        </p:nvCxnSpPr>
        <p:spPr>
          <a:xfrm>
            <a:off x="1608984" y="1433324"/>
            <a:ext cx="592642" cy="67840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F3A323F-E5FB-6240-9E31-D7C0A9713006}"/>
              </a:ext>
            </a:extLst>
          </p:cNvPr>
          <p:cNvCxnSpPr/>
          <p:nvPr/>
        </p:nvCxnSpPr>
        <p:spPr>
          <a:xfrm>
            <a:off x="1995693" y="1322885"/>
            <a:ext cx="173535" cy="9412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487DD2E-CF79-4D40-9580-424C3B51E62E}"/>
              </a:ext>
            </a:extLst>
          </p:cNvPr>
          <p:cNvCxnSpPr/>
          <p:nvPr/>
        </p:nvCxnSpPr>
        <p:spPr>
          <a:xfrm>
            <a:off x="2169228" y="1244000"/>
            <a:ext cx="184798" cy="1020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0C25108-3EEB-7F4F-A899-6442765E0E50}"/>
              </a:ext>
            </a:extLst>
          </p:cNvPr>
          <p:cNvCxnSpPr/>
          <p:nvPr/>
        </p:nvCxnSpPr>
        <p:spPr>
          <a:xfrm flipH="1">
            <a:off x="2169229" y="1011292"/>
            <a:ext cx="430893" cy="12528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C4D59AF-EAB3-EB40-85FA-50B36F6A9E31}"/>
              </a:ext>
            </a:extLst>
          </p:cNvPr>
          <p:cNvCxnSpPr>
            <a:stCxn id="9" idx="1"/>
          </p:cNvCxnSpPr>
          <p:nvPr/>
        </p:nvCxnSpPr>
        <p:spPr>
          <a:xfrm flipH="1">
            <a:off x="2258852" y="1057540"/>
            <a:ext cx="430455" cy="117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5A8F16-C523-3140-B630-1A2E72ED72EA}"/>
              </a:ext>
            </a:extLst>
          </p:cNvPr>
          <p:cNvCxnSpPr>
            <a:endCxn id="49" idx="0"/>
          </p:cNvCxnSpPr>
          <p:nvPr/>
        </p:nvCxnSpPr>
        <p:spPr>
          <a:xfrm flipH="1">
            <a:off x="2614892" y="1011884"/>
            <a:ext cx="348479" cy="12031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7FEDAFD-14FF-6744-826C-4EFC4F2F2822}"/>
              </a:ext>
            </a:extLst>
          </p:cNvPr>
          <p:cNvCxnSpPr>
            <a:endCxn id="49" idx="0"/>
          </p:cNvCxnSpPr>
          <p:nvPr/>
        </p:nvCxnSpPr>
        <p:spPr>
          <a:xfrm flipH="1">
            <a:off x="2614892" y="1091600"/>
            <a:ext cx="407072" cy="11234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E5B730A-5CA6-7344-8F6E-8132F0633653}"/>
              </a:ext>
            </a:extLst>
          </p:cNvPr>
          <p:cNvCxnSpPr/>
          <p:nvPr/>
        </p:nvCxnSpPr>
        <p:spPr>
          <a:xfrm flipH="1">
            <a:off x="2169228" y="1403193"/>
            <a:ext cx="1007759" cy="860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1122C0D-B3A0-F048-AD6A-87A808DA9D09}"/>
              </a:ext>
            </a:extLst>
          </p:cNvPr>
          <p:cNvCxnSpPr/>
          <p:nvPr/>
        </p:nvCxnSpPr>
        <p:spPr>
          <a:xfrm flipH="1">
            <a:off x="2354027" y="1488542"/>
            <a:ext cx="960714" cy="7755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972A84C-678C-8540-946E-D3DE4E21E3E9}"/>
              </a:ext>
            </a:extLst>
          </p:cNvPr>
          <p:cNvCxnSpPr/>
          <p:nvPr/>
        </p:nvCxnSpPr>
        <p:spPr>
          <a:xfrm flipH="1">
            <a:off x="2169228" y="1635070"/>
            <a:ext cx="1432652" cy="6290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C724527-E759-B84B-AF18-21A9BA4BC92B}"/>
              </a:ext>
            </a:extLst>
          </p:cNvPr>
          <p:cNvCxnSpPr/>
          <p:nvPr/>
        </p:nvCxnSpPr>
        <p:spPr>
          <a:xfrm flipH="1">
            <a:off x="2354026" y="1840409"/>
            <a:ext cx="1247854" cy="423719"/>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A7CB709-E77C-7E4C-B27B-D78F395E744A}"/>
              </a:ext>
            </a:extLst>
          </p:cNvPr>
          <p:cNvCxnSpPr/>
          <p:nvPr/>
        </p:nvCxnSpPr>
        <p:spPr>
          <a:xfrm flipH="1">
            <a:off x="2169228" y="2111728"/>
            <a:ext cx="1432652"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F576987-08AA-6147-82EE-DE8C6F429172}"/>
              </a:ext>
            </a:extLst>
          </p:cNvPr>
          <p:cNvCxnSpPr/>
          <p:nvPr/>
        </p:nvCxnSpPr>
        <p:spPr>
          <a:xfrm flipH="1">
            <a:off x="2354027" y="2264128"/>
            <a:ext cx="1342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22F94A5-07D8-E347-9FEB-61497E53675F}"/>
              </a:ext>
            </a:extLst>
          </p:cNvPr>
          <p:cNvCxnSpPr/>
          <p:nvPr/>
        </p:nvCxnSpPr>
        <p:spPr>
          <a:xfrm>
            <a:off x="1921766" y="878021"/>
            <a:ext cx="247462" cy="138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2CA8F34-3D3F-0E46-897F-E3F865C972A7}"/>
              </a:ext>
            </a:extLst>
          </p:cNvPr>
          <p:cNvCxnSpPr/>
          <p:nvPr/>
        </p:nvCxnSpPr>
        <p:spPr>
          <a:xfrm>
            <a:off x="2016828" y="805359"/>
            <a:ext cx="337198" cy="14587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4B5E857-3CD1-5A48-A5B5-924F5310B3C8}"/>
              </a:ext>
            </a:extLst>
          </p:cNvPr>
          <p:cNvCxnSpPr>
            <a:stCxn id="15" idx="1"/>
          </p:cNvCxnSpPr>
          <p:nvPr/>
        </p:nvCxnSpPr>
        <p:spPr>
          <a:xfrm flipH="1">
            <a:off x="2169228" y="620313"/>
            <a:ext cx="520079" cy="1643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9A7C506-6434-D340-8CCE-72539E72E402}"/>
              </a:ext>
            </a:extLst>
          </p:cNvPr>
          <p:cNvCxnSpPr>
            <a:stCxn id="15" idx="1"/>
          </p:cNvCxnSpPr>
          <p:nvPr/>
        </p:nvCxnSpPr>
        <p:spPr>
          <a:xfrm flipH="1">
            <a:off x="2354026" y="620313"/>
            <a:ext cx="335281" cy="1643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741635A-A67A-3F47-A156-C3A223149D44}"/>
              </a:ext>
            </a:extLst>
          </p:cNvPr>
          <p:cNvCxnSpPr/>
          <p:nvPr/>
        </p:nvCxnSpPr>
        <p:spPr>
          <a:xfrm>
            <a:off x="1306513" y="1057540"/>
            <a:ext cx="862715" cy="1206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E4E93A7-04D1-794B-ABCB-CC3281C40E79}"/>
              </a:ext>
            </a:extLst>
          </p:cNvPr>
          <p:cNvCxnSpPr/>
          <p:nvPr/>
        </p:nvCxnSpPr>
        <p:spPr>
          <a:xfrm>
            <a:off x="1380645" y="878021"/>
            <a:ext cx="973381" cy="1386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280478D-DD72-1E45-879D-2D396E971013}"/>
              </a:ext>
            </a:extLst>
          </p:cNvPr>
          <p:cNvCxnSpPr/>
          <p:nvPr/>
        </p:nvCxnSpPr>
        <p:spPr>
          <a:xfrm>
            <a:off x="1019169" y="620313"/>
            <a:ext cx="1150059" cy="1643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1B99C10-78E4-3F4F-80F3-CCD3509E6B71}"/>
              </a:ext>
            </a:extLst>
          </p:cNvPr>
          <p:cNvCxnSpPr/>
          <p:nvPr/>
        </p:nvCxnSpPr>
        <p:spPr>
          <a:xfrm>
            <a:off x="1608984" y="1244000"/>
            <a:ext cx="745042" cy="1020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DBBCC47-2593-B84A-8270-DEFB3959C7B7}"/>
              </a:ext>
            </a:extLst>
          </p:cNvPr>
          <p:cNvCxnSpPr>
            <a:stCxn id="5" idx="2"/>
          </p:cNvCxnSpPr>
          <p:nvPr/>
        </p:nvCxnSpPr>
        <p:spPr>
          <a:xfrm>
            <a:off x="687652" y="1403193"/>
            <a:ext cx="1481576" cy="860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DC85018-E866-D54B-A016-4FAB0B03C897}"/>
              </a:ext>
            </a:extLst>
          </p:cNvPr>
          <p:cNvCxnSpPr>
            <a:stCxn id="5" idx="2"/>
          </p:cNvCxnSpPr>
          <p:nvPr/>
        </p:nvCxnSpPr>
        <p:spPr>
          <a:xfrm>
            <a:off x="687652" y="1403193"/>
            <a:ext cx="1666374" cy="8609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905DC083-D780-1549-B490-BAFD183815E2}"/>
              </a:ext>
            </a:extLst>
          </p:cNvPr>
          <p:cNvGrpSpPr/>
          <p:nvPr/>
        </p:nvGrpSpPr>
        <p:grpSpPr>
          <a:xfrm>
            <a:off x="1843293" y="2031072"/>
            <a:ext cx="1333694" cy="2334974"/>
            <a:chOff x="3036825" y="3764872"/>
            <a:chExt cx="1333694" cy="2334974"/>
          </a:xfrm>
        </p:grpSpPr>
        <p:sp>
          <p:nvSpPr>
            <p:cNvPr id="47" name="Rectangle 46">
              <a:extLst>
                <a:ext uri="{FF2B5EF4-FFF2-40B4-BE49-F238E27FC236}">
                  <a16:creationId xmlns:a16="http://schemas.microsoft.com/office/drawing/2014/main" id="{0C777500-2DF9-024B-BCEC-B89934B5097C}"/>
                </a:ext>
              </a:extLst>
            </p:cNvPr>
            <p:cNvSpPr/>
            <p:nvPr/>
          </p:nvSpPr>
          <p:spPr>
            <a:xfrm>
              <a:off x="3036825" y="3764872"/>
              <a:ext cx="1333694"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48" name="Rounded Rectangle 47">
              <a:extLst>
                <a:ext uri="{FF2B5EF4-FFF2-40B4-BE49-F238E27FC236}">
                  <a16:creationId xmlns:a16="http://schemas.microsoft.com/office/drawing/2014/main" id="{7DBB0B28-D981-8947-BA10-98F3FFC7BF67}"/>
                </a:ext>
              </a:extLst>
            </p:cNvPr>
            <p:cNvSpPr/>
            <p:nvPr/>
          </p:nvSpPr>
          <p:spPr>
            <a:xfrm>
              <a:off x="3210360" y="3952104"/>
              <a:ext cx="339178" cy="546392"/>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49" name="Rounded Rectangle 48">
              <a:extLst>
                <a:ext uri="{FF2B5EF4-FFF2-40B4-BE49-F238E27FC236}">
                  <a16:creationId xmlns:a16="http://schemas.microsoft.com/office/drawing/2014/main" id="{80446A41-BD8D-4048-8E6A-EF5A8087CE76}"/>
                </a:ext>
              </a:extLst>
            </p:cNvPr>
            <p:cNvSpPr/>
            <p:nvPr/>
          </p:nvSpPr>
          <p:spPr>
            <a:xfrm>
              <a:off x="3638835" y="3948828"/>
              <a:ext cx="339178" cy="546392"/>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spTree>
    <p:extLst>
      <p:ext uri="{BB962C8B-B14F-4D97-AF65-F5344CB8AC3E}">
        <p14:creationId xmlns:p14="http://schemas.microsoft.com/office/powerpoint/2010/main" val="210296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F7A3-C4BA-BC40-8E32-6896CD87B90A}"/>
              </a:ext>
            </a:extLst>
          </p:cNvPr>
          <p:cNvSpPr>
            <a:spLocks noGrp="1"/>
          </p:cNvSpPr>
          <p:nvPr>
            <p:ph type="title"/>
          </p:nvPr>
        </p:nvSpPr>
        <p:spPr/>
        <p:txBody>
          <a:bodyPr/>
          <a:lstStyle/>
          <a:p>
            <a:r>
              <a:rPr lang="en-US" dirty="0"/>
              <a:t>This isn’t a disk storage problem.</a:t>
            </a:r>
          </a:p>
        </p:txBody>
      </p:sp>
      <p:sp>
        <p:nvSpPr>
          <p:cNvPr id="3" name="Content Placeholder 2">
            <a:extLst>
              <a:ext uri="{FF2B5EF4-FFF2-40B4-BE49-F238E27FC236}">
                <a16:creationId xmlns:a16="http://schemas.microsoft.com/office/drawing/2014/main" id="{D37C3946-78AF-DE47-A3FE-4F6889A20350}"/>
              </a:ext>
            </a:extLst>
          </p:cNvPr>
          <p:cNvSpPr>
            <a:spLocks noGrp="1"/>
          </p:cNvSpPr>
          <p:nvPr>
            <p:ph idx="1"/>
          </p:nvPr>
        </p:nvSpPr>
        <p:spPr/>
        <p:txBody>
          <a:bodyPr/>
          <a:lstStyle/>
          <a:p>
            <a:r>
              <a:rPr lang="en-US" dirty="0"/>
              <a:t>It’s about contention for a system page.</a:t>
            </a:r>
          </a:p>
          <a:p>
            <a:r>
              <a:rPr lang="en-US" dirty="0"/>
              <a:t>These pages are stored on disk.</a:t>
            </a:r>
          </a:p>
          <a:p>
            <a:r>
              <a:rPr lang="en-US" dirty="0"/>
              <a:t>But we’re not waiting on disk to get ‘</a:t>
            </a:r>
            <a:r>
              <a:rPr lang="en-US" dirty="0" err="1"/>
              <a:t>em</a:t>
            </a:r>
            <a:r>
              <a:rPr lang="en-US" dirty="0"/>
              <a:t>.</a:t>
            </a:r>
          </a:p>
          <a:p>
            <a:r>
              <a:rPr lang="en-US" dirty="0"/>
              <a:t>We have these contention problems</a:t>
            </a:r>
            <a:br>
              <a:rPr lang="en-US" dirty="0"/>
            </a:br>
            <a:r>
              <a:rPr lang="en-US" dirty="0"/>
              <a:t>even when the data is stored in RAM.</a:t>
            </a:r>
          </a:p>
          <a:p>
            <a:r>
              <a:rPr lang="en-US" dirty="0"/>
              <a:t>The fix is a little odd…</a:t>
            </a:r>
          </a:p>
        </p:txBody>
      </p:sp>
    </p:spTree>
    <p:extLst>
      <p:ext uri="{BB962C8B-B14F-4D97-AF65-F5344CB8AC3E}">
        <p14:creationId xmlns:p14="http://schemas.microsoft.com/office/powerpoint/2010/main" val="116340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4E7F719-C9B4-4345-BB77-E2F1A868C425}"/>
              </a:ext>
            </a:extLst>
          </p:cNvPr>
          <p:cNvCxnSpPr/>
          <p:nvPr/>
        </p:nvCxnSpPr>
        <p:spPr>
          <a:xfrm>
            <a:off x="6158926" y="1362060"/>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609608B-1237-D143-8D0A-FE0317D1AC8D}"/>
              </a:ext>
            </a:extLst>
          </p:cNvPr>
          <p:cNvCxnSpPr/>
          <p:nvPr/>
        </p:nvCxnSpPr>
        <p:spPr>
          <a:xfrm>
            <a:off x="6158926" y="1362060"/>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5C6736E-A2F5-1545-992B-103E09CCAA6A}"/>
              </a:ext>
            </a:extLst>
          </p:cNvPr>
          <p:cNvCxnSpPr>
            <a:endCxn id="28" idx="0"/>
          </p:cNvCxnSpPr>
          <p:nvPr/>
        </p:nvCxnSpPr>
        <p:spPr>
          <a:xfrm flipH="1">
            <a:off x="6689670" y="2033910"/>
            <a:ext cx="370275" cy="9052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BA8EA29-B2A7-2345-95D7-45C76CE8F386}"/>
              </a:ext>
            </a:extLst>
          </p:cNvPr>
          <p:cNvCxnSpPr>
            <a:endCxn id="27" idx="0"/>
          </p:cNvCxnSpPr>
          <p:nvPr/>
        </p:nvCxnSpPr>
        <p:spPr>
          <a:xfrm flipH="1">
            <a:off x="6234394" y="2033910"/>
            <a:ext cx="825552" cy="90851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605AA5C-8CF2-BA46-AC94-F79D47300E3A}"/>
              </a:ext>
            </a:extLst>
          </p:cNvPr>
          <p:cNvCxnSpPr/>
          <p:nvPr/>
        </p:nvCxnSpPr>
        <p:spPr>
          <a:xfrm>
            <a:off x="6606116" y="1715261"/>
            <a:ext cx="187691" cy="1376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AA6173F-DC73-D440-9C5B-D42D58ED068D}"/>
              </a:ext>
            </a:extLst>
          </p:cNvPr>
          <p:cNvCxnSpPr/>
          <p:nvPr/>
        </p:nvCxnSpPr>
        <p:spPr>
          <a:xfrm flipH="1">
            <a:off x="6365333" y="1715261"/>
            <a:ext cx="162544" cy="137956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D83125D-42A4-FB4D-AD4C-A66497446E4E}"/>
              </a:ext>
            </a:extLst>
          </p:cNvPr>
          <p:cNvCxnSpPr/>
          <p:nvPr/>
        </p:nvCxnSpPr>
        <p:spPr>
          <a:xfrm>
            <a:off x="3123792" y="1507908"/>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E8A0BF-48B4-6C47-8E24-B21F40DC91BD}"/>
              </a:ext>
            </a:extLst>
          </p:cNvPr>
          <p:cNvCxnSpPr/>
          <p:nvPr/>
        </p:nvCxnSpPr>
        <p:spPr>
          <a:xfrm>
            <a:off x="3123792" y="1507908"/>
            <a:ext cx="152400" cy="1580364"/>
          </a:xfrm>
          <a:prstGeom prst="line">
            <a:avLst/>
          </a:prstGeom>
        </p:spPr>
        <p:style>
          <a:lnRef idx="2">
            <a:schemeClr val="accent1"/>
          </a:lnRef>
          <a:fillRef idx="0">
            <a:schemeClr val="accent1"/>
          </a:fillRef>
          <a:effectRef idx="1">
            <a:schemeClr val="accent1"/>
          </a:effectRef>
          <a:fontRef idx="minor">
            <a:schemeClr val="tx1"/>
          </a:fontRef>
        </p:style>
      </p:cxnSp>
      <p:sp>
        <p:nvSpPr>
          <p:cNvPr id="11" name="Cloud 10">
            <a:extLst>
              <a:ext uri="{FF2B5EF4-FFF2-40B4-BE49-F238E27FC236}">
                <a16:creationId xmlns:a16="http://schemas.microsoft.com/office/drawing/2014/main" id="{E3617D3F-F83F-F343-B0FC-86B0A1951563}"/>
              </a:ext>
            </a:extLst>
          </p:cNvPr>
          <p:cNvSpPr/>
          <p:nvPr/>
        </p:nvSpPr>
        <p:spPr>
          <a:xfrm>
            <a:off x="2163878" y="132395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2" name="Cloud 11">
            <a:extLst>
              <a:ext uri="{FF2B5EF4-FFF2-40B4-BE49-F238E27FC236}">
                <a16:creationId xmlns:a16="http://schemas.microsoft.com/office/drawing/2014/main" id="{0A1DEE41-E717-9248-B9C9-2CF77926F421}"/>
              </a:ext>
            </a:extLst>
          </p:cNvPr>
          <p:cNvSpPr/>
          <p:nvPr/>
        </p:nvSpPr>
        <p:spPr>
          <a:xfrm>
            <a:off x="2443221" y="1403668"/>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3" name="Cloud 12">
            <a:extLst>
              <a:ext uri="{FF2B5EF4-FFF2-40B4-BE49-F238E27FC236}">
                <a16:creationId xmlns:a16="http://schemas.microsoft.com/office/drawing/2014/main" id="{7E18D66B-D78C-B54A-A917-9CC5D176BEFD}"/>
              </a:ext>
            </a:extLst>
          </p:cNvPr>
          <p:cNvSpPr/>
          <p:nvPr/>
        </p:nvSpPr>
        <p:spPr>
          <a:xfrm>
            <a:off x="3139239" y="109207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4" name="Cloud 13">
            <a:extLst>
              <a:ext uri="{FF2B5EF4-FFF2-40B4-BE49-F238E27FC236}">
                <a16:creationId xmlns:a16="http://schemas.microsoft.com/office/drawing/2014/main" id="{76797652-7A03-6D4D-9D39-004A0F685209}"/>
              </a:ext>
            </a:extLst>
          </p:cNvPr>
          <p:cNvSpPr/>
          <p:nvPr/>
        </p:nvSpPr>
        <p:spPr>
          <a:xfrm>
            <a:off x="417929" y="124447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5" name="Cloud 14">
            <a:extLst>
              <a:ext uri="{FF2B5EF4-FFF2-40B4-BE49-F238E27FC236}">
                <a16:creationId xmlns:a16="http://schemas.microsoft.com/office/drawing/2014/main" id="{9BFE726F-A9AF-E544-9691-4B737A34780D}"/>
              </a:ext>
            </a:extLst>
          </p:cNvPr>
          <p:cNvSpPr/>
          <p:nvPr/>
        </p:nvSpPr>
        <p:spPr>
          <a:xfrm>
            <a:off x="2524630" y="93288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6" name="Cloud 15">
            <a:extLst>
              <a:ext uri="{FF2B5EF4-FFF2-40B4-BE49-F238E27FC236}">
                <a16:creationId xmlns:a16="http://schemas.microsoft.com/office/drawing/2014/main" id="{D94B51DE-C302-3A4A-B3B3-A2588613F461}"/>
              </a:ext>
            </a:extLst>
          </p:cNvPr>
          <p:cNvSpPr/>
          <p:nvPr/>
        </p:nvSpPr>
        <p:spPr>
          <a:xfrm>
            <a:off x="4063170" y="566903"/>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7" name="Cloud 16">
            <a:extLst>
              <a:ext uri="{FF2B5EF4-FFF2-40B4-BE49-F238E27FC236}">
                <a16:creationId xmlns:a16="http://schemas.microsoft.com/office/drawing/2014/main" id="{40E3A485-0762-BC48-AEAE-F21CB70B3ED6}"/>
              </a:ext>
            </a:extLst>
          </p:cNvPr>
          <p:cNvSpPr/>
          <p:nvPr/>
        </p:nvSpPr>
        <p:spPr>
          <a:xfrm>
            <a:off x="4599137" y="1011767"/>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8" name="Cloud 17">
            <a:extLst>
              <a:ext uri="{FF2B5EF4-FFF2-40B4-BE49-F238E27FC236}">
                <a16:creationId xmlns:a16="http://schemas.microsoft.com/office/drawing/2014/main" id="{1D2AD1A1-4943-2F40-903D-C17C45F12546}"/>
              </a:ext>
            </a:extLst>
          </p:cNvPr>
          <p:cNvSpPr/>
          <p:nvPr/>
        </p:nvSpPr>
        <p:spPr>
          <a:xfrm>
            <a:off x="846404" y="1433799"/>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9" name="Cloud 18">
            <a:extLst>
              <a:ext uri="{FF2B5EF4-FFF2-40B4-BE49-F238E27FC236}">
                <a16:creationId xmlns:a16="http://schemas.microsoft.com/office/drawing/2014/main" id="{F9C3658B-4AA3-F94F-9AA5-7A0CA4EF48C1}"/>
              </a:ext>
            </a:extLst>
          </p:cNvPr>
          <p:cNvSpPr/>
          <p:nvPr/>
        </p:nvSpPr>
        <p:spPr>
          <a:xfrm>
            <a:off x="5984137" y="810613"/>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20" name="Cloud 19">
            <a:extLst>
              <a:ext uri="{FF2B5EF4-FFF2-40B4-BE49-F238E27FC236}">
                <a16:creationId xmlns:a16="http://schemas.microsoft.com/office/drawing/2014/main" id="{49A6578E-3BA5-5849-BD96-8BB5D0DBC02F}"/>
              </a:ext>
            </a:extLst>
          </p:cNvPr>
          <p:cNvSpPr/>
          <p:nvPr/>
        </p:nvSpPr>
        <p:spPr>
          <a:xfrm>
            <a:off x="6382521" y="1170368"/>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21" name="Cloud 20">
            <a:extLst>
              <a:ext uri="{FF2B5EF4-FFF2-40B4-BE49-F238E27FC236}">
                <a16:creationId xmlns:a16="http://schemas.microsoft.com/office/drawing/2014/main" id="{BF174AA0-9B0C-D34E-9C23-C908529F5A95}"/>
              </a:ext>
            </a:extLst>
          </p:cNvPr>
          <p:cNvSpPr/>
          <p:nvPr/>
        </p:nvSpPr>
        <p:spPr>
          <a:xfrm>
            <a:off x="6743267" y="1481961"/>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22" name="Cloud 21">
            <a:extLst>
              <a:ext uri="{FF2B5EF4-FFF2-40B4-BE49-F238E27FC236}">
                <a16:creationId xmlns:a16="http://schemas.microsoft.com/office/drawing/2014/main" id="{92264C6C-9347-F442-9056-B1E7B266AA30}"/>
              </a:ext>
            </a:extLst>
          </p:cNvPr>
          <p:cNvSpPr/>
          <p:nvPr/>
        </p:nvSpPr>
        <p:spPr>
          <a:xfrm>
            <a:off x="4580185" y="621289"/>
            <a:ext cx="975361" cy="4707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23" name="Cloud 22">
            <a:extLst>
              <a:ext uri="{FF2B5EF4-FFF2-40B4-BE49-F238E27FC236}">
                <a16:creationId xmlns:a16="http://schemas.microsoft.com/office/drawing/2014/main" id="{5BDD3D70-A3C3-FB48-87AF-E4882776F20B}"/>
              </a:ext>
            </a:extLst>
          </p:cNvPr>
          <p:cNvSpPr/>
          <p:nvPr/>
        </p:nvSpPr>
        <p:spPr>
          <a:xfrm>
            <a:off x="155446" y="878496"/>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24" name="Cloud 23">
            <a:extLst>
              <a:ext uri="{FF2B5EF4-FFF2-40B4-BE49-F238E27FC236}">
                <a16:creationId xmlns:a16="http://schemas.microsoft.com/office/drawing/2014/main" id="{0BF59378-69AE-F34F-B564-D266D3F0E94C}"/>
              </a:ext>
            </a:extLst>
          </p:cNvPr>
          <p:cNvSpPr/>
          <p:nvPr/>
        </p:nvSpPr>
        <p:spPr>
          <a:xfrm>
            <a:off x="905609" y="85877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grpSp>
        <p:nvGrpSpPr>
          <p:cNvPr id="25" name="Group 24">
            <a:extLst>
              <a:ext uri="{FF2B5EF4-FFF2-40B4-BE49-F238E27FC236}">
                <a16:creationId xmlns:a16="http://schemas.microsoft.com/office/drawing/2014/main" id="{50310CCD-7F58-3A45-B9E6-CC24126B9C05}"/>
              </a:ext>
            </a:extLst>
          </p:cNvPr>
          <p:cNvGrpSpPr/>
          <p:nvPr/>
        </p:nvGrpSpPr>
        <p:grpSpPr>
          <a:xfrm>
            <a:off x="5869807" y="2755192"/>
            <a:ext cx="1190137" cy="2334974"/>
            <a:chOff x="3036825" y="3764872"/>
            <a:chExt cx="1120076" cy="2334974"/>
          </a:xfrm>
        </p:grpSpPr>
        <p:sp>
          <p:nvSpPr>
            <p:cNvPr id="26" name="Rectangle 25">
              <a:extLst>
                <a:ext uri="{FF2B5EF4-FFF2-40B4-BE49-F238E27FC236}">
                  <a16:creationId xmlns:a16="http://schemas.microsoft.com/office/drawing/2014/main" id="{681F41CB-3869-8B49-A9F2-F6C63D8595D6}"/>
                </a:ext>
              </a:extLst>
            </p:cNvPr>
            <p:cNvSpPr/>
            <p:nvPr/>
          </p:nvSpPr>
          <p:spPr>
            <a:xfrm>
              <a:off x="3036825" y="3764872"/>
              <a:ext cx="1120076"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27" name="Rounded Rectangle 26">
              <a:extLst>
                <a:ext uri="{FF2B5EF4-FFF2-40B4-BE49-F238E27FC236}">
                  <a16:creationId xmlns:a16="http://schemas.microsoft.com/office/drawing/2014/main" id="{4F0BF567-2AC0-9D47-AEB2-EFD7A98DAFA1}"/>
                </a:ext>
              </a:extLst>
            </p:cNvPr>
            <p:cNvSpPr/>
            <p:nvPr/>
          </p:nvSpPr>
          <p:spPr>
            <a:xfrm>
              <a:off x="3210360" y="3952104"/>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28" name="Rounded Rectangle 27">
              <a:extLst>
                <a:ext uri="{FF2B5EF4-FFF2-40B4-BE49-F238E27FC236}">
                  <a16:creationId xmlns:a16="http://schemas.microsoft.com/office/drawing/2014/main" id="{04F2D1FB-9527-2A4B-9207-F5BB74AD0930}"/>
                </a:ext>
              </a:extLst>
            </p:cNvPr>
            <p:cNvSpPr/>
            <p:nvPr/>
          </p:nvSpPr>
          <p:spPr>
            <a:xfrm>
              <a:off x="3638835" y="3948828"/>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cxnSp>
        <p:nvCxnSpPr>
          <p:cNvPr id="29" name="Straight Connector 28">
            <a:extLst>
              <a:ext uri="{FF2B5EF4-FFF2-40B4-BE49-F238E27FC236}">
                <a16:creationId xmlns:a16="http://schemas.microsoft.com/office/drawing/2014/main" id="{1C3BF4D3-2187-4A4F-A3F4-A090BAB932B6}"/>
              </a:ext>
            </a:extLst>
          </p:cNvPr>
          <p:cNvCxnSpPr>
            <a:stCxn id="18" idx="1"/>
            <a:endCxn id="38" idx="0"/>
          </p:cNvCxnSpPr>
          <p:nvPr/>
        </p:nvCxnSpPr>
        <p:spPr>
          <a:xfrm>
            <a:off x="1334085" y="2056321"/>
            <a:ext cx="422220" cy="69559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3946B72-793B-7D4E-AEFF-0F47659EBCFF}"/>
              </a:ext>
            </a:extLst>
          </p:cNvPr>
          <p:cNvCxnSpPr>
            <a:stCxn id="18" idx="1"/>
          </p:cNvCxnSpPr>
          <p:nvPr/>
        </p:nvCxnSpPr>
        <p:spPr>
          <a:xfrm>
            <a:off x="1334085" y="2056321"/>
            <a:ext cx="192890" cy="69559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F1EB15E-4815-F141-9898-46E4E815590A}"/>
              </a:ext>
            </a:extLst>
          </p:cNvPr>
          <p:cNvCxnSpPr/>
          <p:nvPr/>
        </p:nvCxnSpPr>
        <p:spPr>
          <a:xfrm>
            <a:off x="1526975" y="1323952"/>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37F1240-E86E-0E45-A9B7-A64DC1E9AB86}"/>
              </a:ext>
            </a:extLst>
          </p:cNvPr>
          <p:cNvCxnSpPr/>
          <p:nvPr/>
        </p:nvCxnSpPr>
        <p:spPr>
          <a:xfrm>
            <a:off x="1526975" y="1323952"/>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BA4ECD-1DB4-B540-8ABE-D46CCB86937B}"/>
              </a:ext>
            </a:extLst>
          </p:cNvPr>
          <p:cNvCxnSpPr/>
          <p:nvPr/>
        </p:nvCxnSpPr>
        <p:spPr>
          <a:xfrm>
            <a:off x="738189" y="1634953"/>
            <a:ext cx="1235976" cy="1269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BDD84D7-0E4D-CA48-B0AD-DE759E9E7563}"/>
              </a:ext>
            </a:extLst>
          </p:cNvPr>
          <p:cNvCxnSpPr/>
          <p:nvPr/>
        </p:nvCxnSpPr>
        <p:spPr>
          <a:xfrm>
            <a:off x="738189" y="1634953"/>
            <a:ext cx="941186" cy="1269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9A53CBC-CA2D-CB4C-AC36-1ABA994CE038}"/>
              </a:ext>
            </a:extLst>
          </p:cNvPr>
          <p:cNvCxnSpPr/>
          <p:nvPr/>
        </p:nvCxnSpPr>
        <p:spPr>
          <a:xfrm>
            <a:off x="846404" y="1403668"/>
            <a:ext cx="1127761" cy="1500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BD83A82-196B-C649-A492-2BCBFDB36079}"/>
              </a:ext>
            </a:extLst>
          </p:cNvPr>
          <p:cNvCxnSpPr/>
          <p:nvPr/>
        </p:nvCxnSpPr>
        <p:spPr>
          <a:xfrm>
            <a:off x="846404" y="1403668"/>
            <a:ext cx="832971" cy="1500648"/>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823E125F-5D95-3A42-AA98-2D2656AA9DBA}"/>
              </a:ext>
            </a:extLst>
          </p:cNvPr>
          <p:cNvGrpSpPr/>
          <p:nvPr/>
        </p:nvGrpSpPr>
        <p:grpSpPr>
          <a:xfrm>
            <a:off x="1130807" y="2751916"/>
            <a:ext cx="1250996" cy="2334974"/>
            <a:chOff x="3036825" y="3764872"/>
            <a:chExt cx="1120076" cy="2334974"/>
          </a:xfrm>
        </p:grpSpPr>
        <p:sp>
          <p:nvSpPr>
            <p:cNvPr id="38" name="Rectangle 37">
              <a:extLst>
                <a:ext uri="{FF2B5EF4-FFF2-40B4-BE49-F238E27FC236}">
                  <a16:creationId xmlns:a16="http://schemas.microsoft.com/office/drawing/2014/main" id="{798CD049-E12D-C64F-8167-8BDAE6CA5EC9}"/>
                </a:ext>
              </a:extLst>
            </p:cNvPr>
            <p:cNvSpPr/>
            <p:nvPr/>
          </p:nvSpPr>
          <p:spPr>
            <a:xfrm>
              <a:off x="3036825" y="3764872"/>
              <a:ext cx="1120076"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39" name="Rounded Rectangle 38">
              <a:extLst>
                <a:ext uri="{FF2B5EF4-FFF2-40B4-BE49-F238E27FC236}">
                  <a16:creationId xmlns:a16="http://schemas.microsoft.com/office/drawing/2014/main" id="{AFD94DDB-03D8-A94C-A00A-AA0F5AA8B5F6}"/>
                </a:ext>
              </a:extLst>
            </p:cNvPr>
            <p:cNvSpPr/>
            <p:nvPr/>
          </p:nvSpPr>
          <p:spPr>
            <a:xfrm>
              <a:off x="3210360" y="3952104"/>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40" name="Rounded Rectangle 39">
              <a:extLst>
                <a:ext uri="{FF2B5EF4-FFF2-40B4-BE49-F238E27FC236}">
                  <a16:creationId xmlns:a16="http://schemas.microsoft.com/office/drawing/2014/main" id="{4FBEC62E-540C-A548-8E85-3885C63B8E2E}"/>
                </a:ext>
              </a:extLst>
            </p:cNvPr>
            <p:cNvSpPr/>
            <p:nvPr/>
          </p:nvSpPr>
          <p:spPr>
            <a:xfrm>
              <a:off x="3638835" y="3948828"/>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cxnSp>
        <p:nvCxnSpPr>
          <p:cNvPr id="41" name="Straight Connector 40">
            <a:extLst>
              <a:ext uri="{FF2B5EF4-FFF2-40B4-BE49-F238E27FC236}">
                <a16:creationId xmlns:a16="http://schemas.microsoft.com/office/drawing/2014/main" id="{6683D83D-C785-6F4D-B59A-53B97FBBF336}"/>
              </a:ext>
            </a:extLst>
          </p:cNvPr>
          <p:cNvCxnSpPr/>
          <p:nvPr/>
        </p:nvCxnSpPr>
        <p:spPr>
          <a:xfrm>
            <a:off x="2971392" y="1355508"/>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07B054DB-F9FA-7F43-8678-08CAF6DA0C29}"/>
              </a:ext>
            </a:extLst>
          </p:cNvPr>
          <p:cNvCxnSpPr/>
          <p:nvPr/>
        </p:nvCxnSpPr>
        <p:spPr>
          <a:xfrm>
            <a:off x="2971392" y="1355508"/>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09E1266-FA3F-D74A-B9B2-E2350AAA650D}"/>
              </a:ext>
            </a:extLst>
          </p:cNvPr>
          <p:cNvCxnSpPr/>
          <p:nvPr/>
        </p:nvCxnSpPr>
        <p:spPr>
          <a:xfrm>
            <a:off x="2856130" y="1901900"/>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F7C9C389-E3F6-044B-8365-6C6315D6D30F}"/>
              </a:ext>
            </a:extLst>
          </p:cNvPr>
          <p:cNvCxnSpPr/>
          <p:nvPr/>
        </p:nvCxnSpPr>
        <p:spPr>
          <a:xfrm>
            <a:off x="2856130" y="1901900"/>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98E281D-7225-C74E-B17D-947B4E4E1326}"/>
              </a:ext>
            </a:extLst>
          </p:cNvPr>
          <p:cNvCxnSpPr>
            <a:endCxn id="51" idx="1"/>
          </p:cNvCxnSpPr>
          <p:nvPr/>
        </p:nvCxnSpPr>
        <p:spPr>
          <a:xfrm flipH="1">
            <a:off x="2927121" y="1634953"/>
            <a:ext cx="656349" cy="15806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674F5CA-E682-3E49-A848-118316AEA12E}"/>
              </a:ext>
            </a:extLst>
          </p:cNvPr>
          <p:cNvCxnSpPr>
            <a:endCxn id="51" idx="1"/>
          </p:cNvCxnSpPr>
          <p:nvPr/>
        </p:nvCxnSpPr>
        <p:spPr>
          <a:xfrm flipH="1">
            <a:off x="2927121" y="1634953"/>
            <a:ext cx="656349" cy="15806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3AEC229-533E-C043-B1E1-B4C9853BFAD4}"/>
              </a:ext>
            </a:extLst>
          </p:cNvPr>
          <p:cNvCxnSpPr>
            <a:endCxn id="52" idx="0"/>
          </p:cNvCxnSpPr>
          <p:nvPr/>
        </p:nvCxnSpPr>
        <p:spPr>
          <a:xfrm>
            <a:off x="2479931" y="1867661"/>
            <a:ext cx="1045254" cy="1071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2DD6DD4-72E7-B14B-B1E7-0A862BAB172C}"/>
              </a:ext>
            </a:extLst>
          </p:cNvPr>
          <p:cNvCxnSpPr/>
          <p:nvPr/>
        </p:nvCxnSpPr>
        <p:spPr>
          <a:xfrm>
            <a:off x="2479931" y="1867661"/>
            <a:ext cx="491461" cy="1231427"/>
          </a:xfrm>
          <a:prstGeom prst="line">
            <a:avLst/>
          </a:prstGeom>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A02ED210-DFD6-E548-956A-03F8E4BF492E}"/>
              </a:ext>
            </a:extLst>
          </p:cNvPr>
          <p:cNvGrpSpPr/>
          <p:nvPr/>
        </p:nvGrpSpPr>
        <p:grpSpPr>
          <a:xfrm>
            <a:off x="2651558" y="2755192"/>
            <a:ext cx="1222104" cy="2334974"/>
            <a:chOff x="2934797" y="3764872"/>
            <a:chExt cx="1222104" cy="2334974"/>
          </a:xfrm>
        </p:grpSpPr>
        <p:sp>
          <p:nvSpPr>
            <p:cNvPr id="50" name="Rectangle 49">
              <a:extLst>
                <a:ext uri="{FF2B5EF4-FFF2-40B4-BE49-F238E27FC236}">
                  <a16:creationId xmlns:a16="http://schemas.microsoft.com/office/drawing/2014/main" id="{F70E99A7-CB93-514F-B860-AF66B9603839}"/>
                </a:ext>
              </a:extLst>
            </p:cNvPr>
            <p:cNvSpPr/>
            <p:nvPr/>
          </p:nvSpPr>
          <p:spPr>
            <a:xfrm>
              <a:off x="2934797" y="3764872"/>
              <a:ext cx="1222104"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51" name="Rounded Rectangle 50">
              <a:extLst>
                <a:ext uri="{FF2B5EF4-FFF2-40B4-BE49-F238E27FC236}">
                  <a16:creationId xmlns:a16="http://schemas.microsoft.com/office/drawing/2014/main" id="{B63F4EA8-EA28-AA4A-BC7F-5077B6554A7D}"/>
                </a:ext>
              </a:extLst>
            </p:cNvPr>
            <p:cNvSpPr/>
            <p:nvPr/>
          </p:nvSpPr>
          <p:spPr>
            <a:xfrm>
              <a:off x="3210360" y="3952104"/>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52" name="Rounded Rectangle 51">
              <a:extLst>
                <a:ext uri="{FF2B5EF4-FFF2-40B4-BE49-F238E27FC236}">
                  <a16:creationId xmlns:a16="http://schemas.microsoft.com/office/drawing/2014/main" id="{BD8022E1-798D-414E-98E3-84A8DB25BA08}"/>
                </a:ext>
              </a:extLst>
            </p:cNvPr>
            <p:cNvSpPr/>
            <p:nvPr/>
          </p:nvSpPr>
          <p:spPr>
            <a:xfrm>
              <a:off x="3638835" y="3948828"/>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cxnSp>
        <p:nvCxnSpPr>
          <p:cNvPr id="53" name="Straight Connector 52">
            <a:extLst>
              <a:ext uri="{FF2B5EF4-FFF2-40B4-BE49-F238E27FC236}">
                <a16:creationId xmlns:a16="http://schemas.microsoft.com/office/drawing/2014/main" id="{AFB0F152-0246-6649-B2F1-A3E40C74470C}"/>
              </a:ext>
            </a:extLst>
          </p:cNvPr>
          <p:cNvCxnSpPr/>
          <p:nvPr/>
        </p:nvCxnSpPr>
        <p:spPr>
          <a:xfrm>
            <a:off x="4375542" y="1156956"/>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BA00861-E52B-404D-B14B-684494BCABF1}"/>
              </a:ext>
            </a:extLst>
          </p:cNvPr>
          <p:cNvCxnSpPr/>
          <p:nvPr/>
        </p:nvCxnSpPr>
        <p:spPr>
          <a:xfrm>
            <a:off x="4375542" y="1156956"/>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B804F8D-B31E-BD44-8841-7FEF136174EC}"/>
              </a:ext>
            </a:extLst>
          </p:cNvPr>
          <p:cNvCxnSpPr/>
          <p:nvPr/>
        </p:nvCxnSpPr>
        <p:spPr>
          <a:xfrm>
            <a:off x="4986606" y="1481961"/>
            <a:ext cx="51925" cy="1617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5400EE-5E5B-9544-B8AC-B68933652D6F}"/>
              </a:ext>
            </a:extLst>
          </p:cNvPr>
          <p:cNvCxnSpPr>
            <a:endCxn id="61" idx="0"/>
          </p:cNvCxnSpPr>
          <p:nvPr/>
        </p:nvCxnSpPr>
        <p:spPr>
          <a:xfrm flipH="1">
            <a:off x="4663128" y="1481961"/>
            <a:ext cx="277293" cy="14604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E16A36D-359A-2347-AFC6-9A53F0798599}"/>
              </a:ext>
            </a:extLst>
          </p:cNvPr>
          <p:cNvCxnSpPr/>
          <p:nvPr/>
        </p:nvCxnSpPr>
        <p:spPr>
          <a:xfrm>
            <a:off x="5044885" y="984990"/>
            <a:ext cx="51925" cy="2019437"/>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6646B8E-410F-A542-8C74-BA57598C1A6A}"/>
              </a:ext>
            </a:extLst>
          </p:cNvPr>
          <p:cNvCxnSpPr/>
          <p:nvPr/>
        </p:nvCxnSpPr>
        <p:spPr>
          <a:xfrm flipH="1">
            <a:off x="4781726" y="984990"/>
            <a:ext cx="216974" cy="1919326"/>
          </a:xfrm>
          <a:prstGeom prst="line">
            <a:avLst/>
          </a:prstGeom>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C570D0DF-0A7A-2E43-B387-2EB9F357EAE6}"/>
              </a:ext>
            </a:extLst>
          </p:cNvPr>
          <p:cNvGrpSpPr/>
          <p:nvPr/>
        </p:nvGrpSpPr>
        <p:grpSpPr>
          <a:xfrm>
            <a:off x="4269012" y="2755192"/>
            <a:ext cx="1286533" cy="2334974"/>
            <a:chOff x="3036825" y="3764872"/>
            <a:chExt cx="1120076" cy="2334974"/>
          </a:xfrm>
        </p:grpSpPr>
        <p:sp>
          <p:nvSpPr>
            <p:cNvPr id="60" name="Rectangle 59">
              <a:extLst>
                <a:ext uri="{FF2B5EF4-FFF2-40B4-BE49-F238E27FC236}">
                  <a16:creationId xmlns:a16="http://schemas.microsoft.com/office/drawing/2014/main" id="{E6C37174-0D91-E04F-B648-FE556656C45A}"/>
                </a:ext>
              </a:extLst>
            </p:cNvPr>
            <p:cNvSpPr/>
            <p:nvPr/>
          </p:nvSpPr>
          <p:spPr>
            <a:xfrm>
              <a:off x="3036825" y="3764872"/>
              <a:ext cx="1120076"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61" name="Rounded Rectangle 60">
              <a:extLst>
                <a:ext uri="{FF2B5EF4-FFF2-40B4-BE49-F238E27FC236}">
                  <a16:creationId xmlns:a16="http://schemas.microsoft.com/office/drawing/2014/main" id="{E74C5464-05E1-784D-82B9-0AC10C6CD08C}"/>
                </a:ext>
              </a:extLst>
            </p:cNvPr>
            <p:cNvSpPr/>
            <p:nvPr/>
          </p:nvSpPr>
          <p:spPr>
            <a:xfrm>
              <a:off x="3210360" y="3952104"/>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62" name="Rounded Rectangle 61">
              <a:extLst>
                <a:ext uri="{FF2B5EF4-FFF2-40B4-BE49-F238E27FC236}">
                  <a16:creationId xmlns:a16="http://schemas.microsoft.com/office/drawing/2014/main" id="{271F6BAD-08D9-D94E-9244-928189FB25DC}"/>
                </a:ext>
              </a:extLst>
            </p:cNvPr>
            <p:cNvSpPr/>
            <p:nvPr/>
          </p:nvSpPr>
          <p:spPr>
            <a:xfrm>
              <a:off x="3638835" y="3948828"/>
              <a:ext cx="339178" cy="546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spTree>
    <p:extLst>
      <p:ext uri="{BB962C8B-B14F-4D97-AF65-F5344CB8AC3E}">
        <p14:creationId xmlns:p14="http://schemas.microsoft.com/office/powerpoint/2010/main" val="143810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EA93-F04B-644D-9E19-692F71567EA8}"/>
              </a:ext>
            </a:extLst>
          </p:cNvPr>
          <p:cNvSpPr>
            <a:spLocks noGrp="1"/>
          </p:cNvSpPr>
          <p:nvPr>
            <p:ph type="title"/>
          </p:nvPr>
        </p:nvSpPr>
        <p:spPr/>
        <p:txBody>
          <a:bodyPr/>
          <a:lstStyle/>
          <a:p>
            <a:r>
              <a:rPr lang="en-US" dirty="0"/>
              <a:t>How to configure </a:t>
            </a:r>
            <a:r>
              <a:rPr lang="en-US" dirty="0" err="1"/>
              <a:t>TempDB</a:t>
            </a:r>
            <a:endParaRPr lang="en-US" dirty="0"/>
          </a:p>
        </p:txBody>
      </p:sp>
      <p:sp>
        <p:nvSpPr>
          <p:cNvPr id="3" name="Content Placeholder 2">
            <a:extLst>
              <a:ext uri="{FF2B5EF4-FFF2-40B4-BE49-F238E27FC236}">
                <a16:creationId xmlns:a16="http://schemas.microsoft.com/office/drawing/2014/main" id="{838BDE87-7828-0F48-9FA1-F246BBB814E5}"/>
              </a:ext>
            </a:extLst>
          </p:cNvPr>
          <p:cNvSpPr>
            <a:spLocks noGrp="1"/>
          </p:cNvSpPr>
          <p:nvPr>
            <p:ph idx="1"/>
          </p:nvPr>
        </p:nvSpPr>
        <p:spPr/>
        <p:txBody>
          <a:bodyPr/>
          <a:lstStyle/>
          <a:p>
            <a:r>
              <a:rPr lang="en-US" dirty="0"/>
              <a:t>Create 4-8 equally sized data files.</a:t>
            </a:r>
          </a:p>
          <a:p>
            <a:r>
              <a:rPr lang="en-US" dirty="0"/>
              <a:t>The exact number is less important than just “more.”</a:t>
            </a:r>
          </a:p>
          <a:p>
            <a:r>
              <a:rPr lang="en-US" dirty="0"/>
              <a:t>If you’re using local (ephemeral) storage:</a:t>
            </a:r>
          </a:p>
          <a:p>
            <a:pPr marL="900626" lvl="1" indent="-342900">
              <a:buFont typeface="Arial" panose="020B0604020202020204" pitchFamily="34" charset="0"/>
              <a:buChar char="•"/>
            </a:pPr>
            <a:r>
              <a:rPr lang="en-US" dirty="0"/>
              <a:t>Take the total available space</a:t>
            </a:r>
          </a:p>
          <a:p>
            <a:pPr marL="900626" lvl="1" indent="-342900">
              <a:buFont typeface="Arial" panose="020B0604020202020204" pitchFamily="34" charset="0"/>
              <a:buChar char="•"/>
            </a:pPr>
            <a:r>
              <a:rPr lang="en-US" dirty="0"/>
              <a:t>Divide that by 5</a:t>
            </a:r>
          </a:p>
          <a:p>
            <a:pPr marL="900626" lvl="1" indent="-342900">
              <a:buFont typeface="Arial" panose="020B0604020202020204" pitchFamily="34" charset="0"/>
              <a:buChar char="•"/>
            </a:pPr>
            <a:r>
              <a:rPr lang="en-US" dirty="0"/>
              <a:t>Create 4 data files with that size</a:t>
            </a:r>
          </a:p>
          <a:p>
            <a:pPr marL="900626" lvl="1" indent="-342900">
              <a:buFont typeface="Arial" panose="020B0604020202020204" pitchFamily="34" charset="0"/>
              <a:buChar char="•"/>
            </a:pPr>
            <a:r>
              <a:rPr lang="en-US" dirty="0"/>
              <a:t>Create 1 log file with that size </a:t>
            </a:r>
          </a:p>
        </p:txBody>
      </p:sp>
    </p:spTree>
    <p:extLst>
      <p:ext uri="{BB962C8B-B14F-4D97-AF65-F5344CB8AC3E}">
        <p14:creationId xmlns:p14="http://schemas.microsoft.com/office/powerpoint/2010/main" val="418611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78F64B7-43CC-D04A-ACD4-8FB33BCFC887}"/>
              </a:ext>
            </a:extLst>
          </p:cNvPr>
          <p:cNvCxnSpPr/>
          <p:nvPr/>
        </p:nvCxnSpPr>
        <p:spPr>
          <a:xfrm>
            <a:off x="4070858" y="1415394"/>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FE5BC86E-0D77-774D-B08C-8A4120B862C9}"/>
              </a:ext>
            </a:extLst>
          </p:cNvPr>
          <p:cNvCxnSpPr/>
          <p:nvPr/>
        </p:nvCxnSpPr>
        <p:spPr>
          <a:xfrm>
            <a:off x="4070858" y="1415394"/>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7D35E98-465C-B446-B33C-44BBF9C8571F}"/>
              </a:ext>
            </a:extLst>
          </p:cNvPr>
          <p:cNvCxnSpPr/>
          <p:nvPr/>
        </p:nvCxnSpPr>
        <p:spPr>
          <a:xfrm>
            <a:off x="4518048" y="1768595"/>
            <a:ext cx="187691" cy="1376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709119E-5ED9-5447-8E6B-A5E45352C141}"/>
              </a:ext>
            </a:extLst>
          </p:cNvPr>
          <p:cNvCxnSpPr/>
          <p:nvPr/>
        </p:nvCxnSpPr>
        <p:spPr>
          <a:xfrm flipH="1">
            <a:off x="4277265" y="1768595"/>
            <a:ext cx="162544" cy="1379563"/>
          </a:xfrm>
          <a:prstGeom prst="line">
            <a:avLst/>
          </a:prstGeom>
        </p:spPr>
        <p:style>
          <a:lnRef idx="2">
            <a:schemeClr val="accent1"/>
          </a:lnRef>
          <a:fillRef idx="0">
            <a:schemeClr val="accent1"/>
          </a:fillRef>
          <a:effectRef idx="1">
            <a:schemeClr val="accent1"/>
          </a:effectRef>
          <a:fontRef idx="minor">
            <a:schemeClr val="tx1"/>
          </a:fontRef>
        </p:style>
      </p:cxnSp>
      <p:sp>
        <p:nvSpPr>
          <p:cNvPr id="8" name="Cloud 7">
            <a:extLst>
              <a:ext uri="{FF2B5EF4-FFF2-40B4-BE49-F238E27FC236}">
                <a16:creationId xmlns:a16="http://schemas.microsoft.com/office/drawing/2014/main" id="{5539E1F4-F2FD-1E46-9033-FD0A225DD783}"/>
              </a:ext>
            </a:extLst>
          </p:cNvPr>
          <p:cNvSpPr/>
          <p:nvPr/>
        </p:nvSpPr>
        <p:spPr>
          <a:xfrm>
            <a:off x="75810" y="1377286"/>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9" name="Cloud 8">
            <a:extLst>
              <a:ext uri="{FF2B5EF4-FFF2-40B4-BE49-F238E27FC236}">
                <a16:creationId xmlns:a16="http://schemas.microsoft.com/office/drawing/2014/main" id="{52AC328A-AADC-CC4E-9EEB-56D4C036921E}"/>
              </a:ext>
            </a:extLst>
          </p:cNvPr>
          <p:cNvSpPr/>
          <p:nvPr/>
        </p:nvSpPr>
        <p:spPr>
          <a:xfrm>
            <a:off x="355153" y="145700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0" name="Cloud 9">
            <a:extLst>
              <a:ext uri="{FF2B5EF4-FFF2-40B4-BE49-F238E27FC236}">
                <a16:creationId xmlns:a16="http://schemas.microsoft.com/office/drawing/2014/main" id="{45BB431E-D3D4-EF48-AFBB-89391EC84154}"/>
              </a:ext>
            </a:extLst>
          </p:cNvPr>
          <p:cNvSpPr/>
          <p:nvPr/>
        </p:nvSpPr>
        <p:spPr>
          <a:xfrm>
            <a:off x="1051171" y="1145409"/>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3" name="Cloud 12">
            <a:extLst>
              <a:ext uri="{FF2B5EF4-FFF2-40B4-BE49-F238E27FC236}">
                <a16:creationId xmlns:a16="http://schemas.microsoft.com/office/drawing/2014/main" id="{821748EF-43F2-C54A-87AB-D84B6028BCDA}"/>
              </a:ext>
            </a:extLst>
          </p:cNvPr>
          <p:cNvSpPr/>
          <p:nvPr/>
        </p:nvSpPr>
        <p:spPr>
          <a:xfrm>
            <a:off x="1975102" y="620237"/>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4" name="Cloud 13">
            <a:extLst>
              <a:ext uri="{FF2B5EF4-FFF2-40B4-BE49-F238E27FC236}">
                <a16:creationId xmlns:a16="http://schemas.microsoft.com/office/drawing/2014/main" id="{383E0043-A3D7-CB4B-950B-BFA3B61BE3AF}"/>
              </a:ext>
            </a:extLst>
          </p:cNvPr>
          <p:cNvSpPr/>
          <p:nvPr/>
        </p:nvSpPr>
        <p:spPr>
          <a:xfrm>
            <a:off x="2511069" y="1065101"/>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6" name="Cloud 15">
            <a:extLst>
              <a:ext uri="{FF2B5EF4-FFF2-40B4-BE49-F238E27FC236}">
                <a16:creationId xmlns:a16="http://schemas.microsoft.com/office/drawing/2014/main" id="{362D1927-22C8-A942-B367-589F4554A458}"/>
              </a:ext>
            </a:extLst>
          </p:cNvPr>
          <p:cNvSpPr/>
          <p:nvPr/>
        </p:nvSpPr>
        <p:spPr>
          <a:xfrm>
            <a:off x="3896069" y="863947"/>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17" name="Cloud 16">
            <a:extLst>
              <a:ext uri="{FF2B5EF4-FFF2-40B4-BE49-F238E27FC236}">
                <a16:creationId xmlns:a16="http://schemas.microsoft.com/office/drawing/2014/main" id="{6884FE38-05FF-B648-9FEA-A8EA9331645E}"/>
              </a:ext>
            </a:extLst>
          </p:cNvPr>
          <p:cNvSpPr/>
          <p:nvPr/>
        </p:nvSpPr>
        <p:spPr>
          <a:xfrm>
            <a:off x="4294453" y="122370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grpSp>
        <p:nvGrpSpPr>
          <p:cNvPr id="22" name="Group 21">
            <a:extLst>
              <a:ext uri="{FF2B5EF4-FFF2-40B4-BE49-F238E27FC236}">
                <a16:creationId xmlns:a16="http://schemas.microsoft.com/office/drawing/2014/main" id="{AFE57B1B-E99B-4D42-B9D9-4653B885F51A}"/>
              </a:ext>
            </a:extLst>
          </p:cNvPr>
          <p:cNvGrpSpPr/>
          <p:nvPr/>
        </p:nvGrpSpPr>
        <p:grpSpPr>
          <a:xfrm>
            <a:off x="3781740" y="2808526"/>
            <a:ext cx="1249896" cy="2334974"/>
            <a:chOff x="3036825" y="3764872"/>
            <a:chExt cx="1120076" cy="2334974"/>
          </a:xfrm>
        </p:grpSpPr>
        <p:sp>
          <p:nvSpPr>
            <p:cNvPr id="23" name="Rectangle 22">
              <a:extLst>
                <a:ext uri="{FF2B5EF4-FFF2-40B4-BE49-F238E27FC236}">
                  <a16:creationId xmlns:a16="http://schemas.microsoft.com/office/drawing/2014/main" id="{A80E915B-F7D6-B441-860B-00DE55586D26}"/>
                </a:ext>
              </a:extLst>
            </p:cNvPr>
            <p:cNvSpPr/>
            <p:nvPr/>
          </p:nvSpPr>
          <p:spPr>
            <a:xfrm>
              <a:off x="3036825" y="3764872"/>
              <a:ext cx="1120076"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24" name="Rounded Rectangle 23">
              <a:extLst>
                <a:ext uri="{FF2B5EF4-FFF2-40B4-BE49-F238E27FC236}">
                  <a16:creationId xmlns:a16="http://schemas.microsoft.com/office/drawing/2014/main" id="{95FAEB9E-BD1A-7643-ACF8-AACCB5821AC8}"/>
                </a:ext>
              </a:extLst>
            </p:cNvPr>
            <p:cNvSpPr/>
            <p:nvPr/>
          </p:nvSpPr>
          <p:spPr>
            <a:xfrm>
              <a:off x="3225777" y="3924785"/>
              <a:ext cx="308344" cy="6010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25" name="Rounded Rectangle 24">
              <a:extLst>
                <a:ext uri="{FF2B5EF4-FFF2-40B4-BE49-F238E27FC236}">
                  <a16:creationId xmlns:a16="http://schemas.microsoft.com/office/drawing/2014/main" id="{324231AA-A8B2-AB44-ACF9-3F9F3312F97D}"/>
                </a:ext>
              </a:extLst>
            </p:cNvPr>
            <p:cNvSpPr/>
            <p:nvPr/>
          </p:nvSpPr>
          <p:spPr>
            <a:xfrm>
              <a:off x="3654252" y="3921509"/>
              <a:ext cx="308344" cy="6010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cxnSp>
        <p:nvCxnSpPr>
          <p:cNvPr id="36" name="Straight Connector 35">
            <a:extLst>
              <a:ext uri="{FF2B5EF4-FFF2-40B4-BE49-F238E27FC236}">
                <a16:creationId xmlns:a16="http://schemas.microsoft.com/office/drawing/2014/main" id="{6A9EBF55-5B17-7645-A00F-A312F40A7A2A}"/>
              </a:ext>
            </a:extLst>
          </p:cNvPr>
          <p:cNvCxnSpPr/>
          <p:nvPr/>
        </p:nvCxnSpPr>
        <p:spPr>
          <a:xfrm>
            <a:off x="768062" y="1955234"/>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A51C740-840C-AC4D-9C9A-F21C89DB504A}"/>
              </a:ext>
            </a:extLst>
          </p:cNvPr>
          <p:cNvCxnSpPr/>
          <p:nvPr/>
        </p:nvCxnSpPr>
        <p:spPr>
          <a:xfrm>
            <a:off x="768062" y="1955234"/>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58B4DA1C-0D63-484B-9A6B-62B2AD45F9EA}"/>
              </a:ext>
            </a:extLst>
          </p:cNvPr>
          <p:cNvCxnSpPr>
            <a:endCxn id="58" idx="1"/>
          </p:cNvCxnSpPr>
          <p:nvPr/>
        </p:nvCxnSpPr>
        <p:spPr>
          <a:xfrm flipH="1">
            <a:off x="873695" y="1665197"/>
            <a:ext cx="621710" cy="163591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ADF3FDD-A097-9948-A9BA-2FADC44A183A}"/>
              </a:ext>
            </a:extLst>
          </p:cNvPr>
          <p:cNvCxnSpPr>
            <a:endCxn id="58" idx="1"/>
          </p:cNvCxnSpPr>
          <p:nvPr/>
        </p:nvCxnSpPr>
        <p:spPr>
          <a:xfrm flipH="1">
            <a:off x="873695" y="1665197"/>
            <a:ext cx="621710" cy="163591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8D5079F-A551-3644-9F67-BF42E42C4541}"/>
              </a:ext>
            </a:extLst>
          </p:cNvPr>
          <p:cNvCxnSpPr>
            <a:endCxn id="59" idx="0"/>
          </p:cNvCxnSpPr>
          <p:nvPr/>
        </p:nvCxnSpPr>
        <p:spPr>
          <a:xfrm>
            <a:off x="391863" y="1897905"/>
            <a:ext cx="1123758" cy="1071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88B5DBA-9E5E-1A4C-A5F0-D576476E05BB}"/>
              </a:ext>
            </a:extLst>
          </p:cNvPr>
          <p:cNvCxnSpPr/>
          <p:nvPr/>
        </p:nvCxnSpPr>
        <p:spPr>
          <a:xfrm>
            <a:off x="391863" y="1920995"/>
            <a:ext cx="491461" cy="12314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7B0E595-7523-114F-9D9F-B4496F29642B}"/>
              </a:ext>
            </a:extLst>
          </p:cNvPr>
          <p:cNvCxnSpPr/>
          <p:nvPr/>
        </p:nvCxnSpPr>
        <p:spPr>
          <a:xfrm>
            <a:off x="2287474" y="1210290"/>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34DB2E-7222-5647-B2C7-2D53D4878905}"/>
              </a:ext>
            </a:extLst>
          </p:cNvPr>
          <p:cNvCxnSpPr/>
          <p:nvPr/>
        </p:nvCxnSpPr>
        <p:spPr>
          <a:xfrm>
            <a:off x="2287474" y="1210290"/>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7288FF4-D8EF-D041-A2BA-1FC9C34D5904}"/>
              </a:ext>
            </a:extLst>
          </p:cNvPr>
          <p:cNvCxnSpPr/>
          <p:nvPr/>
        </p:nvCxnSpPr>
        <p:spPr>
          <a:xfrm>
            <a:off x="2898538" y="1535295"/>
            <a:ext cx="51925" cy="1617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2F2AC8-3E7A-1A48-9D38-7C19178FDB55}"/>
              </a:ext>
            </a:extLst>
          </p:cNvPr>
          <p:cNvCxnSpPr>
            <a:endCxn id="51" idx="0"/>
          </p:cNvCxnSpPr>
          <p:nvPr/>
        </p:nvCxnSpPr>
        <p:spPr>
          <a:xfrm flipH="1">
            <a:off x="2547159" y="1546840"/>
            <a:ext cx="328284" cy="1433144"/>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25D5FB3-5135-8F40-A085-ABF208A96967}"/>
              </a:ext>
            </a:extLst>
          </p:cNvPr>
          <p:cNvCxnSpPr/>
          <p:nvPr/>
        </p:nvCxnSpPr>
        <p:spPr>
          <a:xfrm flipH="1">
            <a:off x="1437117" y="1664685"/>
            <a:ext cx="90795" cy="1292965"/>
          </a:xfrm>
          <a:prstGeom prst="line">
            <a:avLst/>
          </a:prstGeom>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DFA1E819-9DA2-C947-9393-7CAE7172DCB5}"/>
              </a:ext>
            </a:extLst>
          </p:cNvPr>
          <p:cNvGrpSpPr/>
          <p:nvPr/>
        </p:nvGrpSpPr>
        <p:grpSpPr>
          <a:xfrm>
            <a:off x="2180944" y="2808526"/>
            <a:ext cx="1221587" cy="2334974"/>
            <a:chOff x="3036824" y="3764872"/>
            <a:chExt cx="1221587" cy="2334974"/>
          </a:xfrm>
        </p:grpSpPr>
        <p:sp>
          <p:nvSpPr>
            <p:cNvPr id="50" name="Rectangle 49">
              <a:extLst>
                <a:ext uri="{FF2B5EF4-FFF2-40B4-BE49-F238E27FC236}">
                  <a16:creationId xmlns:a16="http://schemas.microsoft.com/office/drawing/2014/main" id="{B6FE6FA7-D0C2-1144-8767-B6181F7BEE44}"/>
                </a:ext>
              </a:extLst>
            </p:cNvPr>
            <p:cNvSpPr/>
            <p:nvPr/>
          </p:nvSpPr>
          <p:spPr>
            <a:xfrm>
              <a:off x="3036824" y="3764872"/>
              <a:ext cx="1221587"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51" name="Rounded Rectangle 50">
              <a:extLst>
                <a:ext uri="{FF2B5EF4-FFF2-40B4-BE49-F238E27FC236}">
                  <a16:creationId xmlns:a16="http://schemas.microsoft.com/office/drawing/2014/main" id="{362E8855-315D-5741-B00C-F08CD2E42E2A}"/>
                </a:ext>
              </a:extLst>
            </p:cNvPr>
            <p:cNvSpPr/>
            <p:nvPr/>
          </p:nvSpPr>
          <p:spPr>
            <a:xfrm>
              <a:off x="3248867" y="3936330"/>
              <a:ext cx="308344" cy="6010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52" name="Rounded Rectangle 51">
              <a:extLst>
                <a:ext uri="{FF2B5EF4-FFF2-40B4-BE49-F238E27FC236}">
                  <a16:creationId xmlns:a16="http://schemas.microsoft.com/office/drawing/2014/main" id="{9673E79A-E787-224F-81BC-14BB762163D4}"/>
                </a:ext>
              </a:extLst>
            </p:cNvPr>
            <p:cNvSpPr/>
            <p:nvPr/>
          </p:nvSpPr>
          <p:spPr>
            <a:xfrm>
              <a:off x="3677342" y="3933054"/>
              <a:ext cx="308344" cy="6010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grpSp>
        <p:nvGrpSpPr>
          <p:cNvPr id="56" name="Group 55">
            <a:extLst>
              <a:ext uri="{FF2B5EF4-FFF2-40B4-BE49-F238E27FC236}">
                <a16:creationId xmlns:a16="http://schemas.microsoft.com/office/drawing/2014/main" id="{5A49D28A-3D34-BA47-8960-38D0796D5E77}"/>
              </a:ext>
            </a:extLst>
          </p:cNvPr>
          <p:cNvGrpSpPr/>
          <p:nvPr/>
        </p:nvGrpSpPr>
        <p:grpSpPr>
          <a:xfrm>
            <a:off x="665518" y="2808526"/>
            <a:ext cx="1234035" cy="2334974"/>
            <a:chOff x="3036825" y="3764872"/>
            <a:chExt cx="1120076" cy="2334974"/>
          </a:xfrm>
        </p:grpSpPr>
        <p:sp>
          <p:nvSpPr>
            <p:cNvPr id="57" name="Rectangle 56">
              <a:extLst>
                <a:ext uri="{FF2B5EF4-FFF2-40B4-BE49-F238E27FC236}">
                  <a16:creationId xmlns:a16="http://schemas.microsoft.com/office/drawing/2014/main" id="{FF8ADD43-C847-934F-98F2-EF67FCA4C9C2}"/>
                </a:ext>
              </a:extLst>
            </p:cNvPr>
            <p:cNvSpPr/>
            <p:nvPr/>
          </p:nvSpPr>
          <p:spPr>
            <a:xfrm>
              <a:off x="3036825" y="3764872"/>
              <a:ext cx="1120076"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58" name="Rounded Rectangle 57">
              <a:extLst>
                <a:ext uri="{FF2B5EF4-FFF2-40B4-BE49-F238E27FC236}">
                  <a16:creationId xmlns:a16="http://schemas.microsoft.com/office/drawing/2014/main" id="{F0C74C9F-2641-1A44-897D-47186112AF77}"/>
                </a:ext>
              </a:extLst>
            </p:cNvPr>
            <p:cNvSpPr/>
            <p:nvPr/>
          </p:nvSpPr>
          <p:spPr>
            <a:xfrm>
              <a:off x="3225778" y="3929014"/>
              <a:ext cx="308343" cy="6568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59" name="Rounded Rectangle 58">
              <a:extLst>
                <a:ext uri="{FF2B5EF4-FFF2-40B4-BE49-F238E27FC236}">
                  <a16:creationId xmlns:a16="http://schemas.microsoft.com/office/drawing/2014/main" id="{80A819B5-043E-6046-989B-0602C9687DFE}"/>
                </a:ext>
              </a:extLst>
            </p:cNvPr>
            <p:cNvSpPr/>
            <p:nvPr/>
          </p:nvSpPr>
          <p:spPr>
            <a:xfrm>
              <a:off x="3654253" y="3925738"/>
              <a:ext cx="308343" cy="6568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grpSp>
      <p:sp>
        <p:nvSpPr>
          <p:cNvPr id="62" name="Cloud 61">
            <a:extLst>
              <a:ext uri="{FF2B5EF4-FFF2-40B4-BE49-F238E27FC236}">
                <a16:creationId xmlns:a16="http://schemas.microsoft.com/office/drawing/2014/main" id="{26F9DFF2-7894-EB47-AC6D-F9F5F621D6DA}"/>
              </a:ext>
            </a:extLst>
          </p:cNvPr>
          <p:cNvSpPr/>
          <p:nvPr/>
        </p:nvSpPr>
        <p:spPr>
          <a:xfrm>
            <a:off x="5852277" y="130108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3" name="Cloud 62">
            <a:extLst>
              <a:ext uri="{FF2B5EF4-FFF2-40B4-BE49-F238E27FC236}">
                <a16:creationId xmlns:a16="http://schemas.microsoft.com/office/drawing/2014/main" id="{1CBDAB26-7C3A-C24A-ADE8-0F924D403159}"/>
              </a:ext>
            </a:extLst>
          </p:cNvPr>
          <p:cNvSpPr/>
          <p:nvPr/>
        </p:nvSpPr>
        <p:spPr>
          <a:xfrm>
            <a:off x="5295616" y="1380562"/>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4" name="Cloud 63">
            <a:extLst>
              <a:ext uri="{FF2B5EF4-FFF2-40B4-BE49-F238E27FC236}">
                <a16:creationId xmlns:a16="http://schemas.microsoft.com/office/drawing/2014/main" id="{80224E6B-B21F-A54F-85D5-D0F11CF6270E}"/>
              </a:ext>
            </a:extLst>
          </p:cNvPr>
          <p:cNvSpPr/>
          <p:nvPr/>
        </p:nvSpPr>
        <p:spPr>
          <a:xfrm>
            <a:off x="6280752" y="1490409"/>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5" name="Cloud 64">
            <a:extLst>
              <a:ext uri="{FF2B5EF4-FFF2-40B4-BE49-F238E27FC236}">
                <a16:creationId xmlns:a16="http://schemas.microsoft.com/office/drawing/2014/main" id="{A6665476-5274-0B42-A079-E571229FAACB}"/>
              </a:ext>
            </a:extLst>
          </p:cNvPr>
          <p:cNvSpPr/>
          <p:nvPr/>
        </p:nvSpPr>
        <p:spPr>
          <a:xfrm>
            <a:off x="7256113" y="525499"/>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6" name="Cloud 65">
            <a:extLst>
              <a:ext uri="{FF2B5EF4-FFF2-40B4-BE49-F238E27FC236}">
                <a16:creationId xmlns:a16="http://schemas.microsoft.com/office/drawing/2014/main" id="{6EE27D42-C261-1540-A91F-B3643D801F61}"/>
              </a:ext>
            </a:extLst>
          </p:cNvPr>
          <p:cNvSpPr/>
          <p:nvPr/>
        </p:nvSpPr>
        <p:spPr>
          <a:xfrm>
            <a:off x="6854477" y="1087506"/>
            <a:ext cx="975361" cy="4707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7" name="Cloud 66">
            <a:extLst>
              <a:ext uri="{FF2B5EF4-FFF2-40B4-BE49-F238E27FC236}">
                <a16:creationId xmlns:a16="http://schemas.microsoft.com/office/drawing/2014/main" id="{A3CBDD7D-E682-1941-AF83-AC10EF4C0FE2}"/>
              </a:ext>
            </a:extLst>
          </p:cNvPr>
          <p:cNvSpPr/>
          <p:nvPr/>
        </p:nvSpPr>
        <p:spPr>
          <a:xfrm>
            <a:off x="5589794" y="935106"/>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sp>
        <p:nvSpPr>
          <p:cNvPr id="68" name="Cloud 67">
            <a:extLst>
              <a:ext uri="{FF2B5EF4-FFF2-40B4-BE49-F238E27FC236}">
                <a16:creationId xmlns:a16="http://schemas.microsoft.com/office/drawing/2014/main" id="{C3852571-6482-A14E-AFDD-24E8373C8B54}"/>
              </a:ext>
            </a:extLst>
          </p:cNvPr>
          <p:cNvSpPr/>
          <p:nvPr/>
        </p:nvSpPr>
        <p:spPr>
          <a:xfrm>
            <a:off x="6339957" y="915385"/>
            <a:ext cx="975361" cy="62318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Sweet Sans Pro Medium" pitchFamily="50" charset="0"/>
                <a:cs typeface="Sweet Sans Pro Medium" pitchFamily="50" charset="0"/>
              </a:rPr>
              <a:t>Query</a:t>
            </a:r>
          </a:p>
        </p:txBody>
      </p:sp>
      <p:cxnSp>
        <p:nvCxnSpPr>
          <p:cNvPr id="69" name="Straight Connector 68">
            <a:extLst>
              <a:ext uri="{FF2B5EF4-FFF2-40B4-BE49-F238E27FC236}">
                <a16:creationId xmlns:a16="http://schemas.microsoft.com/office/drawing/2014/main" id="{A7C886D5-2BC0-5B48-BE48-991EA4CDB983}"/>
              </a:ext>
            </a:extLst>
          </p:cNvPr>
          <p:cNvCxnSpPr>
            <a:stCxn id="64" idx="1"/>
          </p:cNvCxnSpPr>
          <p:nvPr/>
        </p:nvCxnSpPr>
        <p:spPr>
          <a:xfrm>
            <a:off x="6768433" y="2112931"/>
            <a:ext cx="192890" cy="6809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B86ED76-A9AA-144E-BFD1-8599733B3310}"/>
              </a:ext>
            </a:extLst>
          </p:cNvPr>
          <p:cNvCxnSpPr>
            <a:stCxn id="64" idx="1"/>
          </p:cNvCxnSpPr>
          <p:nvPr/>
        </p:nvCxnSpPr>
        <p:spPr>
          <a:xfrm>
            <a:off x="6768433" y="2112931"/>
            <a:ext cx="192890" cy="695595"/>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5EF01833-FAED-B24A-B183-65EC5F212B5F}"/>
              </a:ext>
            </a:extLst>
          </p:cNvPr>
          <p:cNvCxnSpPr/>
          <p:nvPr/>
        </p:nvCxnSpPr>
        <p:spPr>
          <a:xfrm>
            <a:off x="6961323" y="1380562"/>
            <a:ext cx="44719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51BC906A-C907-BC4B-96CF-556BDF4E81EB}"/>
              </a:ext>
            </a:extLst>
          </p:cNvPr>
          <p:cNvCxnSpPr/>
          <p:nvPr/>
        </p:nvCxnSpPr>
        <p:spPr>
          <a:xfrm>
            <a:off x="6961323" y="1380562"/>
            <a:ext cx="152400" cy="1580364"/>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7E0B61C-6E5E-3D4B-879E-5DFB13F4A4A6}"/>
              </a:ext>
            </a:extLst>
          </p:cNvPr>
          <p:cNvCxnSpPr/>
          <p:nvPr/>
        </p:nvCxnSpPr>
        <p:spPr>
          <a:xfrm>
            <a:off x="6172537" y="1691563"/>
            <a:ext cx="1235976" cy="1269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7BFA7005-0ABC-5B4C-A601-C26D2D322F58}"/>
              </a:ext>
            </a:extLst>
          </p:cNvPr>
          <p:cNvCxnSpPr/>
          <p:nvPr/>
        </p:nvCxnSpPr>
        <p:spPr>
          <a:xfrm>
            <a:off x="6172537" y="1691563"/>
            <a:ext cx="941186" cy="1269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A29951F4-2918-3141-8DF5-94B53886C1C9}"/>
              </a:ext>
            </a:extLst>
          </p:cNvPr>
          <p:cNvCxnSpPr/>
          <p:nvPr/>
        </p:nvCxnSpPr>
        <p:spPr>
          <a:xfrm>
            <a:off x="6280752" y="1460278"/>
            <a:ext cx="1127761" cy="1500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F6E49754-EB76-B14E-8D4A-A18784142A6E}"/>
              </a:ext>
            </a:extLst>
          </p:cNvPr>
          <p:cNvCxnSpPr/>
          <p:nvPr/>
        </p:nvCxnSpPr>
        <p:spPr>
          <a:xfrm>
            <a:off x="6280752" y="1460278"/>
            <a:ext cx="832971" cy="1500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2FD79A0-8AFF-0746-BD45-B261B593774B}"/>
              </a:ext>
            </a:extLst>
          </p:cNvPr>
          <p:cNvCxnSpPr/>
          <p:nvPr/>
        </p:nvCxnSpPr>
        <p:spPr>
          <a:xfrm>
            <a:off x="5846318" y="1691866"/>
            <a:ext cx="1015683" cy="1269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6B19305-4ED6-D84E-B0D9-68191F835F98}"/>
              </a:ext>
            </a:extLst>
          </p:cNvPr>
          <p:cNvCxnSpPr/>
          <p:nvPr/>
        </p:nvCxnSpPr>
        <p:spPr>
          <a:xfrm>
            <a:off x="5904143" y="1850164"/>
            <a:ext cx="599684" cy="1294718"/>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214F5E8-2870-5843-A030-BA0D51862680}"/>
              </a:ext>
            </a:extLst>
          </p:cNvPr>
          <p:cNvCxnSpPr/>
          <p:nvPr/>
        </p:nvCxnSpPr>
        <p:spPr>
          <a:xfrm>
            <a:off x="7361503" y="1460278"/>
            <a:ext cx="51925" cy="2019437"/>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2887FC2-718C-2A48-917E-4B3A06BA11E4}"/>
              </a:ext>
            </a:extLst>
          </p:cNvPr>
          <p:cNvCxnSpPr/>
          <p:nvPr/>
        </p:nvCxnSpPr>
        <p:spPr>
          <a:xfrm flipH="1">
            <a:off x="7098344" y="1460278"/>
            <a:ext cx="216974" cy="1919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BE616E5-FAA7-5A4C-BCB0-E281FFD598F1}"/>
              </a:ext>
            </a:extLst>
          </p:cNvPr>
          <p:cNvCxnSpPr/>
          <p:nvPr/>
        </p:nvCxnSpPr>
        <p:spPr>
          <a:xfrm flipH="1">
            <a:off x="7535123" y="1077448"/>
            <a:ext cx="37668" cy="1817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D8E50CA-79D5-3249-8173-A17F9215748D}"/>
              </a:ext>
            </a:extLst>
          </p:cNvPr>
          <p:cNvCxnSpPr/>
          <p:nvPr/>
        </p:nvCxnSpPr>
        <p:spPr>
          <a:xfrm flipH="1">
            <a:off x="7361503" y="1077448"/>
            <a:ext cx="211289" cy="1883478"/>
          </a:xfrm>
          <a:prstGeom prst="line">
            <a:avLst/>
          </a:prstGeom>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6886CCBE-00E2-AF4E-BFF0-03E6754E5CEA}"/>
              </a:ext>
            </a:extLst>
          </p:cNvPr>
          <p:cNvSpPr/>
          <p:nvPr/>
        </p:nvSpPr>
        <p:spPr>
          <a:xfrm>
            <a:off x="6056543" y="2808526"/>
            <a:ext cx="1759608" cy="2334974"/>
          </a:xfrm>
          <a:prstGeom prst="rect">
            <a:avLst/>
          </a:prstGeom>
        </p:spPr>
        <p:style>
          <a:lnRef idx="1">
            <a:schemeClr val="dk1"/>
          </a:lnRef>
          <a:fillRef idx="2">
            <a:schemeClr val="dk1"/>
          </a:fillRef>
          <a:effectRef idx="1">
            <a:schemeClr val="dk1"/>
          </a:effectRef>
          <a:fontRef idx="minor">
            <a:schemeClr val="dk1"/>
          </a:fontRef>
        </p:style>
        <p:txBody>
          <a:bodyPr vert="horz" rtlCol="0" anchor="ctr"/>
          <a:lstStyle/>
          <a:p>
            <a:pPr algn="ctr"/>
            <a:endParaRPr lang="en-US" dirty="0">
              <a:latin typeface="Sweet Sans Pro Medium" pitchFamily="50" charset="0"/>
              <a:cs typeface="Sweet Sans Pro Medium" pitchFamily="50" charset="0"/>
            </a:endParaRPr>
          </a:p>
          <a:p>
            <a:pPr algn="ctr"/>
            <a:r>
              <a:rPr lang="en-US" dirty="0">
                <a:latin typeface="Sweet Sans Pro Medium" pitchFamily="50" charset="0"/>
                <a:cs typeface="Sweet Sans Pro Medium" pitchFamily="50" charset="0"/>
              </a:rPr>
              <a:t>tempdb data file</a:t>
            </a:r>
          </a:p>
        </p:txBody>
      </p:sp>
      <p:sp>
        <p:nvSpPr>
          <p:cNvPr id="84" name="Rounded Rectangle 83">
            <a:extLst>
              <a:ext uri="{FF2B5EF4-FFF2-40B4-BE49-F238E27FC236}">
                <a16:creationId xmlns:a16="http://schemas.microsoft.com/office/drawing/2014/main" id="{A6EB768F-A6D6-B949-B16E-125B3247EFF2}"/>
              </a:ext>
            </a:extLst>
          </p:cNvPr>
          <p:cNvSpPr/>
          <p:nvPr/>
        </p:nvSpPr>
        <p:spPr>
          <a:xfrm>
            <a:off x="6545828" y="2955771"/>
            <a:ext cx="339178" cy="663688"/>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PFS</a:t>
            </a:r>
          </a:p>
        </p:txBody>
      </p:sp>
      <p:sp>
        <p:nvSpPr>
          <p:cNvPr id="85" name="Rounded Rectangle 84">
            <a:extLst>
              <a:ext uri="{FF2B5EF4-FFF2-40B4-BE49-F238E27FC236}">
                <a16:creationId xmlns:a16="http://schemas.microsoft.com/office/drawing/2014/main" id="{BB7E4687-7B7E-814D-AC3D-2A44ABB6782A}"/>
              </a:ext>
            </a:extLst>
          </p:cNvPr>
          <p:cNvSpPr/>
          <p:nvPr/>
        </p:nvSpPr>
        <p:spPr>
          <a:xfrm>
            <a:off x="6974303" y="2952495"/>
            <a:ext cx="339178" cy="663688"/>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00" dirty="0">
                <a:latin typeface="Sweet Sans Pro Medium" pitchFamily="50" charset="0"/>
                <a:cs typeface="Sweet Sans Pro Medium" pitchFamily="50" charset="0"/>
              </a:rPr>
              <a:t>S</a:t>
            </a:r>
          </a:p>
          <a:p>
            <a:pPr algn="ctr"/>
            <a:r>
              <a:rPr lang="en-US" sz="900" dirty="0">
                <a:latin typeface="Sweet Sans Pro Medium" pitchFamily="50" charset="0"/>
                <a:cs typeface="Sweet Sans Pro Medium" pitchFamily="50" charset="0"/>
              </a:rPr>
              <a:t>GAM</a:t>
            </a:r>
          </a:p>
        </p:txBody>
      </p:sp>
      <p:sp>
        <p:nvSpPr>
          <p:cNvPr id="86" name="Title 85">
            <a:extLst>
              <a:ext uri="{FF2B5EF4-FFF2-40B4-BE49-F238E27FC236}">
                <a16:creationId xmlns:a16="http://schemas.microsoft.com/office/drawing/2014/main" id="{EF8BC611-14D4-AE4F-9572-E18EEBDBA79E}"/>
              </a:ext>
            </a:extLst>
          </p:cNvPr>
          <p:cNvSpPr>
            <a:spLocks noGrp="1"/>
          </p:cNvSpPr>
          <p:nvPr>
            <p:ph type="title"/>
          </p:nvPr>
        </p:nvSpPr>
        <p:spPr>
          <a:xfrm>
            <a:off x="0" y="88538"/>
            <a:ext cx="9144000" cy="435323"/>
          </a:xfrm>
        </p:spPr>
        <p:txBody>
          <a:bodyPr/>
          <a:lstStyle/>
          <a:p>
            <a:pPr algn="ctr"/>
            <a:r>
              <a:rPr lang="en-US" dirty="0"/>
              <a:t>Make sure data file sizes are equal.</a:t>
            </a:r>
          </a:p>
        </p:txBody>
      </p:sp>
    </p:spTree>
    <p:extLst>
      <p:ext uri="{BB962C8B-B14F-4D97-AF65-F5344CB8AC3E}">
        <p14:creationId xmlns:p14="http://schemas.microsoft.com/office/powerpoint/2010/main" val="49286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8" y="1085853"/>
            <a:ext cx="5376427" cy="3240881"/>
          </a:xfrm>
        </p:spPr>
        <p:txBody>
          <a:bodyPr/>
          <a:lstStyle/>
          <a:p>
            <a:r>
              <a:rPr lang="en-US" dirty="0"/>
              <a:t>How many log files do we need?</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3209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84B84-2A4A-9248-97A9-E8FC5689C11E}"/>
              </a:ext>
            </a:extLst>
          </p:cNvPr>
          <p:cNvSpPr>
            <a:spLocks noGrp="1"/>
          </p:cNvSpPr>
          <p:nvPr>
            <p:ph type="title"/>
          </p:nvPr>
        </p:nvSpPr>
        <p:spPr>
          <a:xfrm>
            <a:off x="892972" y="401836"/>
            <a:ext cx="7777203" cy="435323"/>
          </a:xfrm>
        </p:spPr>
        <p:txBody>
          <a:bodyPr/>
          <a:lstStyle/>
          <a:p>
            <a:r>
              <a:rPr lang="en-US" dirty="0"/>
              <a:t>Just 1. Log file access is sequential.</a:t>
            </a:r>
          </a:p>
        </p:txBody>
      </p:sp>
      <p:sp>
        <p:nvSpPr>
          <p:cNvPr id="5" name="Content Placeholder 4">
            <a:extLst>
              <a:ext uri="{FF2B5EF4-FFF2-40B4-BE49-F238E27FC236}">
                <a16:creationId xmlns:a16="http://schemas.microsoft.com/office/drawing/2014/main" id="{D2784EDE-BE7B-AC47-93A6-1FCE4900ECA2}"/>
              </a:ext>
            </a:extLst>
          </p:cNvPr>
          <p:cNvSpPr>
            <a:spLocks noGrp="1"/>
          </p:cNvSpPr>
          <p:nvPr>
            <p:ph idx="1"/>
          </p:nvPr>
        </p:nvSpPr>
        <p:spPr>
          <a:xfrm>
            <a:off x="892972" y="1031379"/>
            <a:ext cx="6289224" cy="3214688"/>
          </a:xfrm>
        </p:spPr>
        <p:txBody>
          <a:bodyPr/>
          <a:lstStyle/>
          <a:p>
            <a:r>
              <a:rPr lang="en-US" dirty="0"/>
              <a:t>SQL Server starts at the beginning of the log,</a:t>
            </a:r>
          </a:p>
          <a:p>
            <a:r>
              <a:rPr lang="en-US" dirty="0"/>
              <a:t>Logs transactions,</a:t>
            </a:r>
          </a:p>
          <a:p>
            <a:r>
              <a:rPr lang="en-US" dirty="0"/>
              <a:t>And when it gets to the end of the log file,</a:t>
            </a:r>
          </a:p>
          <a:p>
            <a:r>
              <a:rPr lang="en-US" dirty="0"/>
              <a:t>If space at the beginning is available for reuse, it’ll loop back and reuse that,</a:t>
            </a:r>
          </a:p>
          <a:p>
            <a:r>
              <a:rPr lang="en-US" dirty="0"/>
              <a:t>Otherwise it grows the log file out.</a:t>
            </a:r>
          </a:p>
        </p:txBody>
      </p:sp>
    </p:spTree>
    <p:extLst>
      <p:ext uri="{BB962C8B-B14F-4D97-AF65-F5344CB8AC3E}">
        <p14:creationId xmlns:p14="http://schemas.microsoft.com/office/powerpoint/2010/main" val="264302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9" y="1085853"/>
            <a:ext cx="5941692" cy="3240881"/>
          </a:xfrm>
        </p:spPr>
        <p:txBody>
          <a:bodyPr/>
          <a:lstStyle/>
          <a:p>
            <a:r>
              <a:rPr lang="en-US" dirty="0"/>
              <a:t>Should we enable </a:t>
            </a:r>
            <a:r>
              <a:rPr lang="en-US" dirty="0" err="1"/>
              <a:t>autogrowth</a:t>
            </a:r>
            <a:r>
              <a:rPr lang="en-US" dirty="0"/>
              <a:t>?</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485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46060-1FAA-F248-8E5A-95F2E096ABAA}"/>
              </a:ext>
            </a:extLst>
          </p:cNvPr>
          <p:cNvSpPr>
            <a:spLocks noGrp="1"/>
          </p:cNvSpPr>
          <p:nvPr>
            <p:ph type="title"/>
          </p:nvPr>
        </p:nvSpPr>
        <p:spPr/>
        <p:txBody>
          <a:bodyPr/>
          <a:lstStyle/>
          <a:p>
            <a:r>
              <a:rPr lang="en-US" dirty="0"/>
              <a:t>If you’re on bare metal or cloud…</a:t>
            </a:r>
          </a:p>
        </p:txBody>
      </p:sp>
      <p:sp>
        <p:nvSpPr>
          <p:cNvPr id="5" name="Content Placeholder 4">
            <a:extLst>
              <a:ext uri="{FF2B5EF4-FFF2-40B4-BE49-F238E27FC236}">
                <a16:creationId xmlns:a16="http://schemas.microsoft.com/office/drawing/2014/main" id="{1595CDFB-C070-C64B-8437-DC9A97676CEF}"/>
              </a:ext>
            </a:extLst>
          </p:cNvPr>
          <p:cNvSpPr>
            <a:spLocks noGrp="1"/>
          </p:cNvSpPr>
          <p:nvPr>
            <p:ph idx="1"/>
          </p:nvPr>
        </p:nvSpPr>
        <p:spPr/>
        <p:txBody>
          <a:bodyPr/>
          <a:lstStyle/>
          <a:p>
            <a:r>
              <a:rPr lang="en-US" dirty="0"/>
              <a:t>Then you used a dedicated local SSD volume for </a:t>
            </a:r>
            <a:r>
              <a:rPr lang="en-US" dirty="0" err="1"/>
              <a:t>TempDB</a:t>
            </a:r>
            <a:r>
              <a:rPr lang="en-US" dirty="0"/>
              <a:t> anyway.</a:t>
            </a:r>
          </a:p>
          <a:p>
            <a:r>
              <a:rPr lang="en-US" dirty="0"/>
              <a:t>It’s dedicated to </a:t>
            </a:r>
            <a:r>
              <a:rPr lang="en-US" dirty="0" err="1"/>
              <a:t>TempDB</a:t>
            </a:r>
            <a:r>
              <a:rPr lang="en-US" dirty="0"/>
              <a:t>.</a:t>
            </a:r>
          </a:p>
          <a:p>
            <a:r>
              <a:rPr lang="en-US" dirty="0"/>
              <a:t>Just grow the files out to fill the space.</a:t>
            </a:r>
          </a:p>
          <a:p>
            <a:r>
              <a:rPr lang="en-US" dirty="0"/>
              <a:t>You’re done: you’ll never have to worry about monitoring for growths. Growing is done.</a:t>
            </a:r>
          </a:p>
          <a:p>
            <a:r>
              <a:rPr lang="en-US" dirty="0"/>
              <a:t>You just have to worry about it filling up.</a:t>
            </a:r>
          </a:p>
        </p:txBody>
      </p:sp>
    </p:spTree>
    <p:extLst>
      <p:ext uri="{BB962C8B-B14F-4D97-AF65-F5344CB8AC3E}">
        <p14:creationId xmlns:p14="http://schemas.microsoft.com/office/powerpoint/2010/main" val="1438293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A04E-778A-BE4A-B575-6270C798C20D}"/>
              </a:ext>
            </a:extLst>
          </p:cNvPr>
          <p:cNvSpPr>
            <a:spLocks noGrp="1"/>
          </p:cNvSpPr>
          <p:nvPr>
            <p:ph type="title"/>
          </p:nvPr>
        </p:nvSpPr>
        <p:spPr/>
        <p:txBody>
          <a:bodyPr/>
          <a:lstStyle/>
          <a:p>
            <a:r>
              <a:rPr lang="en-US" dirty="0"/>
              <a:t>If you’re on a VM, sharing space…</a:t>
            </a:r>
          </a:p>
        </p:txBody>
      </p:sp>
      <p:sp>
        <p:nvSpPr>
          <p:cNvPr id="3" name="Content Placeholder 2">
            <a:extLst>
              <a:ext uri="{FF2B5EF4-FFF2-40B4-BE49-F238E27FC236}">
                <a16:creationId xmlns:a16="http://schemas.microsoft.com/office/drawing/2014/main" id="{6CDE2AF0-7EE5-5442-B5E5-751FA719CECA}"/>
              </a:ext>
            </a:extLst>
          </p:cNvPr>
          <p:cNvSpPr>
            <a:spLocks noGrp="1"/>
          </p:cNvSpPr>
          <p:nvPr>
            <p:ph idx="1"/>
          </p:nvPr>
        </p:nvSpPr>
        <p:spPr/>
        <p:txBody>
          <a:bodyPr/>
          <a:lstStyle/>
          <a:p>
            <a:r>
              <a:rPr lang="en-US" dirty="0"/>
              <a:t>If you decided to use a single volume for both user databases &amp; log files, plus </a:t>
            </a:r>
            <a:r>
              <a:rPr lang="en-US" dirty="0" err="1"/>
              <a:t>TempDB</a:t>
            </a:r>
            <a:r>
              <a:rPr lang="en-US" dirty="0"/>
              <a:t>, it gets harder.</a:t>
            </a:r>
          </a:p>
          <a:p>
            <a:r>
              <a:rPr lang="en-US" dirty="0"/>
              <a:t>You’ll probably want to:</a:t>
            </a:r>
          </a:p>
          <a:p>
            <a:pPr marL="342900" indent="-342900">
              <a:buFont typeface="Arial" panose="020B0604020202020204" pitchFamily="34" charset="0"/>
              <a:buChar char="•"/>
            </a:pPr>
            <a:r>
              <a:rPr lang="en-US" dirty="0"/>
              <a:t>Configure the </a:t>
            </a:r>
            <a:r>
              <a:rPr lang="en-US" dirty="0" err="1"/>
              <a:t>TempDB</a:t>
            </a:r>
            <a:r>
              <a:rPr lang="en-US" dirty="0"/>
              <a:t> data files to total up to 25% of the size of the server’s data, but</a:t>
            </a:r>
          </a:p>
          <a:p>
            <a:pPr marL="342900" indent="-342900">
              <a:buFont typeface="Arial" panose="020B0604020202020204" pitchFamily="34" charset="0"/>
              <a:buChar char="•"/>
            </a:pPr>
            <a:r>
              <a:rPr lang="en-US" dirty="0"/>
              <a:t>Still leave </a:t>
            </a:r>
            <a:r>
              <a:rPr lang="en-US" dirty="0" err="1"/>
              <a:t>autogrowth</a:t>
            </a:r>
            <a:r>
              <a:rPr lang="en-US" dirty="0"/>
              <a:t> enabled in case someone does something terrible – try not to go down.</a:t>
            </a:r>
          </a:p>
        </p:txBody>
      </p:sp>
    </p:spTree>
    <p:extLst>
      <p:ext uri="{BB962C8B-B14F-4D97-AF65-F5344CB8AC3E}">
        <p14:creationId xmlns:p14="http://schemas.microsoft.com/office/powerpoint/2010/main" val="157914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p:txBody>
          <a:bodyPr/>
          <a:lstStyle/>
          <a:p>
            <a:r>
              <a:rPr lang="en-US" dirty="0"/>
              <a:t>How big?</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559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9" y="1085853"/>
            <a:ext cx="5941692" cy="3240881"/>
          </a:xfrm>
        </p:spPr>
        <p:txBody>
          <a:bodyPr/>
          <a:lstStyle/>
          <a:p>
            <a:r>
              <a:rPr lang="en-US" dirty="0"/>
              <a:t>What if we run out of space?</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0988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DF152-33EB-2D4C-9642-F0AEA49BC511}"/>
              </a:ext>
            </a:extLst>
          </p:cNvPr>
          <p:cNvSpPr>
            <a:spLocks noGrp="1"/>
          </p:cNvSpPr>
          <p:nvPr>
            <p:ph type="title"/>
          </p:nvPr>
        </p:nvSpPr>
        <p:spPr/>
        <p:txBody>
          <a:bodyPr/>
          <a:lstStyle/>
          <a:p>
            <a:r>
              <a:rPr lang="en-US" dirty="0"/>
              <a:t>You will. It’s a matter of time.</a:t>
            </a:r>
          </a:p>
        </p:txBody>
      </p:sp>
      <p:sp>
        <p:nvSpPr>
          <p:cNvPr id="5" name="Content Placeholder 4">
            <a:extLst>
              <a:ext uri="{FF2B5EF4-FFF2-40B4-BE49-F238E27FC236}">
                <a16:creationId xmlns:a16="http://schemas.microsoft.com/office/drawing/2014/main" id="{377B5C86-576C-A34D-98C0-0AD580DB2227}"/>
              </a:ext>
            </a:extLst>
          </p:cNvPr>
          <p:cNvSpPr>
            <a:spLocks noGrp="1"/>
          </p:cNvSpPr>
          <p:nvPr>
            <p:ph idx="1"/>
          </p:nvPr>
        </p:nvSpPr>
        <p:spPr>
          <a:xfrm>
            <a:off x="892973" y="1031379"/>
            <a:ext cx="5275072" cy="3214688"/>
          </a:xfrm>
        </p:spPr>
        <p:txBody>
          <a:bodyPr>
            <a:normAutofit/>
          </a:bodyPr>
          <a:lstStyle/>
          <a:p>
            <a:r>
              <a:rPr lang="en-US" dirty="0"/>
              <a:t>Someone’s </a:t>
            </a:r>
            <a:r>
              <a:rPr lang="en-US" dirty="0" err="1"/>
              <a:t>gonna</a:t>
            </a:r>
            <a:r>
              <a:rPr lang="en-US" dirty="0"/>
              <a:t> do something bad.</a:t>
            </a:r>
          </a:p>
          <a:p>
            <a:r>
              <a:rPr lang="en-US" dirty="0"/>
              <a:t>You just need to prepare by:</a:t>
            </a:r>
          </a:p>
          <a:p>
            <a:pPr marL="342900" indent="-342900">
              <a:buFont typeface="Arial" panose="020B0604020202020204" pitchFamily="34" charset="0"/>
              <a:buChar char="•"/>
            </a:pPr>
            <a:r>
              <a:rPr lang="en-US" dirty="0"/>
              <a:t>Monitoring what percentage of </a:t>
            </a:r>
            <a:r>
              <a:rPr lang="en-US" dirty="0" err="1"/>
              <a:t>TempDB</a:t>
            </a:r>
            <a:r>
              <a:rPr lang="en-US" dirty="0"/>
              <a:t> has been used, and</a:t>
            </a:r>
          </a:p>
          <a:p>
            <a:pPr marL="342900" indent="-342900">
              <a:buFont typeface="Arial" panose="020B0604020202020204" pitchFamily="34" charset="0"/>
              <a:buChar char="•"/>
            </a:pPr>
            <a:r>
              <a:rPr lang="en-US" dirty="0"/>
              <a:t>Send alerts when it’s high enough that you need to investigate, and</a:t>
            </a:r>
          </a:p>
          <a:p>
            <a:pPr marL="342900" indent="-342900">
              <a:buFont typeface="Arial" panose="020B0604020202020204" pitchFamily="34" charset="0"/>
              <a:buChar char="•"/>
            </a:pPr>
            <a:r>
              <a:rPr lang="en-US" dirty="0"/>
              <a:t>Leave yourself time to take action</a:t>
            </a:r>
          </a:p>
        </p:txBody>
      </p:sp>
    </p:spTree>
    <p:extLst>
      <p:ext uri="{BB962C8B-B14F-4D97-AF65-F5344CB8AC3E}">
        <p14:creationId xmlns:p14="http://schemas.microsoft.com/office/powerpoint/2010/main" val="614734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9" y="1085853"/>
            <a:ext cx="5941692" cy="3240881"/>
          </a:xfrm>
        </p:spPr>
        <p:txBody>
          <a:bodyPr/>
          <a:lstStyle/>
          <a:p>
            <a:r>
              <a:rPr lang="en-US" dirty="0"/>
              <a:t>Should we enable trace flags?</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365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97AA-AA62-5242-9C1F-657E3CFCFFFE}"/>
              </a:ext>
            </a:extLst>
          </p:cNvPr>
          <p:cNvSpPr>
            <a:spLocks noGrp="1"/>
          </p:cNvSpPr>
          <p:nvPr>
            <p:ph type="title"/>
          </p:nvPr>
        </p:nvSpPr>
        <p:spPr/>
        <p:txBody>
          <a:bodyPr/>
          <a:lstStyle/>
          <a:p>
            <a:r>
              <a:rPr lang="en-US" dirty="0"/>
              <a:t>For SQL Server 2014 &amp; prior, yes:</a:t>
            </a:r>
          </a:p>
        </p:txBody>
      </p:sp>
      <p:sp>
        <p:nvSpPr>
          <p:cNvPr id="3" name="Content Placeholder 2">
            <a:extLst>
              <a:ext uri="{FF2B5EF4-FFF2-40B4-BE49-F238E27FC236}">
                <a16:creationId xmlns:a16="http://schemas.microsoft.com/office/drawing/2014/main" id="{7946145D-83E0-B441-91D2-E235EBCCE87F}"/>
              </a:ext>
            </a:extLst>
          </p:cNvPr>
          <p:cNvSpPr>
            <a:spLocks noGrp="1"/>
          </p:cNvSpPr>
          <p:nvPr>
            <p:ph idx="1"/>
          </p:nvPr>
        </p:nvSpPr>
        <p:spPr/>
        <p:txBody>
          <a:bodyPr>
            <a:normAutofit fontScale="92500" lnSpcReduction="10000"/>
          </a:bodyPr>
          <a:lstStyle/>
          <a:p>
            <a:r>
              <a:rPr lang="en-US" dirty="0"/>
              <a:t>Trace flag 1117: grows all data files in a filegroup equally (but also applies to user databases).</a:t>
            </a:r>
          </a:p>
          <a:p>
            <a:r>
              <a:rPr lang="en-US" dirty="0"/>
              <a:t>Trace flag 1118: doesn’t use mixed extents in </a:t>
            </a:r>
            <a:r>
              <a:rPr lang="en-US" dirty="0" err="1"/>
              <a:t>TempDB</a:t>
            </a:r>
            <a:r>
              <a:rPr lang="en-US" dirty="0"/>
              <a:t>, alleviates some of the pressure.</a:t>
            </a:r>
          </a:p>
          <a:p>
            <a:r>
              <a:rPr lang="en-US" dirty="0"/>
              <a:t>To set up trace flags to run at startup, use SQL Server Configuration Manager: </a:t>
            </a:r>
            <a:r>
              <a:rPr lang="en-US" dirty="0">
                <a:hlinkClick r:id="rId3"/>
              </a:rPr>
              <a:t>https://docs.microsoft.com/en-us/sql/database-engine/configure-windows/scm-services-configure-server-startup-options</a:t>
            </a:r>
            <a:r>
              <a:rPr lang="en-US" dirty="0"/>
              <a:t> </a:t>
            </a:r>
          </a:p>
          <a:p>
            <a:r>
              <a:rPr lang="en-US" dirty="0"/>
              <a:t>But 2016 &amp; subsequent versions don’t need these.</a:t>
            </a:r>
          </a:p>
        </p:txBody>
      </p:sp>
    </p:spTree>
    <p:extLst>
      <p:ext uri="{BB962C8B-B14F-4D97-AF65-F5344CB8AC3E}">
        <p14:creationId xmlns:p14="http://schemas.microsoft.com/office/powerpoint/2010/main" val="17099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8ADE-D36C-104A-AC30-221E8C193CAE}"/>
              </a:ext>
            </a:extLst>
          </p:cNvPr>
          <p:cNvSpPr>
            <a:spLocks noGrp="1"/>
          </p:cNvSpPr>
          <p:nvPr>
            <p:ph type="title"/>
          </p:nvPr>
        </p:nvSpPr>
        <p:spPr/>
        <p:txBody>
          <a:bodyPr/>
          <a:lstStyle/>
          <a:p>
            <a:r>
              <a:rPr lang="en-US" dirty="0"/>
              <a:t>SQL Server 2016 &amp; later</a:t>
            </a:r>
          </a:p>
        </p:txBody>
      </p:sp>
      <p:sp>
        <p:nvSpPr>
          <p:cNvPr id="3" name="Content Placeholder 2">
            <a:extLst>
              <a:ext uri="{FF2B5EF4-FFF2-40B4-BE49-F238E27FC236}">
                <a16:creationId xmlns:a16="http://schemas.microsoft.com/office/drawing/2014/main" id="{38F40AA8-907E-0E48-84BF-6CB301BA1C79}"/>
              </a:ext>
            </a:extLst>
          </p:cNvPr>
          <p:cNvSpPr>
            <a:spLocks noGrp="1"/>
          </p:cNvSpPr>
          <p:nvPr>
            <p:ph idx="1"/>
          </p:nvPr>
        </p:nvSpPr>
        <p:spPr/>
        <p:txBody>
          <a:bodyPr/>
          <a:lstStyle/>
          <a:p>
            <a:r>
              <a:rPr lang="en-US" dirty="0"/>
              <a:t>1117 is replaced by the AUTOGROW_ALL_FILES option of ALTER DATABASE. (Default = on for </a:t>
            </a:r>
            <a:r>
              <a:rPr lang="en-US" dirty="0" err="1"/>
              <a:t>TempDB</a:t>
            </a:r>
            <a:r>
              <a:rPr lang="en-US" dirty="0"/>
              <a:t>, but not user dbs.)</a:t>
            </a:r>
          </a:p>
          <a:p>
            <a:r>
              <a:rPr lang="en-US" dirty="0"/>
              <a:t>1118 is replaced by MIXED_PAGE_ALLOCATION ON argument for ALTER DATABASE SET. (Default = on for all system databases, but off for user dbs.)</a:t>
            </a:r>
          </a:p>
        </p:txBody>
      </p:sp>
    </p:spTree>
    <p:extLst>
      <p:ext uri="{BB962C8B-B14F-4D97-AF65-F5344CB8AC3E}">
        <p14:creationId xmlns:p14="http://schemas.microsoft.com/office/powerpoint/2010/main" val="3755774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a:xfrm>
            <a:off x="916308" y="1085853"/>
            <a:ext cx="6648273" cy="3240881"/>
          </a:xfrm>
        </p:spPr>
        <p:txBody>
          <a:bodyPr/>
          <a:lstStyle/>
          <a:p>
            <a:r>
              <a:rPr lang="en-US" dirty="0"/>
              <a:t>Should we change an existing server?</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584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9A13-081E-A549-98CC-25917C25CD20}"/>
              </a:ext>
            </a:extLst>
          </p:cNvPr>
          <p:cNvSpPr>
            <a:spLocks noGrp="1"/>
          </p:cNvSpPr>
          <p:nvPr>
            <p:ph type="title"/>
          </p:nvPr>
        </p:nvSpPr>
        <p:spPr/>
        <p:txBody>
          <a:bodyPr/>
          <a:lstStyle/>
          <a:p>
            <a:r>
              <a:rPr lang="en-US" dirty="0"/>
              <a:t>Common scenario: tiny </a:t>
            </a:r>
            <a:r>
              <a:rPr lang="en-US" dirty="0" err="1"/>
              <a:t>TempDB</a:t>
            </a:r>
            <a:endParaRPr lang="en-US" dirty="0"/>
          </a:p>
        </p:txBody>
      </p:sp>
      <p:sp>
        <p:nvSpPr>
          <p:cNvPr id="3" name="Content Placeholder 2">
            <a:extLst>
              <a:ext uri="{FF2B5EF4-FFF2-40B4-BE49-F238E27FC236}">
                <a16:creationId xmlns:a16="http://schemas.microsoft.com/office/drawing/2014/main" id="{D4BD8CFC-1B79-6044-90F0-02C934C574D0}"/>
              </a:ext>
            </a:extLst>
          </p:cNvPr>
          <p:cNvSpPr>
            <a:spLocks noGrp="1"/>
          </p:cNvSpPr>
          <p:nvPr>
            <p:ph idx="1"/>
          </p:nvPr>
        </p:nvSpPr>
        <p:spPr>
          <a:xfrm>
            <a:off x="892973" y="1031378"/>
            <a:ext cx="5557704" cy="3382679"/>
          </a:xfrm>
        </p:spPr>
        <p:txBody>
          <a:bodyPr>
            <a:normAutofit/>
          </a:bodyPr>
          <a:lstStyle/>
          <a:p>
            <a:r>
              <a:rPr lang="en-US" dirty="0"/>
              <a:t>Someone’s been shrinking files</a:t>
            </a:r>
          </a:p>
          <a:p>
            <a:r>
              <a:rPr lang="en-US" dirty="0" err="1"/>
              <a:t>TempDB’s</a:t>
            </a:r>
            <a:r>
              <a:rPr lang="en-US" dirty="0"/>
              <a:t> size is much smaller than what I’d expect, like total DBs are 1TB, and </a:t>
            </a:r>
            <a:r>
              <a:rPr lang="en-US" dirty="0" err="1"/>
              <a:t>TempDB</a:t>
            </a:r>
            <a:r>
              <a:rPr lang="en-US" dirty="0"/>
              <a:t> 10GB (1%)</a:t>
            </a:r>
          </a:p>
          <a:p>
            <a:r>
              <a:rPr lang="en-US" dirty="0"/>
              <a:t>They were shrinking because we didn’t have enough available drive space</a:t>
            </a:r>
          </a:p>
          <a:p>
            <a:r>
              <a:rPr lang="en-US" dirty="0"/>
              <a:t>Solution: get more drive space before you change anything</a:t>
            </a:r>
          </a:p>
        </p:txBody>
      </p:sp>
    </p:spTree>
    <p:extLst>
      <p:ext uri="{BB962C8B-B14F-4D97-AF65-F5344CB8AC3E}">
        <p14:creationId xmlns:p14="http://schemas.microsoft.com/office/powerpoint/2010/main" val="393631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4707-EB23-FA46-8FB4-1B87D58B6BA8}"/>
              </a:ext>
            </a:extLst>
          </p:cNvPr>
          <p:cNvSpPr>
            <a:spLocks noGrp="1"/>
          </p:cNvSpPr>
          <p:nvPr>
            <p:ph type="title"/>
          </p:nvPr>
        </p:nvSpPr>
        <p:spPr/>
        <p:txBody>
          <a:bodyPr/>
          <a:lstStyle/>
          <a:p>
            <a:r>
              <a:rPr lang="en-US" dirty="0"/>
              <a:t>Another: giant single file</a:t>
            </a:r>
          </a:p>
        </p:txBody>
      </p:sp>
      <p:sp>
        <p:nvSpPr>
          <p:cNvPr id="3" name="Content Placeholder 2">
            <a:extLst>
              <a:ext uri="{FF2B5EF4-FFF2-40B4-BE49-F238E27FC236}">
                <a16:creationId xmlns:a16="http://schemas.microsoft.com/office/drawing/2014/main" id="{9291D438-F044-F14C-A69C-0E927A26368A}"/>
              </a:ext>
            </a:extLst>
          </p:cNvPr>
          <p:cNvSpPr>
            <a:spLocks noGrp="1"/>
          </p:cNvSpPr>
          <p:nvPr>
            <p:ph idx="1"/>
          </p:nvPr>
        </p:nvSpPr>
        <p:spPr>
          <a:xfrm>
            <a:off x="892972" y="1031379"/>
            <a:ext cx="6447166" cy="3507370"/>
          </a:xfrm>
        </p:spPr>
        <p:txBody>
          <a:bodyPr>
            <a:normAutofit/>
          </a:bodyPr>
          <a:lstStyle/>
          <a:p>
            <a:r>
              <a:rPr lang="en-US" dirty="0"/>
              <a:t>No one was managing </a:t>
            </a:r>
            <a:r>
              <a:rPr lang="en-US" dirty="0" err="1"/>
              <a:t>TempDB</a:t>
            </a:r>
            <a:endParaRPr lang="en-US" dirty="0"/>
          </a:p>
          <a:p>
            <a:r>
              <a:rPr lang="en-US" dirty="0"/>
              <a:t>We have just one data file, and it’s big</a:t>
            </a:r>
          </a:p>
          <a:p>
            <a:r>
              <a:rPr lang="en-US" dirty="0"/>
              <a:t>Solution:</a:t>
            </a:r>
          </a:p>
          <a:p>
            <a:pPr marL="900626" lvl="1" indent="-342900">
              <a:buFont typeface="Arial" panose="020B0604020202020204" pitchFamily="34" charset="0"/>
              <a:buChar char="•"/>
            </a:pPr>
            <a:r>
              <a:rPr lang="en-US" dirty="0"/>
              <a:t>Note its data file size</a:t>
            </a:r>
          </a:p>
          <a:p>
            <a:pPr marL="900626" lvl="1" indent="-342900">
              <a:buFont typeface="Arial" panose="020B0604020202020204" pitchFamily="34" charset="0"/>
              <a:buChar char="•"/>
            </a:pPr>
            <a:r>
              <a:rPr lang="en-US" dirty="0"/>
              <a:t>Shrink it back down to zero</a:t>
            </a:r>
          </a:p>
          <a:p>
            <a:pPr marL="900626" lvl="1" indent="-342900">
              <a:buFont typeface="Arial" panose="020B0604020202020204" pitchFamily="34" charset="0"/>
              <a:buChar char="•"/>
            </a:pPr>
            <a:r>
              <a:rPr lang="en-US" dirty="0"/>
              <a:t>Grow it back out to ¼ of the prior size</a:t>
            </a:r>
          </a:p>
          <a:p>
            <a:pPr marL="900626" lvl="1" indent="-342900">
              <a:buFont typeface="Arial" panose="020B0604020202020204" pitchFamily="34" charset="0"/>
              <a:buChar char="•"/>
            </a:pPr>
            <a:r>
              <a:rPr lang="en-US" dirty="0"/>
              <a:t>Add 3 more data files, all that same size</a:t>
            </a:r>
          </a:p>
        </p:txBody>
      </p:sp>
    </p:spTree>
    <p:extLst>
      <p:ext uri="{BB962C8B-B14F-4D97-AF65-F5344CB8AC3E}">
        <p14:creationId xmlns:p14="http://schemas.microsoft.com/office/powerpoint/2010/main" val="4260308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90EB-2E4D-F74F-A7B3-9BD98C50894E}"/>
              </a:ext>
            </a:extLst>
          </p:cNvPr>
          <p:cNvSpPr>
            <a:spLocks noGrp="1"/>
          </p:cNvSpPr>
          <p:nvPr>
            <p:ph type="title"/>
          </p:nvPr>
        </p:nvSpPr>
        <p:spPr/>
        <p:txBody>
          <a:bodyPr/>
          <a:lstStyle/>
          <a:p>
            <a:r>
              <a:rPr lang="en-US" dirty="0"/>
              <a:t>But every scenario is different.</a:t>
            </a:r>
          </a:p>
        </p:txBody>
      </p:sp>
      <p:sp>
        <p:nvSpPr>
          <p:cNvPr id="3" name="Content Placeholder 2">
            <a:extLst>
              <a:ext uri="{FF2B5EF4-FFF2-40B4-BE49-F238E27FC236}">
                <a16:creationId xmlns:a16="http://schemas.microsoft.com/office/drawing/2014/main" id="{29830C00-246B-3C4B-A579-E58FAAC90B17}"/>
              </a:ext>
            </a:extLst>
          </p:cNvPr>
          <p:cNvSpPr>
            <a:spLocks noGrp="1"/>
          </p:cNvSpPr>
          <p:nvPr>
            <p:ph idx="1"/>
          </p:nvPr>
        </p:nvSpPr>
        <p:spPr/>
        <p:txBody>
          <a:bodyPr/>
          <a:lstStyle/>
          <a:p>
            <a:r>
              <a:rPr lang="en-US" dirty="0"/>
              <a:t>If you want advice on yours, tell me:</a:t>
            </a:r>
          </a:p>
          <a:p>
            <a:pPr marL="342900" indent="-342900">
              <a:buFont typeface="Arial" panose="020B0604020202020204" pitchFamily="34" charset="0"/>
              <a:buChar char="•"/>
            </a:pPr>
            <a:r>
              <a:rPr lang="en-US" dirty="0"/>
              <a:t>How big is the total data size on the server, GB</a:t>
            </a:r>
          </a:p>
          <a:p>
            <a:pPr marL="342900" indent="-342900">
              <a:buFont typeface="Arial" panose="020B0604020202020204" pitchFamily="34" charset="0"/>
              <a:buChar char="•"/>
            </a:pPr>
            <a:r>
              <a:rPr lang="en-US" dirty="0"/>
              <a:t>How big is the </a:t>
            </a:r>
            <a:r>
              <a:rPr lang="en-US" dirty="0" err="1"/>
              <a:t>TempDB</a:t>
            </a:r>
            <a:r>
              <a:rPr lang="en-US" dirty="0"/>
              <a:t> today, GB</a:t>
            </a:r>
          </a:p>
          <a:p>
            <a:pPr marL="342900" indent="-342900">
              <a:buFont typeface="Arial" panose="020B0604020202020204" pitchFamily="34" charset="0"/>
              <a:buChar char="•"/>
            </a:pPr>
            <a:r>
              <a:rPr lang="en-US" dirty="0"/>
              <a:t>How many </a:t>
            </a:r>
            <a:r>
              <a:rPr lang="en-US" dirty="0" err="1"/>
              <a:t>TempDB</a:t>
            </a:r>
            <a:r>
              <a:rPr lang="en-US" dirty="0"/>
              <a:t> data files you have now</a:t>
            </a:r>
          </a:p>
          <a:p>
            <a:pPr marL="342900" indent="-342900">
              <a:buFont typeface="Arial" panose="020B0604020202020204" pitchFamily="34" charset="0"/>
              <a:buChar char="•"/>
            </a:pPr>
            <a:r>
              <a:rPr lang="en-US" dirty="0"/>
              <a:t>If the apps are 3</a:t>
            </a:r>
            <a:r>
              <a:rPr lang="en-US" baseline="30000" dirty="0"/>
              <a:t>rd</a:t>
            </a:r>
            <a:r>
              <a:rPr lang="en-US" dirty="0"/>
              <a:t> party, or homegrown</a:t>
            </a:r>
          </a:p>
        </p:txBody>
      </p:sp>
    </p:spTree>
    <p:extLst>
      <p:ext uri="{BB962C8B-B14F-4D97-AF65-F5344CB8AC3E}">
        <p14:creationId xmlns:p14="http://schemas.microsoft.com/office/powerpoint/2010/main" val="277428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7042-F2EE-394E-8DD9-49A0DD3D58AB}"/>
              </a:ext>
            </a:extLst>
          </p:cNvPr>
          <p:cNvSpPr>
            <a:spLocks noGrp="1"/>
          </p:cNvSpPr>
          <p:nvPr>
            <p:ph type="title"/>
          </p:nvPr>
        </p:nvSpPr>
        <p:spPr/>
        <p:txBody>
          <a:bodyPr/>
          <a:lstStyle/>
          <a:p>
            <a:r>
              <a:rPr lang="en-US" dirty="0"/>
              <a:t>It stores all kinds of stuff:</a:t>
            </a:r>
          </a:p>
        </p:txBody>
      </p:sp>
      <p:sp>
        <p:nvSpPr>
          <p:cNvPr id="3" name="Content Placeholder 2">
            <a:extLst>
              <a:ext uri="{FF2B5EF4-FFF2-40B4-BE49-F238E27FC236}">
                <a16:creationId xmlns:a16="http://schemas.microsoft.com/office/drawing/2014/main" id="{9D61DE28-C451-0444-8B6B-255ADE6EDD49}"/>
              </a:ext>
            </a:extLst>
          </p:cNvPr>
          <p:cNvSpPr>
            <a:spLocks noGrp="1"/>
          </p:cNvSpPr>
          <p:nvPr>
            <p:ph idx="1"/>
          </p:nvPr>
        </p:nvSpPr>
        <p:spPr/>
        <p:txBody>
          <a:bodyPr>
            <a:normAutofit/>
          </a:bodyPr>
          <a:lstStyle/>
          <a:p>
            <a:r>
              <a:rPr lang="en-US" dirty="0"/>
              <a:t>And it’s used for all kinds of stuff:</a:t>
            </a:r>
          </a:p>
          <a:p>
            <a:pPr marL="900626" lvl="1" indent="-342900">
              <a:buFont typeface="Arial" panose="020B0604020202020204" pitchFamily="34" charset="0"/>
              <a:buChar char="•"/>
            </a:pPr>
            <a:r>
              <a:rPr lang="en-US" dirty="0"/>
              <a:t>Version store</a:t>
            </a:r>
          </a:p>
          <a:p>
            <a:pPr marL="900626" lvl="1" indent="-342900">
              <a:buFont typeface="Arial" panose="020B0604020202020204" pitchFamily="34" charset="0"/>
              <a:buChar char="•"/>
            </a:pPr>
            <a:r>
              <a:rPr lang="en-US" dirty="0"/>
              <a:t>Temp tables, table variables</a:t>
            </a:r>
          </a:p>
          <a:p>
            <a:pPr marL="900626" lvl="1" indent="-342900">
              <a:buFont typeface="Arial" panose="020B0604020202020204" pitchFamily="34" charset="0"/>
              <a:buChar char="•"/>
            </a:pPr>
            <a:r>
              <a:rPr lang="en-US" dirty="0"/>
              <a:t>Joins, aggregations</a:t>
            </a:r>
          </a:p>
          <a:p>
            <a:pPr marL="900626" lvl="1" indent="-342900">
              <a:buFont typeface="Arial" panose="020B0604020202020204" pitchFamily="34" charset="0"/>
              <a:buChar char="•"/>
            </a:pPr>
            <a:r>
              <a:rPr lang="en-US" dirty="0"/>
              <a:t>Cursors</a:t>
            </a:r>
          </a:p>
          <a:p>
            <a:pPr marL="900626" lvl="1" indent="-342900">
              <a:buFont typeface="Arial" panose="020B0604020202020204" pitchFamily="34" charset="0"/>
              <a:buChar char="•"/>
            </a:pPr>
            <a:r>
              <a:rPr lang="en-US" dirty="0"/>
              <a:t>Sorting, hash matches, spools</a:t>
            </a:r>
          </a:p>
          <a:p>
            <a:r>
              <a:rPr lang="en-US" dirty="0"/>
              <a:t>And it’s nearly impossible to know</a:t>
            </a:r>
            <a:br>
              <a:rPr lang="en-US" dirty="0"/>
            </a:br>
            <a:r>
              <a:rPr lang="en-US" dirty="0"/>
              <a:t>which ones we’ll use, and how much.</a:t>
            </a:r>
          </a:p>
        </p:txBody>
      </p:sp>
    </p:spTree>
    <p:extLst>
      <p:ext uri="{BB962C8B-B14F-4D97-AF65-F5344CB8AC3E}">
        <p14:creationId xmlns:p14="http://schemas.microsoft.com/office/powerpoint/2010/main" val="39424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E9AE-3B7C-C340-9AC8-D34FEBCAD5AB}"/>
              </a:ext>
            </a:extLst>
          </p:cNvPr>
          <p:cNvSpPr>
            <a:spLocks noGrp="1"/>
          </p:cNvSpPr>
          <p:nvPr>
            <p:ph type="title"/>
          </p:nvPr>
        </p:nvSpPr>
        <p:spPr/>
        <p:txBody>
          <a:bodyPr/>
          <a:lstStyle/>
          <a:p>
            <a:r>
              <a:rPr lang="en-US" dirty="0"/>
              <a:t>Example: the version store</a:t>
            </a:r>
          </a:p>
        </p:txBody>
      </p:sp>
      <p:sp>
        <p:nvSpPr>
          <p:cNvPr id="3" name="Content Placeholder 2">
            <a:extLst>
              <a:ext uri="{FF2B5EF4-FFF2-40B4-BE49-F238E27FC236}">
                <a16:creationId xmlns:a16="http://schemas.microsoft.com/office/drawing/2014/main" id="{5A78F9F0-360F-F747-AA8D-4AEA45A6E1F8}"/>
              </a:ext>
            </a:extLst>
          </p:cNvPr>
          <p:cNvSpPr>
            <a:spLocks noGrp="1"/>
          </p:cNvSpPr>
          <p:nvPr>
            <p:ph idx="1"/>
          </p:nvPr>
        </p:nvSpPr>
        <p:spPr>
          <a:xfrm>
            <a:off x="892972" y="1031378"/>
            <a:ext cx="7358063" cy="3467793"/>
          </a:xfrm>
        </p:spPr>
        <p:txBody>
          <a:bodyPr>
            <a:normAutofit/>
          </a:bodyPr>
          <a:lstStyle/>
          <a:p>
            <a:r>
              <a:rPr lang="en-US" dirty="0"/>
              <a:t>How long will your longest transaction be?</a:t>
            </a:r>
          </a:p>
          <a:p>
            <a:r>
              <a:rPr lang="en-US" dirty="0"/>
              <a:t>How much data will change</a:t>
            </a:r>
            <a:br>
              <a:rPr lang="en-US" dirty="0"/>
            </a:br>
            <a:r>
              <a:rPr lang="en-US" dirty="0"/>
              <a:t>during that transaction?</a:t>
            </a:r>
          </a:p>
          <a:p>
            <a:r>
              <a:rPr lang="en-US" dirty="0"/>
              <a:t>Not just in your one session, but:</a:t>
            </a:r>
          </a:p>
          <a:p>
            <a:pPr marL="900626" lvl="1" indent="-342900">
              <a:buFont typeface="Arial" panose="020B0604020202020204" pitchFamily="34" charset="0"/>
              <a:buChar char="•"/>
            </a:pPr>
            <a:r>
              <a:rPr lang="en-US" dirty="0"/>
              <a:t>In other transactions</a:t>
            </a:r>
          </a:p>
          <a:p>
            <a:pPr marL="900626" lvl="1" indent="-342900">
              <a:buFont typeface="Arial" panose="020B0604020202020204" pitchFamily="34" charset="0"/>
              <a:buChar char="•"/>
            </a:pPr>
            <a:r>
              <a:rPr lang="en-US" dirty="0"/>
              <a:t>In other databases, too</a:t>
            </a:r>
          </a:p>
          <a:p>
            <a:r>
              <a:rPr lang="en-US" dirty="0"/>
              <a:t>And will you have any outliers, like </a:t>
            </a:r>
            <a:br>
              <a:rPr lang="en-US" dirty="0"/>
            </a:br>
            <a:r>
              <a:rPr lang="en-US" dirty="0"/>
              <a:t>the lock-machine-and-leave scenario?</a:t>
            </a:r>
          </a:p>
        </p:txBody>
      </p:sp>
    </p:spTree>
    <p:extLst>
      <p:ext uri="{BB962C8B-B14F-4D97-AF65-F5344CB8AC3E}">
        <p14:creationId xmlns:p14="http://schemas.microsoft.com/office/powerpoint/2010/main" val="385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C588-B863-9C42-B4BC-2274A074038A}"/>
              </a:ext>
            </a:extLst>
          </p:cNvPr>
          <p:cNvSpPr>
            <a:spLocks noGrp="1"/>
          </p:cNvSpPr>
          <p:nvPr>
            <p:ph type="title"/>
          </p:nvPr>
        </p:nvSpPr>
        <p:spPr/>
        <p:txBody>
          <a:bodyPr/>
          <a:lstStyle/>
          <a:p>
            <a:r>
              <a:rPr lang="en-US" dirty="0"/>
              <a:t>It’s impossible to guess this stuff.</a:t>
            </a:r>
          </a:p>
        </p:txBody>
      </p:sp>
      <p:sp>
        <p:nvSpPr>
          <p:cNvPr id="3" name="Content Placeholder 2">
            <a:extLst>
              <a:ext uri="{FF2B5EF4-FFF2-40B4-BE49-F238E27FC236}">
                <a16:creationId xmlns:a16="http://schemas.microsoft.com/office/drawing/2014/main" id="{987A9876-48AE-DD40-8982-84055FA568F5}"/>
              </a:ext>
            </a:extLst>
          </p:cNvPr>
          <p:cNvSpPr>
            <a:spLocks noGrp="1"/>
          </p:cNvSpPr>
          <p:nvPr>
            <p:ph idx="1"/>
          </p:nvPr>
        </p:nvSpPr>
        <p:spPr/>
        <p:txBody>
          <a:bodyPr/>
          <a:lstStyle/>
          <a:p>
            <a:r>
              <a:rPr lang="en-US" dirty="0"/>
              <a:t>If you’re building a new server, you just can’t know.</a:t>
            </a:r>
          </a:p>
          <a:p>
            <a:r>
              <a:rPr lang="en-US" dirty="0"/>
              <a:t>My guideline: 25% of the total data size</a:t>
            </a:r>
            <a:br>
              <a:rPr lang="en-US" dirty="0"/>
            </a:br>
            <a:r>
              <a:rPr lang="en-US" dirty="0"/>
              <a:t>on the entire server.</a:t>
            </a:r>
          </a:p>
          <a:p>
            <a:r>
              <a:rPr lang="en-US" dirty="0"/>
              <a:t>Yes, even on 10TB data warehouses:</a:t>
            </a:r>
            <a:br>
              <a:rPr lang="en-US" dirty="0"/>
            </a:br>
            <a:r>
              <a:rPr lang="en-US" dirty="0"/>
              <a:t>after all, we do big data loads &amp; reloads.</a:t>
            </a:r>
          </a:p>
        </p:txBody>
      </p:sp>
    </p:spTree>
    <p:extLst>
      <p:ext uri="{BB962C8B-B14F-4D97-AF65-F5344CB8AC3E}">
        <p14:creationId xmlns:p14="http://schemas.microsoft.com/office/powerpoint/2010/main" val="187935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6311-5BE8-B042-8FB7-132CE81BC59D}"/>
              </a:ext>
            </a:extLst>
          </p:cNvPr>
          <p:cNvSpPr>
            <a:spLocks noGrp="1"/>
          </p:cNvSpPr>
          <p:nvPr>
            <p:ph type="title"/>
          </p:nvPr>
        </p:nvSpPr>
        <p:spPr/>
        <p:txBody>
          <a:bodyPr/>
          <a:lstStyle/>
          <a:p>
            <a:r>
              <a:rPr lang="en-US" dirty="0"/>
              <a:t>There are exceptions.</a:t>
            </a:r>
          </a:p>
        </p:txBody>
      </p:sp>
      <p:sp>
        <p:nvSpPr>
          <p:cNvPr id="3" name="Content Placeholder 2">
            <a:extLst>
              <a:ext uri="{FF2B5EF4-FFF2-40B4-BE49-F238E27FC236}">
                <a16:creationId xmlns:a16="http://schemas.microsoft.com/office/drawing/2014/main" id="{A541A74B-58E6-2E47-BD18-F9107741427B}"/>
              </a:ext>
            </a:extLst>
          </p:cNvPr>
          <p:cNvSpPr>
            <a:spLocks noGrp="1"/>
          </p:cNvSpPr>
          <p:nvPr>
            <p:ph idx="1"/>
          </p:nvPr>
        </p:nvSpPr>
        <p:spPr>
          <a:xfrm>
            <a:off x="892972" y="1031378"/>
            <a:ext cx="7358063" cy="3492069"/>
          </a:xfrm>
        </p:spPr>
        <p:txBody>
          <a:bodyPr>
            <a:normAutofit/>
          </a:bodyPr>
          <a:lstStyle/>
          <a:p>
            <a:r>
              <a:rPr lang="en-US" dirty="0"/>
              <a:t>Client scenario, simplified:</a:t>
            </a:r>
          </a:p>
          <a:p>
            <a:pPr marL="900626" lvl="1" indent="-342900">
              <a:buFont typeface="Arial" panose="020B0604020202020204" pitchFamily="34" charset="0"/>
              <a:buChar char="•"/>
            </a:pPr>
            <a:r>
              <a:rPr lang="en-US" dirty="0"/>
              <a:t>The server has 10TB of data</a:t>
            </a:r>
          </a:p>
          <a:p>
            <a:pPr marL="900626" lvl="1" indent="-342900">
              <a:buFont typeface="Arial" panose="020B0604020202020204" pitchFamily="34" charset="0"/>
              <a:buChar char="•"/>
            </a:pPr>
            <a:r>
              <a:rPr lang="en-US" dirty="0"/>
              <a:t>It’s 10 databases, each 1TB</a:t>
            </a:r>
          </a:p>
          <a:p>
            <a:pPr marL="900626" lvl="1" indent="-342900">
              <a:buFont typeface="Arial" panose="020B0604020202020204" pitchFamily="34" charset="0"/>
              <a:buChar char="•"/>
            </a:pPr>
            <a:r>
              <a:rPr lang="en-US" dirty="0"/>
              <a:t>Each 1TB database has a</a:t>
            </a:r>
            <a:br>
              <a:rPr lang="en-US" dirty="0"/>
            </a:br>
            <a:r>
              <a:rPr lang="en-US" dirty="0"/>
              <a:t>single 800GB table</a:t>
            </a:r>
            <a:br>
              <a:rPr lang="en-US" dirty="0"/>
            </a:br>
            <a:r>
              <a:rPr lang="en-US" dirty="0"/>
              <a:t>(that’s ten 800GB tables in total)</a:t>
            </a:r>
          </a:p>
          <a:p>
            <a:pPr marL="900626" lvl="1" indent="-342900">
              <a:buFont typeface="Arial" panose="020B0604020202020204" pitchFamily="34" charset="0"/>
              <a:buChar char="•"/>
            </a:pPr>
            <a:r>
              <a:rPr lang="en-US" dirty="0"/>
              <a:t>They rebuild indexes in parallel,</a:t>
            </a:r>
            <a:br>
              <a:rPr lang="en-US" dirty="0"/>
            </a:br>
            <a:r>
              <a:rPr lang="en-US" dirty="0"/>
              <a:t>with </a:t>
            </a:r>
            <a:r>
              <a:rPr lang="en-US" dirty="0" err="1"/>
              <a:t>sort_in_tempdb</a:t>
            </a:r>
            <a:r>
              <a:rPr lang="en-US" dirty="0"/>
              <a:t> = on</a:t>
            </a:r>
          </a:p>
          <a:p>
            <a:r>
              <a:rPr lang="en-US" dirty="0"/>
              <a:t>They needed at least 8TB </a:t>
            </a:r>
            <a:r>
              <a:rPr lang="en-US" dirty="0" err="1"/>
              <a:t>TempDB</a:t>
            </a:r>
            <a:r>
              <a:rPr lang="en-US" dirty="0"/>
              <a:t> space.</a:t>
            </a:r>
          </a:p>
        </p:txBody>
      </p:sp>
    </p:spTree>
    <p:extLst>
      <p:ext uri="{BB962C8B-B14F-4D97-AF65-F5344CB8AC3E}">
        <p14:creationId xmlns:p14="http://schemas.microsoft.com/office/powerpoint/2010/main" val="210322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2D4A-44F7-414D-832D-478339DCE269}"/>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F334F526-705D-1949-B6D7-A15182500F67}"/>
              </a:ext>
            </a:extLst>
          </p:cNvPr>
          <p:cNvSpPr>
            <a:spLocks noGrp="1"/>
          </p:cNvSpPr>
          <p:nvPr>
            <p:ph idx="1"/>
          </p:nvPr>
        </p:nvSpPr>
        <p:spPr>
          <a:xfrm>
            <a:off x="892972" y="1031378"/>
            <a:ext cx="7358063" cy="3427333"/>
          </a:xfrm>
        </p:spPr>
        <p:txBody>
          <a:bodyPr>
            <a:normAutofit lnSpcReduction="10000"/>
          </a:bodyPr>
          <a:lstStyle/>
          <a:p>
            <a:pPr marL="342900" indent="-342900">
              <a:buFont typeface="Arial" panose="020B0604020202020204" pitchFamily="34" charset="0"/>
              <a:buChar char="•"/>
            </a:pPr>
            <a:r>
              <a:rPr lang="en-US" dirty="0"/>
              <a:t>20TB database</a:t>
            </a:r>
          </a:p>
          <a:p>
            <a:pPr marL="342900" indent="-342900">
              <a:buFont typeface="Arial" panose="020B0604020202020204" pitchFamily="34" charset="0"/>
              <a:buChar char="•"/>
            </a:pPr>
            <a:r>
              <a:rPr lang="en-US" dirty="0"/>
              <a:t>Crazy fast SAN, no point of</a:t>
            </a:r>
            <a:br>
              <a:rPr lang="en-US" dirty="0"/>
            </a:br>
            <a:r>
              <a:rPr lang="en-US" dirty="0" err="1"/>
              <a:t>sort_in_tempdb</a:t>
            </a:r>
            <a:endParaRPr lang="en-US" dirty="0"/>
          </a:p>
          <a:p>
            <a:pPr marL="342900" indent="-342900">
              <a:buFont typeface="Arial" panose="020B0604020202020204" pitchFamily="34" charset="0"/>
              <a:buChar char="•"/>
            </a:pPr>
            <a:r>
              <a:rPr lang="en-US" dirty="0"/>
              <a:t>In a sync Availability Group</a:t>
            </a:r>
            <a:br>
              <a:rPr lang="en-US" dirty="0"/>
            </a:br>
            <a:r>
              <a:rPr lang="en-US" dirty="0"/>
              <a:t>(we couldn’t rebuild indexes)</a:t>
            </a:r>
          </a:p>
          <a:p>
            <a:pPr marL="342900" indent="-342900">
              <a:buFont typeface="Arial" panose="020B0604020202020204" pitchFamily="34" charset="0"/>
              <a:buChar char="•"/>
            </a:pPr>
            <a:r>
              <a:rPr lang="en-US" dirty="0"/>
              <a:t>No transactions, triggers,</a:t>
            </a:r>
            <a:br>
              <a:rPr lang="en-US" dirty="0"/>
            </a:br>
            <a:r>
              <a:rPr lang="en-US" dirty="0"/>
              <a:t>version store (all </a:t>
            </a:r>
            <a:r>
              <a:rPr lang="en-US" dirty="0" err="1"/>
              <a:t>nolock</a:t>
            </a:r>
            <a:r>
              <a:rPr lang="en-US" dirty="0"/>
              <a:t>)</a:t>
            </a:r>
          </a:p>
          <a:p>
            <a:pPr marL="342900" indent="-342900">
              <a:buFont typeface="Arial" panose="020B0604020202020204" pitchFamily="34" charset="0"/>
              <a:buChar char="•"/>
            </a:pPr>
            <a:r>
              <a:rPr lang="en-US" dirty="0"/>
              <a:t>100GB </a:t>
            </a:r>
            <a:r>
              <a:rPr lang="en-US" dirty="0" err="1"/>
              <a:t>TempDB</a:t>
            </a:r>
            <a:r>
              <a:rPr lang="en-US" dirty="0"/>
              <a:t> would be fine</a:t>
            </a:r>
          </a:p>
        </p:txBody>
      </p:sp>
    </p:spTree>
    <p:extLst>
      <p:ext uri="{BB962C8B-B14F-4D97-AF65-F5344CB8AC3E}">
        <p14:creationId xmlns:p14="http://schemas.microsoft.com/office/powerpoint/2010/main" val="201295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CE291-22D3-F541-8119-CC51F6185690}"/>
              </a:ext>
            </a:extLst>
          </p:cNvPr>
          <p:cNvSpPr>
            <a:spLocks noGrp="1"/>
          </p:cNvSpPr>
          <p:nvPr>
            <p:ph type="title"/>
          </p:nvPr>
        </p:nvSpPr>
        <p:spPr/>
        <p:txBody>
          <a:bodyPr/>
          <a:lstStyle/>
          <a:p>
            <a:r>
              <a:rPr lang="en-US" dirty="0"/>
              <a:t>Where do</a:t>
            </a:r>
            <a:br>
              <a:rPr lang="en-US" dirty="0"/>
            </a:br>
            <a:r>
              <a:rPr lang="en-US" dirty="0"/>
              <a:t>we put it?</a:t>
            </a:r>
          </a:p>
        </p:txBody>
      </p:sp>
      <p:sp>
        <p:nvSpPr>
          <p:cNvPr id="5" name="Text Placeholder 4">
            <a:extLst>
              <a:ext uri="{FF2B5EF4-FFF2-40B4-BE49-F238E27FC236}">
                <a16:creationId xmlns:a16="http://schemas.microsoft.com/office/drawing/2014/main" id="{AC0956FC-0295-0C4D-A24A-4203B53CBE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2905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nt Ozar Unlimited - Widescreen">
  <a:themeElements>
    <a:clrScheme name="Custom 3">
      <a:dk1>
        <a:sysClr val="windowText" lastClr="000000"/>
      </a:dk1>
      <a:lt1>
        <a:sysClr val="window" lastClr="FFFFFF"/>
      </a:lt1>
      <a:dk2>
        <a:srgbClr val="000000"/>
      </a:dk2>
      <a:lt2>
        <a:srgbClr val="EEECE1"/>
      </a:lt2>
      <a:accent1>
        <a:srgbClr val="191919"/>
      </a:accent1>
      <a:accent2>
        <a:srgbClr val="ED1C24"/>
      </a:accent2>
      <a:accent3>
        <a:srgbClr val="66CCFF"/>
      </a:accent3>
      <a:accent4>
        <a:srgbClr val="FFCC66"/>
      </a:accent4>
      <a:accent5>
        <a:srgbClr val="666666"/>
      </a:accent5>
      <a:accent6>
        <a:srgbClr val="B3B3B3"/>
      </a:accent6>
      <a:hlink>
        <a:srgbClr val="ED1C24"/>
      </a:hlink>
      <a:folHlink>
        <a:srgbClr val="ED1C24"/>
      </a:folHlink>
    </a:clrScheme>
    <a:fontScheme name="Office 2">
      <a:majorFont>
        <a:latin typeface="SweetSansPro 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weetSansPro"/>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Sweet Sans Pro" panose="02000000000000000000" pitchFamily="2" charset="77"/>
            <a:ea typeface="ヒラギノ角ゴ ProN W3" charset="0"/>
            <a:cs typeface="Sweet Sans Pro" panose="02000000000000000000" pitchFamily="2" charset="77"/>
            <a:sym typeface="Gill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lnDef>
  </a:objectDefaults>
  <a:extraClrSchemeLst>
    <a:extraClrScheme>
      <a:clrScheme name="internal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9C4E6702-E143-9540-BADC-2E84E1538D6F}" vid="{EB20436F-61F0-7041-AFE2-C95D2827E1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Brent Ozar Unlimited - Widescreen</Template>
  <TotalTime>81</TotalTime>
  <Words>1786</Words>
  <Application>Microsoft Macintosh PowerPoint</Application>
  <PresentationFormat>On-screen Show (16:9)</PresentationFormat>
  <Paragraphs>278</Paragraphs>
  <Slides>38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Sweet Sans Pro</vt:lpstr>
      <vt:lpstr>Sweet Sans Pro Medium</vt:lpstr>
      <vt:lpstr>SweetSansPro Medium</vt:lpstr>
      <vt:lpstr>Brent Ozar Unlimited - Widescreen</vt:lpstr>
      <vt:lpstr>How to Provision TempDB on a New Server</vt:lpstr>
      <vt:lpstr>Agenda</vt:lpstr>
      <vt:lpstr>How big?</vt:lpstr>
      <vt:lpstr>It stores all kinds of stuff:</vt:lpstr>
      <vt:lpstr>Example: the version store</vt:lpstr>
      <vt:lpstr>It’s impossible to guess this stuff.</vt:lpstr>
      <vt:lpstr>There are exceptions.</vt:lpstr>
      <vt:lpstr>Another example</vt:lpstr>
      <vt:lpstr>Where do we put it?</vt:lpstr>
      <vt:lpstr>Solid state storage.</vt:lpstr>
      <vt:lpstr>If you’re on a bare metal server…</vt:lpstr>
      <vt:lpstr>If you’re in a VM in the cloud…</vt:lpstr>
      <vt:lpstr>If you’re in a conventional VM…</vt:lpstr>
      <vt:lpstr>If you’re in a VM, continued</vt:lpstr>
      <vt:lpstr>If it’s on a dedicated volume…</vt:lpstr>
      <vt:lpstr>How many data files do we need?</vt:lpstr>
      <vt:lpstr>Normal databases have 1 data file.</vt:lpstr>
      <vt:lpstr>TempDB is different.</vt:lpstr>
      <vt:lpstr>This causes a problem.</vt:lpstr>
      <vt:lpstr>Not in TempDB.</vt:lpstr>
      <vt:lpstr>This isn’t a disk storage problem.</vt:lpstr>
      <vt:lpstr>PowerPoint Presentation</vt:lpstr>
      <vt:lpstr>How to configure TempDB</vt:lpstr>
      <vt:lpstr>Make sure data file sizes are equal.</vt:lpstr>
      <vt:lpstr>How many log files do we need?</vt:lpstr>
      <vt:lpstr>Just 1. Log file access is sequential.</vt:lpstr>
      <vt:lpstr>Should we enable autogrowth?</vt:lpstr>
      <vt:lpstr>If you’re on bare metal or cloud…</vt:lpstr>
      <vt:lpstr>If you’re on a VM, sharing space…</vt:lpstr>
      <vt:lpstr>What if we run out of space?</vt:lpstr>
      <vt:lpstr>You will. It’s a matter of time.</vt:lpstr>
      <vt:lpstr>Should we enable trace flags?</vt:lpstr>
      <vt:lpstr>For SQL Server 2014 &amp; prior, yes:</vt:lpstr>
      <vt:lpstr>SQL Server 2016 &amp; later</vt:lpstr>
      <vt:lpstr>Should we change an existing server?</vt:lpstr>
      <vt:lpstr>Common scenario: tiny TempDB</vt:lpstr>
      <vt:lpstr>Another: giant single file</vt:lpstr>
      <vt:lpstr>But every scenario is different.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TempDB</dc:title>
  <dc:creator>Brent Ozar</dc:creator>
  <cp:lastModifiedBy>Brent Ozar</cp:lastModifiedBy>
  <cp:revision>22</cp:revision>
  <cp:lastPrinted>2020-12-06T17:25:22Z</cp:lastPrinted>
  <dcterms:created xsi:type="dcterms:W3CDTF">2020-07-13T21:48:58Z</dcterms:created>
  <dcterms:modified xsi:type="dcterms:W3CDTF">2020-12-07T12:45:42Z</dcterms:modified>
</cp:coreProperties>
</file>