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83" r:id="rId15"/>
    <p:sldId id="284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0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34538-D822-4D5F-BA6B-FF6D55376014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8FF63-CADF-4EFF-9318-929CCD5D9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9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282-FEA6-4370-9DE9-127890A67044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D547-211D-4FAE-A9B2-A07EA67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238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282-FEA6-4370-9DE9-127890A67044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D547-211D-4FAE-A9B2-A07EA67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282-FEA6-4370-9DE9-127890A67044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D547-211D-4FAE-A9B2-A07EA67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342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282-FEA6-4370-9DE9-127890A67044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D547-211D-4FAE-A9B2-A07EA67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561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282-FEA6-4370-9DE9-127890A67044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D547-211D-4FAE-A9B2-A07EA67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2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282-FEA6-4370-9DE9-127890A67044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D547-211D-4FAE-A9B2-A07EA67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77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282-FEA6-4370-9DE9-127890A67044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D547-211D-4FAE-A9B2-A07EA67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20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282-FEA6-4370-9DE9-127890A67044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D547-211D-4FAE-A9B2-A07EA67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9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282-FEA6-4370-9DE9-127890A67044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D547-211D-4FAE-A9B2-A07EA67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88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282-FEA6-4370-9DE9-127890A67044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D547-211D-4FAE-A9B2-A07EA67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789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FB282-FEA6-4370-9DE9-127890A67044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3D547-211D-4FAE-A9B2-A07EA67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947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FB282-FEA6-4370-9DE9-127890A67044}" type="datetimeFigureOut">
              <a:rPr lang="zh-CN" altLang="en-US" smtClean="0"/>
              <a:t>2022/3/10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3D547-211D-4FAE-A9B2-A07EA6773C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60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bluur/BiostaticsProject1" TargetMode="External"/><Relationship Id="rId2" Type="http://schemas.openxmlformats.org/officeDocument/2006/relationships/hyperlink" Target="https://github.com/Bluuur/BiostaticsProject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ee.com/bluur/MarkdownNotes/tree/main/Biostatics" TargetMode="External"/><Relationship Id="rId4" Type="http://schemas.openxmlformats.org/officeDocument/2006/relationships/hyperlink" Target="https://github.com/Bluuur/MarkdownNotes/tree/main/Biostatic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B6334-5F1E-4B08-9DA0-F18136DDF4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800" b="1">
                <a:latin typeface="微软雅黑" panose="020B0503020204020204" pitchFamily="34" charset="-122"/>
                <a:ea typeface="微软雅黑" panose="020B0503020204020204" pitchFamily="34" charset="-122"/>
              </a:rPr>
              <a:t>出芽酵母单核苷酸突变特征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CFC056C-A853-4CFC-8412-EDD5B82DE4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生信 </a:t>
            </a:r>
            <a:r>
              <a:rPr lang="en-US" altLang="zh-CN"/>
              <a:t>2001 </a:t>
            </a:r>
            <a:r>
              <a:rPr lang="zh-CN" altLang="en-US"/>
              <a:t>张子栋 梁国相</a:t>
            </a:r>
          </a:p>
        </p:txBody>
      </p:sp>
    </p:spTree>
    <p:extLst>
      <p:ext uri="{BB962C8B-B14F-4D97-AF65-F5344CB8AC3E}">
        <p14:creationId xmlns:p14="http://schemas.microsoft.com/office/powerpoint/2010/main" val="1065300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8B208-DEE8-460F-BDB4-B7CAEE1D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zh-CN" altLang="en-US" sz="3100" b="1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BE571-8002-4622-B3FD-4D156C85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82981"/>
            <a:ext cx="8178799" cy="4393982"/>
          </a:xfrm>
        </p:spPr>
        <p:txBody>
          <a:bodyPr>
            <a:normAutofit/>
          </a:bodyPr>
          <a:lstStyle/>
          <a:p>
            <a:r>
              <a:rPr lang="zh-CN" altLang="en-US" sz="3200"/>
              <a:t>计算统计数</a:t>
            </a:r>
            <a:endParaRPr lang="en-US" altLang="zh-CN" sz="3200"/>
          </a:p>
          <a:p>
            <a:r>
              <a:rPr lang="zh-CN" altLang="en-US" sz="2000"/>
              <a:t>计算变异率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A296AF-A271-4029-AA38-2323BA516559}"/>
              </a:ext>
            </a:extLst>
          </p:cNvPr>
          <p:cNvSpPr txBox="1"/>
          <p:nvPr/>
        </p:nvSpPr>
        <p:spPr>
          <a:xfrm>
            <a:off x="482600" y="3012141"/>
            <a:ext cx="8178799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//</a:t>
            </a:r>
            <a:r>
              <a:rPr lang="zh-CN" altLang="en-US" sz="1050">
                <a:latin typeface="JetBrains Mono" panose="02000009000000000000" pitchFamily="49" charset="0"/>
                <a:cs typeface="JetBrains Mono" panose="02000009000000000000" pitchFamily="49" charset="0"/>
              </a:rPr>
              <a:t>计算变异数与变异率</a:t>
            </a:r>
          </a:p>
          <a:p>
            <a:r>
              <a:rPr lang="en-US" altLang="zh-CN" sz="105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 (int i = 0; i &lt; allMutation.size(); i++) {</a:t>
            </a:r>
          </a:p>
          <a:p>
            <a:r>
              <a:rPr lang="en-US" altLang="zh-CN" sz="105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for (int j = 0; j &lt; genes.size(); j++) {</a:t>
            </a:r>
          </a:p>
          <a:p>
            <a:r>
              <a:rPr lang="en-US" altLang="zh-CN" sz="105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if (allMutation.get(i).getChromosomeId().equals(genes.get(j).getChromosomeId()) &amp;&amp; allMutation.get(i).getChromosomePos() &gt;= genes.get(j).getStartPos() &amp;&amp;</a:t>
            </a:r>
          </a:p>
          <a:p>
            <a:r>
              <a:rPr lang="en-US" altLang="zh-CN" sz="105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allMutation.get(i).getChromosomePos() &lt;= genes.get(j).getEndPos()) {</a:t>
            </a:r>
          </a:p>
          <a:p>
            <a:r>
              <a:rPr lang="en-US" altLang="zh-CN" sz="105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genes.get(j).setMutationNum(genes.get(j).getMutationNum() + 1);</a:t>
            </a:r>
          </a:p>
          <a:p>
            <a:r>
              <a:rPr lang="en-US" altLang="zh-CN" sz="105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genes.get(j).setMutationRate((double) genes.get(j).getMutationNum() / (double) (genes.get(j).getEndPos() - genes.get(j).getStartPos() + 1));</a:t>
            </a:r>
          </a:p>
          <a:p>
            <a:r>
              <a:rPr lang="en-US" altLang="zh-CN" sz="105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</a:p>
          <a:p>
            <a:r>
              <a:rPr lang="en-US" altLang="zh-CN" sz="105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</a:p>
          <a:p>
            <a:r>
              <a:rPr lang="en-US" altLang="zh-CN" sz="105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for (int j = 0; j &lt; nonGenes.size(); j++) {</a:t>
            </a:r>
          </a:p>
          <a:p>
            <a:r>
              <a:rPr lang="en-US" altLang="zh-CN" sz="105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if (allMutation.get(i).getChromosomeId().equals(nonGenes.get(j).getChromosomeId()) &amp;&amp; allMutation.get(i).getChromosomePos() &gt;= nonGenes.get(j).getStartPos() &amp;&amp;</a:t>
            </a:r>
          </a:p>
          <a:p>
            <a:r>
              <a:rPr lang="en-US" altLang="zh-CN" sz="105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allMutation.get(i).getChromosomePos() &lt;= nonGenes.get(j).getEndPos()) {</a:t>
            </a:r>
          </a:p>
          <a:p>
            <a:r>
              <a:rPr lang="en-US" altLang="zh-CN" sz="105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nonGenes.get(j).setMutationNum(nonGenes.get(j).getMutationNum() + 1);</a:t>
            </a:r>
          </a:p>
          <a:p>
            <a:r>
              <a:rPr lang="en-US" altLang="zh-CN" sz="105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nonGenes.get(j).setMutationRate((double) nonGenes.get(j).getMutationNum() / (double) (nonGenes.get(j).getEndPos() - nonGenes.get(j).getStartPos() + 1));</a:t>
            </a:r>
          </a:p>
          <a:p>
            <a:r>
              <a:rPr lang="en-US" altLang="zh-CN" sz="105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</a:p>
          <a:p>
            <a:r>
              <a:rPr lang="en-US" altLang="zh-CN" sz="105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</a:p>
          <a:p>
            <a:r>
              <a:rPr lang="en-US" altLang="zh-CN" sz="105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</a:p>
          <a:p>
            <a:endParaRPr lang="en-US" altLang="zh-CN" sz="105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023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AFF63-1B7B-4189-90EC-F6B22DE49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数据可视化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9181E-2871-4B4E-9A4D-4DBCAC00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59" y="2469862"/>
            <a:ext cx="7886700" cy="473822"/>
          </a:xfrm>
        </p:spPr>
        <p:txBody>
          <a:bodyPr>
            <a:normAutofit lnSpcReduction="10000"/>
          </a:bodyPr>
          <a:lstStyle/>
          <a:p>
            <a:r>
              <a:rPr lang="zh-CN" altLang="en-US"/>
              <a:t>使用 </a:t>
            </a:r>
            <a:r>
              <a:rPr lang="en-US" altLang="zh-CN"/>
              <a:t>R       </a:t>
            </a:r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hist() </a:t>
            </a:r>
            <a:r>
              <a:rPr lang="zh-CN" altLang="en-US"/>
              <a:t>函数</a:t>
            </a:r>
          </a:p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D1A5AE-5423-47D8-A126-18471ED4D6A9}"/>
              </a:ext>
            </a:extLst>
          </p:cNvPr>
          <p:cNvSpPr txBox="1"/>
          <p:nvPr/>
        </p:nvSpPr>
        <p:spPr>
          <a:xfrm>
            <a:off x="407843" y="4058290"/>
            <a:ext cx="83283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geneMutationRate = read.table(file.choose(), header = F, sep = ",")</a:t>
            </a:r>
          </a:p>
          <a:p>
            <a:r>
              <a:rPr lang="en-US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geneMutationRate = as.matrix(geneMutationRate)</a:t>
            </a:r>
          </a:p>
          <a:p>
            <a:r>
              <a:rPr lang="en-US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nonGeneMutationRate = read.table(file.choose(), header = F, sep = ",")</a:t>
            </a:r>
          </a:p>
          <a:p>
            <a:r>
              <a:rPr lang="en-US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nonGeneMutationRate = as.matrix(nonGeneMutationRate)</a:t>
            </a:r>
          </a:p>
          <a:p>
            <a:r>
              <a:rPr lang="en-US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hist(geneMutationRate, xlab="Gene mutation rate",ylab="Number",col=rgb(255, 0, 0, 90, maxColorValue=255), breaks = 100, xlim = c(0.0,0.1), ylim = c(0,500), main = NULL)</a:t>
            </a:r>
          </a:p>
          <a:p>
            <a:r>
              <a:rPr lang="en-US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par(new = T)</a:t>
            </a:r>
          </a:p>
          <a:p>
            <a:r>
              <a:rPr lang="en-US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hist(nonGeneMutationRate, xlab="Gene mutation rate",ylab="Number",col=rgb(2, 0, 0, 10, maxColorValue=255), breaks = 100, xlim = c(0.0,0.1), ylim = c(0,500), main = NULL)</a:t>
            </a:r>
            <a:endParaRPr lang="zh-CN" altLang="en-US" sz="1200"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endParaRPr lang="zh-CN" altLang="en-US" sz="120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53244A-619D-4608-A4C7-A1CE9B5F5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826" y="749881"/>
            <a:ext cx="3069488" cy="2781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36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87BD8-73FC-4238-AFE8-B8EC2F8C5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假设检验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F05541-8E47-427D-B456-BBF6879D9C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7333" y="2284910"/>
            <a:ext cx="6467526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检验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= (geneMutRateMean - nonGeneMutRateMean) / (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sqrt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((((genes.size() -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geneVariance) + ((nonGenes.size() -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nonGeneVariance)) / (genes.size() + nonGenes.size() -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 *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sqrt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 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genes.size()) + 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 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nonGenes.size())))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 = "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t)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//u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检验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 = (geneMutRateMean - nonGeneMutRateMean) / (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sqrt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((geneVariance / genes.size()) + (nonGeneVariance / nonGenes.size())))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"u = "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u)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3408E2-01BA-4372-A417-9C69C53A9495}"/>
              </a:ext>
            </a:extLst>
          </p:cNvPr>
          <p:cNvSpPr txBox="1"/>
          <p:nvPr/>
        </p:nvSpPr>
        <p:spPr>
          <a:xfrm>
            <a:off x="807333" y="1690689"/>
            <a:ext cx="421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主要算法：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15812F2-71B3-4148-9809-00FED2A99CB9}"/>
              </a:ext>
            </a:extLst>
          </p:cNvPr>
          <p:cNvSpPr txBox="1"/>
          <p:nvPr/>
        </p:nvSpPr>
        <p:spPr>
          <a:xfrm>
            <a:off x="807333" y="4316506"/>
            <a:ext cx="2487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输出结果：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AD914EC-CC99-45E0-977D-2A48D85F1EF5}"/>
              </a:ext>
            </a:extLst>
          </p:cNvPr>
          <p:cNvSpPr txBox="1"/>
          <p:nvPr/>
        </p:nvSpPr>
        <p:spPr>
          <a:xfrm>
            <a:off x="807333" y="4800600"/>
            <a:ext cx="79539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geneMutRateMean = 0.018604969719609406</a:t>
            </a:r>
          </a:p>
          <a:p>
            <a:r>
              <a:rPr lang="it-IT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geneVariance  = 8.597880264141603E-5</a:t>
            </a:r>
          </a:p>
          <a:p>
            <a:r>
              <a:rPr lang="it-IT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nonGeneMutRateMean = 0.023312667924136225</a:t>
            </a:r>
          </a:p>
          <a:p>
            <a:r>
              <a:rPr lang="it-IT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nonGeneVariance = 1.7675824048238737E-4</a:t>
            </a:r>
          </a:p>
          <a:p>
            <a:r>
              <a:rPr lang="it-IT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 = -22.612916116843113</a:t>
            </a:r>
          </a:p>
          <a:p>
            <a:r>
              <a:rPr lang="it-IT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 = -22.610982585720944</a:t>
            </a:r>
            <a:endParaRPr lang="zh-CN" altLang="en-US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118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372DAC-B91D-415D-9B47-2DB32FA6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8111938" cy="1325563"/>
          </a:xfrm>
        </p:spPr>
        <p:txBody>
          <a:bodyPr/>
          <a:lstStyle/>
          <a:p>
            <a:r>
              <a:rPr lang="zh-CN" altLang="en-US"/>
              <a:t>使用 </a:t>
            </a:r>
            <a:r>
              <a:rPr lang="en-US" altLang="zh-CN"/>
              <a:t>R </a:t>
            </a:r>
            <a:r>
              <a:rPr lang="zh-CN" altLang="en-US"/>
              <a:t>内置 </a:t>
            </a:r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t.test()</a:t>
            </a:r>
            <a:r>
              <a:rPr lang="zh-CN" altLang="en-US"/>
              <a:t>验证结果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83E1D0-7C0F-48DE-A76D-A4A30A26B25D}"/>
              </a:ext>
            </a:extLst>
          </p:cNvPr>
          <p:cNvSpPr txBox="1"/>
          <p:nvPr/>
        </p:nvSpPr>
        <p:spPr>
          <a:xfrm>
            <a:off x="793376" y="1754841"/>
            <a:ext cx="75572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t.test(geneMutationRate,nonGeneMutationRate)</a:t>
            </a:r>
          </a:p>
          <a:p>
            <a:endParaRPr lang="en-US" altLang="zh-CN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Welch Two Sample t-test</a:t>
            </a:r>
          </a:p>
          <a:p>
            <a:endParaRPr lang="en-US" altLang="zh-CN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data:  geneMutationRate and nonGeneMutationRate</a:t>
            </a:r>
          </a:p>
          <a:p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 = -22.611, df = 10825, p-value &lt; 2.2e-16</a:t>
            </a:r>
          </a:p>
          <a:p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alternative hypothesis: true difference in means is not equal to 0</a:t>
            </a:r>
          </a:p>
          <a:p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95 percent confidence interval:</a:t>
            </a:r>
          </a:p>
          <a:p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-0.005115816 -0.004299580</a:t>
            </a:r>
          </a:p>
          <a:p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sample estimates:</a:t>
            </a:r>
          </a:p>
          <a:p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mean of x  mean of y </a:t>
            </a:r>
          </a:p>
          <a:p>
            <a:r>
              <a:rPr lang="en-US" altLang="zh-CN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0.01860497 0.02331267 </a:t>
            </a:r>
            <a:endParaRPr lang="zh-CN" altLang="en-US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3EB8C6F-2725-4695-86B0-511ED966056A}"/>
              </a:ext>
            </a:extLst>
          </p:cNvPr>
          <p:cNvSpPr txBox="1"/>
          <p:nvPr/>
        </p:nvSpPr>
        <p:spPr>
          <a:xfrm>
            <a:off x="793376" y="5802405"/>
            <a:ext cx="637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结果与 </a:t>
            </a:r>
            <a:r>
              <a:rPr lang="en-US" altLang="zh-CN"/>
              <a:t>Java </a:t>
            </a:r>
            <a:r>
              <a:rPr lang="zh-CN" altLang="en-US"/>
              <a:t>基本一致</a:t>
            </a:r>
          </a:p>
        </p:txBody>
      </p:sp>
    </p:spTree>
    <p:extLst>
      <p:ext uri="{BB962C8B-B14F-4D97-AF65-F5344CB8AC3E}">
        <p14:creationId xmlns:p14="http://schemas.microsoft.com/office/powerpoint/2010/main" val="2307987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F70CF9-896B-48EE-A047-AD0CBCBDD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840" y="264256"/>
            <a:ext cx="7302319" cy="63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7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E27AE56-0D57-4242-ABD3-A6EE8800C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841" y="333551"/>
            <a:ext cx="7410318" cy="6190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85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E463F-2E3B-4389-990B-B6149F5B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/>
              <a:t>2.</a:t>
            </a:r>
            <a:r>
              <a:rPr lang="zh-CN" altLang="en-US" b="1"/>
              <a:t>突变方向的差异性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9D52A5-55CA-47E9-A885-07A096CA3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08293"/>
          </a:xfrm>
        </p:spPr>
        <p:txBody>
          <a:bodyPr/>
          <a:lstStyle/>
          <a:p>
            <a:r>
              <a:rPr lang="zh-CN" altLang="en-US"/>
              <a:t>修改实体类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E222AA-7BA5-42EE-A80D-B87C34ADC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103" y="2656260"/>
            <a:ext cx="4450976" cy="272382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Information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chromosomeId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startPos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endPos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mutationNum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mutationRate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AGNum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ACNum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ATNum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GANum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GCNum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GTNum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CANum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CGNum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CTNum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TANum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TGNum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TCNum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709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E05B5-6A46-4FFA-A75C-04B61191A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算法设计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3E214-D0C5-4C7E-8270-CA1D8D417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01569"/>
          </a:xfrm>
        </p:spPr>
        <p:txBody>
          <a:bodyPr/>
          <a:lstStyle/>
          <a:p>
            <a:r>
              <a:rPr lang="zh-CN" altLang="en-US"/>
              <a:t>获取基因突变方向及突变数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BBD8CA7-8DB7-4FC0-B853-FD46264AE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653" y="2358921"/>
            <a:ext cx="5546912" cy="438581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void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classify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(Information gene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Mutation mutation)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(mutation.getChromosomeId().equals(gene.getChromosomeId()) &amp;&amp;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mutation.getChromosomePos() &gt;= gene.getStartPos() &amp;&amp;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mutation.getChromosomePos() &lt;= gene.getEndPos())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(mutation.getType().startsWith(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"AT"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gene.setATNum(gene.getATNum()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(mutation.getType().startsWith(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"AG"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gene.setAGNum(gene.getAGNum()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(mutation.getType().startsWith(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"AC"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gene.setACNum(gene.getACNum()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(mutation.getType().startsWith(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"TA"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gene.setTANum(gene.getTANum()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(mutation.getType().startsWith(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"TG"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gene.setTGNum(gene.getTGNum()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(mutation.getType().startsWith(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"TC"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gene.setTCNum(gene.getTCNum()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(mutation.getType().startsWith(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"GA"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gene.setGANum(gene.getGANum()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(mutation.getType().startsWith(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"GT"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gene.setGTNum(gene.getGTNum()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(mutation.getType().startsWith(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"GC"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gene.setGCNum(gene.getGCNum()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(mutation.getType().startsWith(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"CA"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gene.setCANum(gene.getCANum()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(mutation.getType().startsWith(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"CT"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gene.setCTNum(gene.getCTNum()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(mutation.getType().startsWith(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"CG"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gene.setCGNum(gene.getCGNum()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898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AEAE0-A330-4C2E-BC9C-856DA6AD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算法设计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D16B4-602D-4EF8-B363-D564F5E70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88975"/>
          </a:xfrm>
        </p:spPr>
        <p:txBody>
          <a:bodyPr/>
          <a:lstStyle/>
          <a:p>
            <a:r>
              <a:rPr lang="en-US" altLang="zh-CN"/>
              <a:t>t </a:t>
            </a:r>
            <a:r>
              <a:rPr lang="zh-CN" altLang="en-US"/>
              <a:t>检验算法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B6BE16-5667-4048-8CE5-8B5978F6A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377" y="1741036"/>
            <a:ext cx="5742709" cy="480131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t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检验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A653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genes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基因序列数据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A653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非基因序列数据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A653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flag 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需要计算的突变类型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“AG”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表示由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突变为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@return</a:t>
            </a:r>
            <a:b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tTest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(List&lt;Information&gt; 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List&lt;Information&gt; 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flag)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List&lt;Double&gt; geneRate = rate(genes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flag)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List&lt;Double&gt; nonGeneRate = rate(nonGenes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flag)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geneMutRateMean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nonGeneMutRateMean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geneSum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nonGeneSum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geneVariance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nonGeneVariance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geneMutRateMean = mean(geneRate)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nonGeneMutRateMean = mean(nonGeneRate)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geneSum = 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genes.size()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nonGeneSum = 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nonGenes.size()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geneVariance = variance(geneRate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geneMutRateMean)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nonGeneVariance = variance(nonGeneRate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nonGeneMutRateMean)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= (geneMutRateMean - nonGeneMutRateMean) / (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sqrt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((((geneSum -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geneVariance) + ((nonGeneSum -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nonGeneVariance)) / (geneSum + nonGeneSum -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 *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sqrt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 geneSum) + 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 nonGeneSum)))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"gene mean is "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geneMutRateMean)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"non gene mean is "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nonGeneMutRateMean)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return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79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49EDEF-1BE3-483B-9791-0DF57C35E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算法设计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C0DA4-C5D1-4507-8979-51CBC04CC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55357"/>
          </a:xfrm>
        </p:spPr>
        <p:txBody>
          <a:bodyPr/>
          <a:lstStyle/>
          <a:p>
            <a:r>
              <a:rPr lang="en-US" altLang="zh-CN"/>
              <a:t>u </a:t>
            </a:r>
            <a:r>
              <a:rPr lang="zh-CN" altLang="en-US"/>
              <a:t>检验算法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FBB5FF-481E-4F40-A1D9-E5B5C1B7B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2483" y="2078547"/>
            <a:ext cx="5909982" cy="42473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u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检验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A653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genes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基因序列数据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A653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非基因序列数据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A653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flag 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需要计算的突变类型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“AG”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表示由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突变为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@return</a:t>
            </a:r>
            <a:b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uTest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(List&lt;Information&gt; 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List&lt;Information&gt; 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flag)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List&lt;Double&gt; geneRate = rate(genes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flag)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List&lt;Double&gt; nonGeneRate = rate(nonGenes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flag)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geneMutRateMean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nonGeneMutRateMean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geneSum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nonGeneSum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geneVariance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nonGeneVariance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geneMutRateMean = mean(geneRate)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nonGeneMutRateMean = mean(nonGeneRate)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geneSum = 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genes.size()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nonGeneSum = 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nonGenes.size()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geneVariance = variance(geneRate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geneMutRateMean)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nonGeneVariance = variance(nonGeneRate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nonGeneMutRateMean)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 = (geneMutRateMean - nonGeneMutRateMean) / (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sqrt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((geneVariance / geneSum) + (nonGeneVariance / nonGeneSum)))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return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634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1CD12-C16F-4AE3-8E1D-59A37D3C9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分工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BCA42A-D3E8-4BA8-8231-EC2F65712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张子栋</a:t>
            </a:r>
            <a:endParaRPr lang="en-US" altLang="zh-CN"/>
          </a:p>
          <a:p>
            <a:pPr lvl="1"/>
            <a:r>
              <a:rPr lang="zh-CN" altLang="en-US"/>
              <a:t>代码实现</a:t>
            </a:r>
            <a:endParaRPr lang="en-US" altLang="zh-CN"/>
          </a:p>
          <a:p>
            <a:pPr lvl="1"/>
            <a:r>
              <a:rPr lang="zh-CN" altLang="en-US"/>
              <a:t>项目展示</a:t>
            </a:r>
            <a:endParaRPr lang="en-US" altLang="zh-CN"/>
          </a:p>
          <a:p>
            <a:pPr lvl="1"/>
            <a:r>
              <a:rPr lang="zh-CN" altLang="en-US"/>
              <a:t>实验报告</a:t>
            </a:r>
            <a:endParaRPr lang="en-US" altLang="zh-CN"/>
          </a:p>
          <a:p>
            <a:r>
              <a:rPr lang="zh-CN" altLang="en-US"/>
              <a:t>梁国相</a:t>
            </a:r>
            <a:endParaRPr lang="en-US" altLang="zh-CN"/>
          </a:p>
          <a:p>
            <a:pPr lvl="1"/>
            <a:r>
              <a:rPr lang="zh-CN" altLang="en-US"/>
              <a:t>思路与模型建立</a:t>
            </a:r>
            <a:endParaRPr lang="en-US" altLang="zh-CN"/>
          </a:p>
          <a:p>
            <a:pPr lvl="1"/>
            <a:r>
              <a:rPr lang="zh-CN" altLang="en-US"/>
              <a:t>代码校对</a:t>
            </a:r>
            <a:endParaRPr lang="en-US" altLang="zh-CN"/>
          </a:p>
          <a:p>
            <a:pPr lvl="1"/>
            <a:r>
              <a:rPr lang="en-US" altLang="zh-CN"/>
              <a:t>R </a:t>
            </a:r>
            <a:r>
              <a:rPr lang="zh-CN" altLang="en-US"/>
              <a:t>语言绘图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7725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E73CE-6F08-4E01-9F49-E35765A9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辅助算法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71457-25EC-4705-A0B3-E23B0BCB4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3392021" cy="2820333"/>
          </a:xfrm>
        </p:spPr>
        <p:txBody>
          <a:bodyPr>
            <a:normAutofit/>
          </a:bodyPr>
          <a:lstStyle/>
          <a:p>
            <a:r>
              <a:rPr lang="zh-CN" altLang="en-US"/>
              <a:t>以下方法在 </a:t>
            </a:r>
            <a:r>
              <a:rPr lang="en-US" altLang="zh-CN"/>
              <a:t>t/u </a:t>
            </a:r>
            <a:br>
              <a:rPr lang="en-US" altLang="zh-CN"/>
            </a:br>
            <a:r>
              <a:rPr lang="zh-CN" altLang="en-US"/>
              <a:t>检验方法中被调用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F844362-13C6-460C-AAEE-AB48650B3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6590" y="365126"/>
            <a:ext cx="4508128" cy="618630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由原始数据计算突变率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A653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information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输入的序列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A653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flag    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需要计算的突变类型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“AG”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表示由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突变为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@return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返回突变率集合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List&lt;Double&gt;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rate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(List&lt;Information&gt; information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flag)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num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length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List&lt;Double&gt; rates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ArrayList&lt;&gt;()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for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 &lt; information.size()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i++)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length = information.get(i).getEndPos() - information.get(i).getStartPos()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"AT"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.equals(flag))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num = information.get(i).getATNum()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"AG"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.equals(flag))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num = information.get(i).getAGNum()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"AC"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.equals(flag))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num = information.get(i).getACNum()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"TA"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.equals(flag))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num = information.get(i).getTANum()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"TG"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.equals(flag))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num = information.get(i).getTGNum()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"TC"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.equals(flag))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num = information.get(i).getTCNum()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"GA"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.equals(flag))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num = information.get(i).getGANum()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"GT"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.equals(flag))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num = information.get(i).getGTNum()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"GC"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.equals(flag))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num = information.get(i).getGCNum()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"CA"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.equals(flag))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num = information.get(i).getACNum()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"CT"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.equals(flag))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num = information.get(i).getCTNum()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"CG"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.equals(flag))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num = information.get(i).getCGNum()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rates.add((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num / 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length)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rates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94CC64-7043-4F92-BD1F-F58453FEF3A0}"/>
              </a:ext>
            </a:extLst>
          </p:cNvPr>
          <p:cNvSpPr txBox="1"/>
          <p:nvPr/>
        </p:nvSpPr>
        <p:spPr>
          <a:xfrm>
            <a:off x="874060" y="3429000"/>
            <a:ext cx="2433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/>
              <a:t>计算突变率</a:t>
            </a:r>
            <a:endParaRPr lang="en-US" altLang="zh-CN"/>
          </a:p>
          <a:p>
            <a:pPr marL="342900" indent="-342900">
              <a:buAutoNum type="arabicPeriod"/>
            </a:pPr>
            <a:r>
              <a:rPr lang="zh-CN" altLang="en-US"/>
              <a:t>通过此方法可以获取突变率集合</a:t>
            </a:r>
          </a:p>
        </p:txBody>
      </p:sp>
    </p:spTree>
    <p:extLst>
      <p:ext uri="{BB962C8B-B14F-4D97-AF65-F5344CB8AC3E}">
        <p14:creationId xmlns:p14="http://schemas.microsoft.com/office/powerpoint/2010/main" val="3877820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77D7C-03DF-4EEA-B0B0-B95956F3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辅助算法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D26E3-8743-4814-8B8B-D1E47E209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14163"/>
          </a:xfrm>
        </p:spPr>
        <p:txBody>
          <a:bodyPr/>
          <a:lstStyle/>
          <a:p>
            <a:r>
              <a:rPr lang="zh-CN" altLang="en-US"/>
              <a:t>计算突变率均值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642484-C55F-453E-BA03-5D685908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2563950"/>
            <a:ext cx="5338482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计算突变率均值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A653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rates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突变率集合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@return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返回均值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(List&lt;Double&gt; rates)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for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 &lt; rates.size()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i++)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//Double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是引用数据类型 此处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语句用于防止自动装箱时产生误差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(rates.get(i) &gt;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sum += rates.get(i)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 / rates.size()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142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ABF06E-4719-443F-A51D-1CDC77A17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辅助算法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830681-E586-4511-8DD6-80DD4F0A3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668804"/>
          </a:xfrm>
        </p:spPr>
        <p:txBody>
          <a:bodyPr/>
          <a:lstStyle/>
          <a:p>
            <a:r>
              <a:rPr lang="zh-CN" altLang="en-US"/>
              <a:t>计算方差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A55BB7F-C8AC-4C6A-8FF4-3CBC9A96D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3086371"/>
            <a:ext cx="5815853" cy="24468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计算方差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A653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rates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突变率集合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A653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突变率均值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@return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返回方差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variance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(List&lt;Double&gt; rates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for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 &lt; rates.size()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i++)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//Double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是引用数据类型 此处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语句用于防止自动装箱时产生误差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(rates.get(i) &gt;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sum +=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pow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((rates.get(i) - mean)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 / (rates.size() -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029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27913-542E-47A4-A68B-4654E9F4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假设检验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37BAE-C7FC-4BB9-9159-C60D0E7F7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62" y="1690689"/>
            <a:ext cx="7886700" cy="4351338"/>
          </a:xfrm>
        </p:spPr>
        <p:txBody>
          <a:bodyPr/>
          <a:lstStyle/>
          <a:p>
            <a:r>
              <a:rPr lang="zh-CN" altLang="en-US"/>
              <a:t>主程序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480DC6-227E-4C1F-868B-86593C426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441" y="2901460"/>
            <a:ext cx="6797488" cy="175432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@Test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void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mutationTest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throws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IOException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InputStream inputStream = Resources.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getResourceAsStream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"mybatis-config.xml"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SqlSessionFactoryBuilder sqlSessionFactoryBuilder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SqlSessionFactoryBuilder()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SqlSessionFactory sqlSessionFactory = sqlSessionFactoryBuilder.build(inputStream)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SqlSession sqlSession = sqlSessionFactory.openSession()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InformationMapper informationMapper = sqlSession.getMapper(InformationMapper.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MutationMapper mutationMapper = sqlSession.getMapper(MutationMapper.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List&lt;Information&gt; genes = informationMapper.getGenes()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List&lt;Information&gt; nonGenes = informationMapper.getNonGenes()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1921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27913-542E-47A4-A68B-4654E9F4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假设检验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37BAE-C7FC-4BB9-9159-C60D0E7F7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62" y="1690689"/>
            <a:ext cx="7886700" cy="4351338"/>
          </a:xfrm>
        </p:spPr>
        <p:txBody>
          <a:bodyPr/>
          <a:lstStyle/>
          <a:p>
            <a:r>
              <a:rPr lang="zh-CN" altLang="en-US"/>
              <a:t>主程序</a:t>
            </a:r>
            <a:endParaRPr lang="en-US" altLang="zh-CN"/>
          </a:p>
          <a:p>
            <a:endParaRPr lang="en-US" altLang="zh-CN"/>
          </a:p>
          <a:p>
            <a:pPr marL="0" indent="0">
              <a:buNone/>
            </a:pPr>
            <a:r>
              <a:rPr lang="zh-CN" altLang="en-US"/>
              <a:t>续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8A7D39-F6CF-4F33-84F6-76295581A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965" y="815973"/>
            <a:ext cx="5123330" cy="549381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"------------------------------------"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"AC: t is "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tTest(genes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"AC"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"------------------------------------"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"AT: t is "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tTest(genes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"AT"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"------------------------------------"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"GA: t is "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tTest(genes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"GA"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"------------------------------------"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"GC: t is "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tTest(genes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"GC"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"------------------------------------"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"GT: t is "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tTest(genes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"GT"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"------------------------------------"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"CA: t is "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tTest(genes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"CA"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"------------------------------------"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"CG: t is "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tTest(genes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"CG"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"------------------------------------"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"CT: t is "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tTest(genes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"CT"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"------------------------------------"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"TA: t is "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tTest(genes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"TA"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"------------------------------------"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"AC: u is "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uTest(genes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"AC"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"-----------------------------------"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"AT: u is "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uTest(genes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"AT"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"-----------------------------------"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"GA: u is "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uTest(genes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"GA"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"-----------------------------------"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"GC: u is "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uTest(genes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"GC"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"-----------------------------------"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"GT: u is "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uTest(genes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"GT"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"-----------------------------------"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"CA: u is "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uTest(genes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"CA"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"-----------------------------------"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"CG: u is "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uTest(genes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"CG"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"----------------------------------"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"CT: u is "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uTest(genes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"CT"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"-----------------------------------"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"TA: u is "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+ uTest(genes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"TA"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322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0AABFF-439B-44F2-B061-87F7069BB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输出结果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A34DAD-DDB0-4FE0-99F7-5F2E84FD6AE8}"/>
              </a:ext>
            </a:extLst>
          </p:cNvPr>
          <p:cNvSpPr txBox="1"/>
          <p:nvPr/>
        </p:nvSpPr>
        <p:spPr>
          <a:xfrm>
            <a:off x="628650" y="2174038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JetBrains Mono" panose="02000009000000000000" pitchFamily="49" charset="0"/>
                <a:cs typeface="JetBrains Mono" panose="02000009000000000000" pitchFamily="49" charset="0"/>
              </a:rPr>
              <a:t>------------------------------------</a:t>
            </a:r>
          </a:p>
          <a:p>
            <a:r>
              <a:rPr lang="zh-CN" altLang="en-US" sz="1200">
                <a:latin typeface="JetBrains Mono" panose="02000009000000000000" pitchFamily="49" charset="0"/>
                <a:cs typeface="JetBrains Mono" panose="02000009000000000000" pitchFamily="49" charset="0"/>
              </a:rPr>
              <a:t>AC: t is -12.737652036387919</a:t>
            </a:r>
          </a:p>
          <a:p>
            <a:r>
              <a:rPr lang="zh-CN" altLang="en-US" sz="1200">
                <a:latin typeface="JetBrains Mono" panose="02000009000000000000" pitchFamily="49" charset="0"/>
                <a:cs typeface="JetBrains Mono" panose="02000009000000000000" pitchFamily="49" charset="0"/>
              </a:rPr>
              <a:t>------------------------------------</a:t>
            </a:r>
          </a:p>
          <a:p>
            <a:r>
              <a:rPr lang="zh-CN" altLang="en-US" sz="1200">
                <a:latin typeface="JetBrains Mono" panose="02000009000000000000" pitchFamily="49" charset="0"/>
                <a:cs typeface="JetBrains Mono" panose="02000009000000000000" pitchFamily="49" charset="0"/>
              </a:rPr>
              <a:t>AT: t is -21.419035715474898</a:t>
            </a:r>
          </a:p>
          <a:p>
            <a:r>
              <a:rPr lang="zh-CN" altLang="en-US" sz="1200">
                <a:latin typeface="JetBrains Mono" panose="02000009000000000000" pitchFamily="49" charset="0"/>
                <a:cs typeface="JetBrains Mono" panose="02000009000000000000" pitchFamily="49" charset="0"/>
              </a:rPr>
              <a:t>------------------------------------</a:t>
            </a:r>
          </a:p>
          <a:p>
            <a:r>
              <a:rPr lang="zh-CN" altLang="en-US" sz="1200">
                <a:latin typeface="JetBrains Mono" panose="02000009000000000000" pitchFamily="49" charset="0"/>
                <a:cs typeface="JetBrains Mono" panose="02000009000000000000" pitchFamily="49" charset="0"/>
              </a:rPr>
              <a:t>GA: t is -2.4649230471397994</a:t>
            </a:r>
          </a:p>
          <a:p>
            <a:r>
              <a:rPr lang="zh-CN" altLang="en-US" sz="1200">
                <a:latin typeface="JetBrains Mono" panose="02000009000000000000" pitchFamily="49" charset="0"/>
                <a:cs typeface="JetBrains Mono" panose="02000009000000000000" pitchFamily="49" charset="0"/>
              </a:rPr>
              <a:t>------------------------------------</a:t>
            </a:r>
          </a:p>
          <a:p>
            <a:r>
              <a:rPr lang="zh-CN" altLang="en-US" sz="1200">
                <a:latin typeface="JetBrains Mono" panose="02000009000000000000" pitchFamily="49" charset="0"/>
                <a:cs typeface="JetBrains Mono" panose="02000009000000000000" pitchFamily="49" charset="0"/>
              </a:rPr>
              <a:t>GC: t is -8.191668558555735</a:t>
            </a:r>
          </a:p>
          <a:p>
            <a:r>
              <a:rPr lang="zh-CN" altLang="en-US" sz="1200">
                <a:latin typeface="JetBrains Mono" panose="02000009000000000000" pitchFamily="49" charset="0"/>
                <a:cs typeface="JetBrains Mono" panose="02000009000000000000" pitchFamily="49" charset="0"/>
              </a:rPr>
              <a:t>------------------------------------</a:t>
            </a:r>
          </a:p>
          <a:p>
            <a:r>
              <a:rPr lang="zh-CN" altLang="en-US" sz="1200">
                <a:latin typeface="JetBrains Mono" panose="02000009000000000000" pitchFamily="49" charset="0"/>
                <a:cs typeface="JetBrains Mono" panose="02000009000000000000" pitchFamily="49" charset="0"/>
              </a:rPr>
              <a:t>GT: t is -13.803584880399859</a:t>
            </a:r>
          </a:p>
          <a:p>
            <a:r>
              <a:rPr lang="zh-CN" altLang="en-US" sz="1200">
                <a:latin typeface="JetBrains Mono" panose="02000009000000000000" pitchFamily="49" charset="0"/>
                <a:cs typeface="JetBrains Mono" panose="02000009000000000000" pitchFamily="49" charset="0"/>
              </a:rPr>
              <a:t>------------------------------------</a:t>
            </a:r>
          </a:p>
          <a:p>
            <a:r>
              <a:rPr lang="zh-CN" altLang="en-US" sz="1200">
                <a:latin typeface="JetBrains Mono" panose="02000009000000000000" pitchFamily="49" charset="0"/>
                <a:cs typeface="JetBrains Mono" panose="02000009000000000000" pitchFamily="49" charset="0"/>
              </a:rPr>
              <a:t>CA: t is -12.737652036387919</a:t>
            </a:r>
          </a:p>
          <a:p>
            <a:r>
              <a:rPr lang="zh-CN" altLang="en-US" sz="1200">
                <a:latin typeface="JetBrains Mono" panose="02000009000000000000" pitchFamily="49" charset="0"/>
                <a:cs typeface="JetBrains Mono" panose="02000009000000000000" pitchFamily="49" charset="0"/>
              </a:rPr>
              <a:t>------------------------------------</a:t>
            </a:r>
          </a:p>
          <a:p>
            <a:r>
              <a:rPr lang="zh-CN" altLang="en-US" sz="1200">
                <a:latin typeface="JetBrains Mono" panose="02000009000000000000" pitchFamily="49" charset="0"/>
                <a:cs typeface="JetBrains Mono" panose="02000009000000000000" pitchFamily="49" charset="0"/>
              </a:rPr>
              <a:t>CG: t is -5.413376607132111</a:t>
            </a:r>
          </a:p>
          <a:p>
            <a:r>
              <a:rPr lang="zh-CN" altLang="en-US" sz="1200">
                <a:latin typeface="JetBrains Mono" panose="02000009000000000000" pitchFamily="49" charset="0"/>
                <a:cs typeface="JetBrains Mono" panose="02000009000000000000" pitchFamily="49" charset="0"/>
              </a:rPr>
              <a:t>------------------------------------</a:t>
            </a:r>
          </a:p>
          <a:p>
            <a:r>
              <a:rPr lang="zh-CN" altLang="en-US" sz="1200">
                <a:latin typeface="JetBrains Mono" panose="02000009000000000000" pitchFamily="49" charset="0"/>
                <a:cs typeface="JetBrains Mono" panose="02000009000000000000" pitchFamily="49" charset="0"/>
              </a:rPr>
              <a:t>CT: t is -5.337783238152486</a:t>
            </a:r>
          </a:p>
          <a:p>
            <a:r>
              <a:rPr lang="zh-CN" altLang="en-US" sz="1200">
                <a:latin typeface="JetBrains Mono" panose="02000009000000000000" pitchFamily="49" charset="0"/>
                <a:cs typeface="JetBrains Mono" panose="02000009000000000000" pitchFamily="49" charset="0"/>
              </a:rPr>
              <a:t>------------------------------------</a:t>
            </a:r>
          </a:p>
          <a:p>
            <a:r>
              <a:rPr lang="zh-CN" altLang="en-US" sz="1200">
                <a:latin typeface="JetBrains Mono" panose="02000009000000000000" pitchFamily="49" charset="0"/>
                <a:cs typeface="JetBrains Mono" panose="02000009000000000000" pitchFamily="49" charset="0"/>
              </a:rPr>
              <a:t>TA: t is -19.556575936619616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3C9769-CDE3-47B7-9D03-8DF2F9E8A047}"/>
              </a:ext>
            </a:extLst>
          </p:cNvPr>
          <p:cNvSpPr txBox="1"/>
          <p:nvPr/>
        </p:nvSpPr>
        <p:spPr>
          <a:xfrm>
            <a:off x="4777067" y="2120250"/>
            <a:ext cx="373828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------------------------------------</a:t>
            </a:r>
          </a:p>
          <a:p>
            <a:r>
              <a:rPr lang="nl-NL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AC: u is -12.737652036387919</a:t>
            </a:r>
          </a:p>
          <a:p>
            <a:r>
              <a:rPr lang="nl-NL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-----------------------------------</a:t>
            </a:r>
          </a:p>
          <a:p>
            <a:r>
              <a:rPr lang="nl-NL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AT: u is -21.419035715474898</a:t>
            </a:r>
          </a:p>
          <a:p>
            <a:r>
              <a:rPr lang="nl-NL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-----------------------------------</a:t>
            </a:r>
          </a:p>
          <a:p>
            <a:r>
              <a:rPr lang="nl-NL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GA: u is -2.4649230471397994</a:t>
            </a:r>
          </a:p>
          <a:p>
            <a:r>
              <a:rPr lang="nl-NL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-----------------------------------</a:t>
            </a:r>
          </a:p>
          <a:p>
            <a:r>
              <a:rPr lang="nl-NL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GC: u is -8.191668558555735</a:t>
            </a:r>
          </a:p>
          <a:p>
            <a:r>
              <a:rPr lang="nl-NL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-----------------------------------</a:t>
            </a:r>
          </a:p>
          <a:p>
            <a:r>
              <a:rPr lang="nl-NL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GT: u is -13.80358488039986</a:t>
            </a:r>
          </a:p>
          <a:p>
            <a:r>
              <a:rPr lang="nl-NL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-----------------------------------</a:t>
            </a:r>
          </a:p>
          <a:p>
            <a:r>
              <a:rPr lang="nl-NL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CA: u is -12.737652036387919</a:t>
            </a:r>
          </a:p>
          <a:p>
            <a:r>
              <a:rPr lang="nl-NL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-----------------------------------</a:t>
            </a:r>
          </a:p>
          <a:p>
            <a:r>
              <a:rPr lang="nl-NL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CG: u is -5.413376607132111</a:t>
            </a:r>
          </a:p>
          <a:p>
            <a:r>
              <a:rPr lang="nl-NL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----------------------------------</a:t>
            </a:r>
          </a:p>
          <a:p>
            <a:r>
              <a:rPr lang="nl-NL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CT: u is -5.337783238152486</a:t>
            </a:r>
          </a:p>
          <a:p>
            <a:r>
              <a:rPr lang="nl-NL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-----------------------------------</a:t>
            </a:r>
          </a:p>
          <a:p>
            <a:r>
              <a:rPr lang="nl-NL" altLang="zh-CN" sz="12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TA: u is -19.556575936619616</a:t>
            </a:r>
            <a:endParaRPr lang="zh-CN" altLang="en-US" sz="1200"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98EEEB4-4616-490B-A949-C207604E1B5E}"/>
              </a:ext>
            </a:extLst>
          </p:cNvPr>
          <p:cNvSpPr txBox="1"/>
          <p:nvPr/>
        </p:nvSpPr>
        <p:spPr>
          <a:xfrm>
            <a:off x="628650" y="1690689"/>
            <a:ext cx="3220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 test: </a:t>
            </a:r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9E534F1-3698-4066-B1FB-D6042F96FF92}"/>
              </a:ext>
            </a:extLst>
          </p:cNvPr>
          <p:cNvSpPr txBox="1"/>
          <p:nvPr/>
        </p:nvSpPr>
        <p:spPr>
          <a:xfrm>
            <a:off x="4777067" y="1690689"/>
            <a:ext cx="3388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</a:t>
            </a:r>
            <a:r>
              <a:rPr lang="zh-CN" altLang="en-US"/>
              <a:t> </a:t>
            </a:r>
            <a:r>
              <a:rPr lang="en-US" altLang="zh-CN"/>
              <a:t>test:</a:t>
            </a:r>
            <a:r>
              <a:rPr lang="zh-CN" altLang="en-US"/>
              <a:t> 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033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8667D-8CD9-439F-8730-C707195E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生物学意义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575A1B-0590-4234-BE66-76ED02321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7311839" cy="4351338"/>
          </a:xfrm>
        </p:spPr>
        <p:txBody>
          <a:bodyPr/>
          <a:lstStyle/>
          <a:p>
            <a:r>
              <a:rPr lang="zh-CN" altLang="en-US"/>
              <a:t>根据假设检验结果</a:t>
            </a:r>
            <a:r>
              <a:rPr lang="en-US" altLang="zh-CN"/>
              <a:t>:</a:t>
            </a:r>
          </a:p>
          <a:p>
            <a:pPr lvl="1"/>
            <a:r>
              <a:rPr lang="zh-CN" altLang="en-US"/>
              <a:t>基因序列和非基因序列突变率存在显著差异</a:t>
            </a:r>
            <a:endParaRPr lang="en-US" altLang="zh-CN"/>
          </a:p>
          <a:p>
            <a:pPr lvl="1"/>
            <a:r>
              <a:rPr lang="zh-CN" altLang="en-US"/>
              <a:t>不同突变方向在基因序列和非基因序列之间存在显著差异</a:t>
            </a:r>
            <a:endParaRPr lang="en-US" altLang="zh-CN"/>
          </a:p>
          <a:p>
            <a:pPr lvl="1"/>
            <a:r>
              <a:rPr lang="zh-CN" altLang="en-US"/>
              <a:t>不同突变方向之间部分存在显著差异 </a:t>
            </a:r>
          </a:p>
        </p:txBody>
      </p:sp>
    </p:spTree>
    <p:extLst>
      <p:ext uri="{BB962C8B-B14F-4D97-AF65-F5344CB8AC3E}">
        <p14:creationId xmlns:p14="http://schemas.microsoft.com/office/powerpoint/2010/main" val="161206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13C0D1FB-6575-4142-97A3-0ABF1818FB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0339" y="2413337"/>
            <a:ext cx="838332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源代码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GitHub: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2"/>
              </a:rPr>
              <a:t>Bluuur/BiostaticsProject1: 生物统计学课程项目1 (github.com)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同步至 Gitee: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3"/>
              </a:rPr>
              <a:t>BiostaticsProject1: 生物统计学课程项目1 (gitee.com)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实验报告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GitHub: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4"/>
              </a:rPr>
              <a:t>MarkdownNotes/Biostatics at main · Bluuur/MarkdownNotes (github.com)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同步至 Gitee: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4183C4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  <a:hlinkClick r:id="rId5"/>
              </a:rPr>
              <a:t>Biostatics · blur/MarkdownNotes - 码云 - 开源中国 (gitee.com)</a:t>
            </a:r>
            <a:endParaRPr kumimoji="0" lang="zh-CN" altLang="zh-CN" sz="16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011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DE62D5-D2C6-4E4C-88E3-0A5F898D8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7990915" cy="1325563"/>
          </a:xfrm>
        </p:spPr>
        <p:txBody>
          <a:bodyPr>
            <a:normAutofit/>
          </a:bodyPr>
          <a:lstStyle/>
          <a:p>
            <a:r>
              <a:rPr lang="en-US" altLang="zh-CN" sz="3600" b="1"/>
              <a:t>1. </a:t>
            </a:r>
            <a:r>
              <a:rPr lang="zh-CN" altLang="en-US" sz="3600" b="1"/>
              <a:t>基因序列和非基因序列突变率的差异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B0E4F7-D026-464F-90C8-6529B9283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实验思路</a:t>
            </a:r>
            <a:endParaRPr lang="en-US" altLang="zh-CN"/>
          </a:p>
          <a:p>
            <a:pPr lvl="1"/>
            <a:r>
              <a:rPr lang="zh-CN" altLang="en-US"/>
              <a:t>使用 </a:t>
            </a:r>
            <a:r>
              <a:rPr lang="en-US" altLang="zh-CN"/>
              <a:t>Java </a:t>
            </a:r>
            <a:r>
              <a:rPr lang="zh-CN" altLang="en-US"/>
              <a:t>通过 </a:t>
            </a:r>
            <a:r>
              <a:rPr lang="en-US" altLang="zh-CN"/>
              <a:t>MyBatis </a:t>
            </a:r>
            <a:r>
              <a:rPr lang="zh-CN" altLang="en-US"/>
              <a:t>操作数据完成数据处理和统计量计算</a:t>
            </a:r>
            <a:endParaRPr lang="en-US" altLang="zh-CN"/>
          </a:p>
          <a:p>
            <a:pPr lvl="1"/>
            <a:r>
              <a:rPr lang="zh-CN" altLang="en-US"/>
              <a:t>通过 </a:t>
            </a:r>
            <a:r>
              <a:rPr lang="en-US" altLang="zh-CN"/>
              <a:t>R </a:t>
            </a:r>
            <a:r>
              <a:rPr lang="zh-CN" altLang="en-US"/>
              <a:t>绘图</a:t>
            </a:r>
          </a:p>
        </p:txBody>
      </p:sp>
    </p:spTree>
    <p:extLst>
      <p:ext uri="{BB962C8B-B14F-4D97-AF65-F5344CB8AC3E}">
        <p14:creationId xmlns:p14="http://schemas.microsoft.com/office/powerpoint/2010/main" val="75199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48B208-DEE8-460F-BDB4-B7CAEE1D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zh-CN" altLang="en-US" sz="3100" b="1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BE571-8002-4622-B3FD-4D156C85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782981"/>
            <a:ext cx="3006288" cy="4393982"/>
          </a:xfrm>
        </p:spPr>
        <p:txBody>
          <a:bodyPr>
            <a:normAutofit/>
          </a:bodyPr>
          <a:lstStyle/>
          <a:p>
            <a:r>
              <a:rPr lang="zh-CN" altLang="en-US" sz="3200"/>
              <a:t>数据导入</a:t>
            </a:r>
            <a:endParaRPr lang="en-US" altLang="zh-CN" sz="3200"/>
          </a:p>
          <a:p>
            <a:r>
              <a:rPr lang="zh-CN" altLang="en-US" sz="2000"/>
              <a:t>通过 </a:t>
            </a:r>
            <a:r>
              <a:rPr lang="en-US" altLang="zh-CN" sz="2000"/>
              <a:t>Navicat </a:t>
            </a:r>
            <a:r>
              <a:rPr lang="zh-CN" altLang="en-US" sz="2000"/>
              <a:t>导入向导导入数据</a:t>
            </a:r>
            <a:endParaRPr lang="en-US" altLang="zh-CN" sz="2000"/>
          </a:p>
          <a:p>
            <a:r>
              <a:rPr lang="zh-CN" altLang="en-US" sz="2000"/>
              <a:t>其中，</a:t>
            </a:r>
            <a:r>
              <a:rPr lang="en-US" altLang="zh-CN" sz="2000"/>
              <a:t>saccharomyces_cerevisiae_R64-1-1_20110208.gff </a:t>
            </a:r>
            <a:r>
              <a:rPr lang="zh-CN" altLang="en-US" sz="2000"/>
              <a:t>文件仅提取第 </a:t>
            </a:r>
            <a:r>
              <a:rPr lang="en-US" altLang="zh-CN" sz="2000"/>
              <a:t>1</a:t>
            </a:r>
            <a:r>
              <a:rPr lang="zh-CN" altLang="en-US" sz="2000"/>
              <a:t>，</a:t>
            </a:r>
            <a:r>
              <a:rPr lang="en-US" altLang="zh-CN" sz="2000"/>
              <a:t>3</a:t>
            </a:r>
            <a:r>
              <a:rPr lang="zh-CN" altLang="en-US" sz="2000"/>
              <a:t>，</a:t>
            </a:r>
            <a:r>
              <a:rPr lang="en-US" altLang="zh-CN" sz="2000"/>
              <a:t>4</a:t>
            </a:r>
            <a:r>
              <a:rPr lang="zh-CN" altLang="en-US" sz="2000"/>
              <a:t>，</a:t>
            </a:r>
            <a:r>
              <a:rPr lang="en-US" altLang="zh-CN" sz="2000"/>
              <a:t>5 </a:t>
            </a:r>
            <a:r>
              <a:rPr lang="zh-CN" altLang="en-US" sz="2000"/>
              <a:t>列为有效信息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760545" cy="2017580"/>
            <a:chOff x="0" y="4601497"/>
            <a:chExt cx="1014060" cy="2017580"/>
          </a:xfrm>
        </p:grpSpPr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89D4BB66-277A-487B-B8FD-7ED9599D88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445"/>
          <a:stretch/>
        </p:blipFill>
        <p:spPr>
          <a:xfrm>
            <a:off x="4100441" y="3048186"/>
            <a:ext cx="4432006" cy="3128777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14467" y="1"/>
            <a:ext cx="729532" cy="1935307"/>
            <a:chOff x="10918968" y="713127"/>
            <a:chExt cx="1273032" cy="253283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0990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8B208-DEE8-460F-BDB4-B7CAEE1D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zh-CN" altLang="en-US" sz="3100" b="1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BE571-8002-4622-B3FD-4D156C85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1" y="1782981"/>
            <a:ext cx="3006288" cy="4393982"/>
          </a:xfrm>
        </p:spPr>
        <p:txBody>
          <a:bodyPr>
            <a:normAutofit/>
          </a:bodyPr>
          <a:lstStyle/>
          <a:p>
            <a:r>
              <a:rPr lang="zh-CN" altLang="en-US" sz="3200"/>
              <a:t>创建实体类</a:t>
            </a:r>
            <a:endParaRPr lang="en-US" altLang="zh-CN" sz="3200"/>
          </a:p>
          <a:p>
            <a:r>
              <a:rPr lang="zh-CN" altLang="en-US" sz="2400"/>
              <a:t>实体类 </a:t>
            </a:r>
            <a:r>
              <a:rPr lang="en-US" altLang="zh-CN" sz="2400"/>
              <a:t>Information </a:t>
            </a:r>
            <a:r>
              <a:rPr lang="zh-CN" altLang="en-US" sz="2400"/>
              <a:t>用于存储序列信息</a:t>
            </a:r>
            <a:endParaRPr lang="en-US" altLang="zh-CN" sz="2400"/>
          </a:p>
          <a:p>
            <a:r>
              <a:rPr lang="zh-CN" altLang="en-US" sz="2400"/>
              <a:t>实体类 </a:t>
            </a:r>
            <a:r>
              <a:rPr lang="en-US" altLang="zh-CN" sz="2400"/>
              <a:t>Mutation </a:t>
            </a:r>
            <a:r>
              <a:rPr lang="zh-CN" altLang="en-US" sz="2400"/>
              <a:t>用于存储变异信息</a:t>
            </a:r>
            <a:endParaRPr lang="en-US" altLang="zh-CN" sz="240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7152778-E663-44A9-8389-828C990D6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712" y="701538"/>
            <a:ext cx="3316515" cy="34163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@author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ZidongZh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@date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2022/3/3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*/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Mutation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chromosomeId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chromosomePos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* constructor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*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A653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chromosomeId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染色体号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A653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chromosomePos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染色体位置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A653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type      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变异类型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   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Mutation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String chromosomeId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chromosomePos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type)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chromosomeId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chromosomeId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chromosomePos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chromosomePos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this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type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type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7FFAD34C-DCF1-4986-9ABD-1E5D9E8DC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712" y="4544844"/>
            <a:ext cx="3316515" cy="13388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@author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ZidongZh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@date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2022/3/3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*/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Information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chromosomeId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startPos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endPos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308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8B208-DEE8-460F-BDB4-B7CAEE1D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zh-CN" altLang="en-US" sz="3100" b="1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BE571-8002-4622-B3FD-4D156C85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82981"/>
            <a:ext cx="8178799" cy="4393982"/>
          </a:xfrm>
        </p:spPr>
        <p:txBody>
          <a:bodyPr>
            <a:normAutofit/>
          </a:bodyPr>
          <a:lstStyle/>
          <a:p>
            <a:r>
              <a:rPr lang="zh-CN" altLang="en-US" sz="3200"/>
              <a:t>处理重叠基因序列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FB9976-B7BD-430C-955F-01F8150A8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94" y="2442273"/>
            <a:ext cx="7335371" cy="32778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合并重叠基因区间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A653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information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原始数据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void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connect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(List&lt;Information&gt; information)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Information previous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Information next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while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(j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 information.size())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previous = information.get(i)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next = information.get(j)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(previous.getEndPos() &gt;= next.getStartPos() &amp;&amp; previous.getEndPos() &lt;= next.getEndPos())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previous.setEndPos(next.getEndPos())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information.remove(j)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information.set(i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previous)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i++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j++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706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8B208-DEE8-460F-BDB4-B7CAEE1D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zh-CN" altLang="en-US" sz="3100" b="1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BE571-8002-4622-B3FD-4D156C85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82981"/>
            <a:ext cx="8178799" cy="4393982"/>
          </a:xfrm>
        </p:spPr>
        <p:txBody>
          <a:bodyPr>
            <a:normAutofit/>
          </a:bodyPr>
          <a:lstStyle/>
          <a:p>
            <a:r>
              <a:rPr lang="zh-CN" altLang="en-US" sz="3200"/>
              <a:t>获取非基因序列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2F9338E-3635-4B36-B888-9A40F9E82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981" y="2393656"/>
            <a:ext cx="7426036" cy="41088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A653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genes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基因信息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@return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非基因序列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List&lt;Information&gt;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(List&lt;Information&gt; 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List&lt;Information&gt; chromosomes)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pos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List&lt;Information&gt; nonGenes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ArrayList&lt;&gt;()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Information nonGeneHead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Information(chromosomes.get(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).getChromosomeId()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"nonGene"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genes.get(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).getStartPos() -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nonGenes.add(nonGeneHead)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for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 &lt; chromosomes.size()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i++)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 &lt; genes.size()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j++)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(genes.get(j).getChromosomeId().equals(chromosomes.get(i).getChromosomeId()) &amp;&amp;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genes.get(j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).getChromosomeId().equals(chromosomes.get(i).getChromosomeId()))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Information nonGene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Information(genes.get(j).getChromosomeId()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"nonGene"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genes.get(j).getEndPos()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genes.get(j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).getStartPos() -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nonGenes.add(nonGene)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pos = j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!= genes.get(pos))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Information nonGeneHead1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Information(genes.get(pos).getChromosomeId()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"nonGene"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genes.get(pos).getStartPos() -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nonGenes.add(nonGeneHead1)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138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8B208-DEE8-460F-BDB4-B7CAEE1D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zh-CN" altLang="en-US" sz="3100" b="1"/>
              <a:t>数据预处理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BE571-8002-4622-B3FD-4D156C85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82981"/>
            <a:ext cx="8178799" cy="4393982"/>
          </a:xfrm>
        </p:spPr>
        <p:txBody>
          <a:bodyPr>
            <a:normAutofit/>
          </a:bodyPr>
          <a:lstStyle/>
          <a:p>
            <a:r>
              <a:rPr lang="zh-CN" altLang="en-US" sz="3200"/>
              <a:t>获取非基因序列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2F9338E-3635-4B36-B888-9A40F9E827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981" y="2393656"/>
            <a:ext cx="7426036" cy="410881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@param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8A653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genes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基因信息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@return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非基因序列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JetBrains Mono" panose="02000009000000000000" pitchFamily="49" charset="0"/>
              </a:rPr>
              <a:t>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List&lt;Information&gt;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(List&lt;Information&gt; 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List&lt;Information&gt; chromosomes)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pos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List&lt;Information&gt; nonGenes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ArrayList&lt;&gt;()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Information nonGeneHead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Information(chromosomes.get(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).getChromosomeId()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"nonGene"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genes.get(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).getStartPos() -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nonGenes.add(nonGeneHead)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for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 &lt; chromosomes.size()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i++)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 &lt; genes.size()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j++)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(genes.get(j).getChromosomeId().equals(chromosomes.get(i).getChromosomeId()) &amp;&amp;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genes.get(j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).getChromosomeId().equals(chromosomes.get(i).getChromosomeId()))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Information nonGene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Information(genes.get(j).getChromosomeId()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"nonGene"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genes.get(j).getEndPos()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genes.get(j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).getStartPos() -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nonGenes.add(nonGene)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pos = j +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!= genes.get(pos))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Information nonGeneHead1 =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Information(genes.get(pos).getChromosomeId()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"nonGene"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genes.get(pos).getStartPos() -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nonGenes.add(nonGeneHead1)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}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nonGenes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13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8B208-DEE8-460F-BDB4-B7CAEE1DB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zh-CN" altLang="en-US" sz="3100" b="1"/>
              <a:t>数据处理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BE571-8002-4622-B3FD-4D156C854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82981"/>
            <a:ext cx="8178799" cy="4393982"/>
          </a:xfrm>
        </p:spPr>
        <p:txBody>
          <a:bodyPr>
            <a:normAutofit/>
          </a:bodyPr>
          <a:lstStyle/>
          <a:p>
            <a:r>
              <a:rPr lang="zh-CN" altLang="en-US" sz="3200"/>
              <a:t>计算统计数</a:t>
            </a:r>
            <a:endParaRPr lang="en-US" altLang="zh-CN" sz="3200"/>
          </a:p>
          <a:p>
            <a:r>
              <a:rPr lang="zh-CN" altLang="en-US" sz="2000"/>
              <a:t>在 </a:t>
            </a:r>
            <a:r>
              <a:rPr lang="en-US" altLang="zh-CN" sz="2000"/>
              <a:t>Information </a:t>
            </a:r>
            <a:r>
              <a:rPr lang="zh-CN" altLang="en-US" sz="2000"/>
              <a:t>类中添加属性 </a:t>
            </a:r>
            <a:r>
              <a:rPr lang="en-US" altLang="zh-CN" sz="2000"/>
              <a:t>mutationNum </a:t>
            </a:r>
            <a:r>
              <a:rPr lang="zh-CN" altLang="en-US" sz="2000"/>
              <a:t>和 </a:t>
            </a:r>
            <a:r>
              <a:rPr lang="en-US" altLang="zh-CN" sz="2000"/>
              <a:t>mutationRate</a:t>
            </a:r>
            <a:endParaRPr lang="zh-CN" altLang="en-US" sz="20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3EE90B-22D3-46E0-BBA2-FBC1331FF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695" y="3118628"/>
            <a:ext cx="6414247" cy="161582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/**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@author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ZidongZh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 </a:t>
            </a:r>
            <a:r>
              <a:rPr kumimoji="0" lang="zh-CN" altLang="zh-CN" sz="900" b="1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@date </a:t>
            </a: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2022/3/3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*/</a:t>
            </a:r>
            <a:br>
              <a:rPr kumimoji="0" lang="zh-CN" altLang="zh-CN" sz="900" b="0" i="1" u="none" strike="noStrike" cap="none" normalizeH="0" baseline="0">
                <a:ln>
                  <a:noFill/>
                </a:ln>
                <a:solidFill>
                  <a:srgbClr val="62975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class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Information {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chromosomeId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startPos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endPos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Integer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mutationNum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b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private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 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mutationRate</a:t>
            </a:r>
            <a:r>
              <a:rPr kumimoji="0" lang="zh-CN" altLang="zh-CN" sz="9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;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85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4851</Words>
  <Application>Microsoft Office PowerPoint</Application>
  <PresentationFormat>全屏显示(4:3)</PresentationFormat>
  <Paragraphs>173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Calibri</vt:lpstr>
      <vt:lpstr>Calibri Light</vt:lpstr>
      <vt:lpstr>JetBrains Mono</vt:lpstr>
      <vt:lpstr>Open Sans</vt:lpstr>
      <vt:lpstr>Office 主题​​</vt:lpstr>
      <vt:lpstr>出芽酵母单核苷酸突变特征</vt:lpstr>
      <vt:lpstr>分工</vt:lpstr>
      <vt:lpstr>1. 基因序列和非基因序列突变率的差异</vt:lpstr>
      <vt:lpstr>数据预处理</vt:lpstr>
      <vt:lpstr>数据预处理</vt:lpstr>
      <vt:lpstr>数据预处理</vt:lpstr>
      <vt:lpstr>数据预处理</vt:lpstr>
      <vt:lpstr>数据预处理</vt:lpstr>
      <vt:lpstr>数据处理</vt:lpstr>
      <vt:lpstr>数据处理</vt:lpstr>
      <vt:lpstr>数据可视化</vt:lpstr>
      <vt:lpstr>假设检验</vt:lpstr>
      <vt:lpstr>使用 R 内置 t.test()验证结果</vt:lpstr>
      <vt:lpstr>PowerPoint 演示文稿</vt:lpstr>
      <vt:lpstr>PowerPoint 演示文稿</vt:lpstr>
      <vt:lpstr>2.突变方向的差异性</vt:lpstr>
      <vt:lpstr>算法设计</vt:lpstr>
      <vt:lpstr>算法设计</vt:lpstr>
      <vt:lpstr>算法设计</vt:lpstr>
      <vt:lpstr>辅助算法</vt:lpstr>
      <vt:lpstr>辅助算法</vt:lpstr>
      <vt:lpstr>辅助算法</vt:lpstr>
      <vt:lpstr>假设检验</vt:lpstr>
      <vt:lpstr>假设检验</vt:lpstr>
      <vt:lpstr>输出结果</vt:lpstr>
      <vt:lpstr>生物学意义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出芽酵母单核苷酸突变特征</dc:title>
  <dc:creator>Zh Zidong</dc:creator>
  <cp:lastModifiedBy>Zh Zidong</cp:lastModifiedBy>
  <cp:revision>1</cp:revision>
  <dcterms:created xsi:type="dcterms:W3CDTF">2022-03-10T08:15:50Z</dcterms:created>
  <dcterms:modified xsi:type="dcterms:W3CDTF">2022-03-10T09:00:18Z</dcterms:modified>
</cp:coreProperties>
</file>