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1" r:id="rId6"/>
    <p:sldId id="276" r:id="rId7"/>
    <p:sldId id="277" r:id="rId8"/>
    <p:sldId id="280" r:id="rId9"/>
    <p:sldId id="285" r:id="rId10"/>
    <p:sldId id="258" r:id="rId11"/>
    <p:sldId id="278" r:id="rId12"/>
    <p:sldId id="279" r:id="rId13"/>
    <p:sldId id="268" r:id="rId14"/>
    <p:sldId id="257" r:id="rId15"/>
    <p:sldId id="259" r:id="rId16"/>
    <p:sldId id="260" r:id="rId17"/>
    <p:sldId id="286"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69" d="100"/>
          <a:sy n="69" d="100"/>
        </p:scale>
        <p:origin x="49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6/28/2021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6/28/2021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57E1FE2-1127-424A-AC02-4465EE34626B}"/>
              </a:ext>
            </a:extLst>
          </p:cNvPr>
          <p:cNvSpPr>
            <a:spLocks noGrp="1"/>
          </p:cNvSpPr>
          <p:nvPr>
            <p:ph type="ctrTitle"/>
          </p:nvPr>
        </p:nvSpPr>
        <p:spPr/>
        <p:txBody>
          <a:bodyPr/>
          <a:lstStyle/>
          <a:p>
            <a:r>
              <a:rPr lang="en-US" dirty="0"/>
              <a:t>Data Glacier Data Report</a:t>
            </a:r>
            <a:endParaRPr dirty="0"/>
          </a:p>
        </p:txBody>
      </p:sp>
      <p:sp>
        <p:nvSpPr>
          <p:cNvPr id="3" name="slide1">
            <a:extLst>
              <a:ext uri="{FF2B5EF4-FFF2-40B4-BE49-F238E27FC236}">
                <a16:creationId xmlns:a16="http://schemas.microsoft.com/office/drawing/2014/main" id="{EE26A364-6E02-483B-A6F8-0A1AA220EED5}"/>
              </a:ext>
            </a:extLst>
          </p:cNvPr>
          <p:cNvSpPr>
            <a:spLocks noGrp="1"/>
          </p:cNvSpPr>
          <p:nvPr>
            <p:ph type="subTitle" idx="1"/>
          </p:nvPr>
        </p:nvSpPr>
        <p:spPr/>
        <p:txBody>
          <a:bodyPr/>
          <a:lstStyle/>
          <a:p>
            <a:r>
              <a:rPr lang="en-US" dirty="0"/>
              <a:t>blaisepke@gmail.com</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Profit/City">
            <a:extLst>
              <a:ext uri="{FF2B5EF4-FFF2-40B4-BE49-F238E27FC236}">
                <a16:creationId xmlns:a16="http://schemas.microsoft.com/office/drawing/2014/main" id="{8230A681-D836-47C6-A7B2-C1A72B38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22" y="1293466"/>
            <a:ext cx="3659405" cy="3295159"/>
          </a:xfrm>
          <a:prstGeom prst="rect">
            <a:avLst/>
          </a:prstGeom>
        </p:spPr>
      </p:pic>
      <p:pic>
        <p:nvPicPr>
          <p:cNvPr id="5" name="slide13" descr="Most profitableCitues">
            <a:extLst>
              <a:ext uri="{FF2B5EF4-FFF2-40B4-BE49-F238E27FC236}">
                <a16:creationId xmlns:a16="http://schemas.microsoft.com/office/drawing/2014/main" id="{41A1F935-B25E-45E7-B039-FF71A20EE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432" y="1077334"/>
            <a:ext cx="3841538" cy="3350579"/>
          </a:xfrm>
          <a:prstGeom prst="rect">
            <a:avLst/>
          </a:prstGeom>
        </p:spPr>
      </p:pic>
      <p:sp>
        <p:nvSpPr>
          <p:cNvPr id="2" name="TextBox 1">
            <a:extLst>
              <a:ext uri="{FF2B5EF4-FFF2-40B4-BE49-F238E27FC236}">
                <a16:creationId xmlns:a16="http://schemas.microsoft.com/office/drawing/2014/main" id="{9188676C-7FE1-48B4-AE14-0BF4833EB851}"/>
              </a:ext>
            </a:extLst>
          </p:cNvPr>
          <p:cNvSpPr txBox="1"/>
          <p:nvPr/>
        </p:nvSpPr>
        <p:spPr>
          <a:xfrm>
            <a:off x="659477" y="5209309"/>
            <a:ext cx="54864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New York city tops the list with it being the most profitable city with the cab companies, silicon valley is also an area of interest that brings great revenue to the cab companies</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DDD-1A3B-4DA6-98EA-5108D9079080}"/>
              </a:ext>
            </a:extLst>
          </p:cNvPr>
          <p:cNvSpPr>
            <a:spLocks noGrp="1"/>
          </p:cNvSpPr>
          <p:nvPr>
            <p:ph type="title"/>
          </p:nvPr>
        </p:nvSpPr>
        <p:spPr/>
        <p:txBody>
          <a:bodyPr/>
          <a:lstStyle/>
          <a:p>
            <a:r>
              <a:rPr lang="en-US" dirty="0"/>
              <a:t>Cab Industry Analysis</a:t>
            </a:r>
            <a:br>
              <a:rPr lang="en-US" dirty="0"/>
            </a:br>
            <a:endParaRPr lang="en-US" dirty="0"/>
          </a:p>
        </p:txBody>
      </p:sp>
      <p:pic>
        <p:nvPicPr>
          <p:cNvPr id="8" name="slide12" descr="Gender count">
            <a:extLst>
              <a:ext uri="{FF2B5EF4-FFF2-40B4-BE49-F238E27FC236}">
                <a16:creationId xmlns:a16="http://schemas.microsoft.com/office/drawing/2014/main" id="{7E4C7416-99FB-4EE2-B3D6-6A67972CB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812" y="1690688"/>
            <a:ext cx="3456381" cy="4351338"/>
          </a:xfrm>
          <a:prstGeom prst="rect">
            <a:avLst/>
          </a:prstGeom>
        </p:spPr>
      </p:pic>
      <p:sp>
        <p:nvSpPr>
          <p:cNvPr id="9" name="TextBox 8">
            <a:extLst>
              <a:ext uri="{FF2B5EF4-FFF2-40B4-BE49-F238E27FC236}">
                <a16:creationId xmlns:a16="http://schemas.microsoft.com/office/drawing/2014/main" id="{C75CE6BC-A33A-4E2A-8EBB-611B0F44205E}"/>
              </a:ext>
            </a:extLst>
          </p:cNvPr>
          <p:cNvSpPr txBox="1"/>
          <p:nvPr/>
        </p:nvSpPr>
        <p:spPr>
          <a:xfrm>
            <a:off x="4909193" y="1740131"/>
            <a:ext cx="51880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industry saw more males use cab services than females in the past three years with a deficit of roughly 50,000 more men using the service than women.</a:t>
            </a:r>
          </a:p>
        </p:txBody>
      </p:sp>
      <p:pic>
        <p:nvPicPr>
          <p:cNvPr id="10" name="slide4" descr="Sheet 3">
            <a:extLst>
              <a:ext uri="{FF2B5EF4-FFF2-40B4-BE49-F238E27FC236}">
                <a16:creationId xmlns:a16="http://schemas.microsoft.com/office/drawing/2014/main" id="{B21F11CE-17A4-40D4-8080-A4F4C9D9B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193" y="3053208"/>
            <a:ext cx="2062414" cy="2888660"/>
          </a:xfrm>
          <a:prstGeom prst="rect">
            <a:avLst/>
          </a:prstGeom>
        </p:spPr>
      </p:pic>
    </p:spTree>
    <p:extLst>
      <p:ext uri="{BB962C8B-B14F-4D97-AF65-F5344CB8AC3E}">
        <p14:creationId xmlns:p14="http://schemas.microsoft.com/office/powerpoint/2010/main" val="76630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FFF3-C4DB-4F94-9B0A-B89B4913BF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Company Analysis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slide15" descr="Growth of Transaction">
            <a:extLst>
              <a:ext uri="{FF2B5EF4-FFF2-40B4-BE49-F238E27FC236}">
                <a16:creationId xmlns:a16="http://schemas.microsoft.com/office/drawing/2014/main" id="{F39F443A-2054-492A-BD32-EADF3621C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967" y="2097174"/>
            <a:ext cx="5036909" cy="2968048"/>
          </a:xfrm>
          <a:prstGeom prst="rect">
            <a:avLst/>
          </a:prstGeom>
        </p:spPr>
      </p:pic>
      <p:pic>
        <p:nvPicPr>
          <p:cNvPr id="5" name="slide4" descr="Profit/Year">
            <a:extLst>
              <a:ext uri="{FF2B5EF4-FFF2-40B4-BE49-F238E27FC236}">
                <a16:creationId xmlns:a16="http://schemas.microsoft.com/office/drawing/2014/main" id="{7ED0B338-B26C-410B-85D0-9C8A553C6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312" y="816734"/>
            <a:ext cx="5400452" cy="3307064"/>
          </a:xfrm>
          <a:prstGeom prst="rect">
            <a:avLst/>
          </a:prstGeom>
        </p:spPr>
      </p:pic>
      <p:sp>
        <p:nvSpPr>
          <p:cNvPr id="6" name="TextBox 5">
            <a:extLst>
              <a:ext uri="{FF2B5EF4-FFF2-40B4-BE49-F238E27FC236}">
                <a16:creationId xmlns:a16="http://schemas.microsoft.com/office/drawing/2014/main" id="{74635D97-7A34-4484-ABD5-FB94B523D5EB}"/>
              </a:ext>
            </a:extLst>
          </p:cNvPr>
          <p:cNvSpPr txBox="1"/>
          <p:nvPr/>
        </p:nvSpPr>
        <p:spPr>
          <a:xfrm>
            <a:off x="1167967" y="5347855"/>
            <a:ext cx="410230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Just like the industry the two cab companies experienced similar effect on the number of transactions/trips they had over the past three years.</a:t>
            </a:r>
          </a:p>
        </p:txBody>
      </p:sp>
      <p:sp>
        <p:nvSpPr>
          <p:cNvPr id="7" name="TextBox 6">
            <a:extLst>
              <a:ext uri="{FF2B5EF4-FFF2-40B4-BE49-F238E27FC236}">
                <a16:creationId xmlns:a16="http://schemas.microsoft.com/office/drawing/2014/main" id="{073FBB97-8A20-43E2-BFF7-07F0BE33533F}"/>
              </a:ext>
            </a:extLst>
          </p:cNvPr>
          <p:cNvSpPr txBox="1"/>
          <p:nvPr/>
        </p:nvSpPr>
        <p:spPr>
          <a:xfrm>
            <a:off x="6386189" y="4575407"/>
            <a:ext cx="4769491"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pink cab company has had a rather steady two years with having steady profit changes.</a:t>
            </a:r>
          </a:p>
          <a:p>
            <a:r>
              <a:rPr lang="en-US" dirty="0">
                <a:latin typeface="Times New Roman" panose="02020603050405020304" pitchFamily="18" charset="0"/>
                <a:cs typeface="Times New Roman" panose="02020603050405020304" pitchFamily="18" charset="0"/>
              </a:rPr>
              <a:t>The yellow cab company was however heavily impacted in the year 2017-2018 and had a major drop in profit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620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8" descr="CompanyvsUsers">
            <a:extLst>
              <a:ext uri="{FF2B5EF4-FFF2-40B4-BE49-F238E27FC236}">
                <a16:creationId xmlns:a16="http://schemas.microsoft.com/office/drawing/2014/main" id="{CB47402E-86F5-4F6F-B9D8-A6E61D1AB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79" y="339403"/>
            <a:ext cx="3667548" cy="4617180"/>
          </a:xfrm>
          <a:prstGeom prst="rect">
            <a:avLst/>
          </a:prstGeom>
        </p:spPr>
      </p:pic>
      <p:pic>
        <p:nvPicPr>
          <p:cNvPr id="6" name="slide11" descr="Gender Distribution">
            <a:extLst>
              <a:ext uri="{FF2B5EF4-FFF2-40B4-BE49-F238E27FC236}">
                <a16:creationId xmlns:a16="http://schemas.microsoft.com/office/drawing/2014/main" id="{9B9DB153-CE31-4F62-97D8-AA5F913EF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775" y="936405"/>
            <a:ext cx="3982072" cy="4020178"/>
          </a:xfrm>
          <a:prstGeom prst="rect">
            <a:avLst/>
          </a:prstGeom>
        </p:spPr>
      </p:pic>
      <p:pic>
        <p:nvPicPr>
          <p:cNvPr id="7" name="slide5" descr="Sheet 4">
            <a:extLst>
              <a:ext uri="{FF2B5EF4-FFF2-40B4-BE49-F238E27FC236}">
                <a16:creationId xmlns:a16="http://schemas.microsoft.com/office/drawing/2014/main" id="{3098DA62-6225-4AF5-8427-5090C0315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6171" y="992992"/>
            <a:ext cx="3105635" cy="4296446"/>
          </a:xfrm>
          <a:prstGeom prst="rect">
            <a:avLst/>
          </a:prstGeom>
        </p:spPr>
      </p:pic>
      <p:sp>
        <p:nvSpPr>
          <p:cNvPr id="2" name="TextBox 1">
            <a:extLst>
              <a:ext uri="{FF2B5EF4-FFF2-40B4-BE49-F238E27FC236}">
                <a16:creationId xmlns:a16="http://schemas.microsoft.com/office/drawing/2014/main" id="{088D1385-B0ED-4096-A9EF-7DA570AEEF24}"/>
              </a:ext>
            </a:extLst>
          </p:cNvPr>
          <p:cNvSpPr txBox="1"/>
          <p:nvPr/>
        </p:nvSpPr>
        <p:spPr>
          <a:xfrm>
            <a:off x="464959" y="5137265"/>
            <a:ext cx="404552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shows the number of active users per company.</a:t>
            </a:r>
          </a:p>
          <a:p>
            <a:r>
              <a:rPr lang="en-US" dirty="0">
                <a:latin typeface="Times New Roman" panose="02020603050405020304" pitchFamily="18" charset="0"/>
                <a:cs typeface="Times New Roman" panose="02020603050405020304" pitchFamily="18" charset="0"/>
              </a:rPr>
              <a:t>The yellow company had a significantly more userbase as compared to the pink company</a:t>
            </a:r>
          </a:p>
        </p:txBody>
      </p:sp>
    </p:spTree>
    <p:extLst>
      <p:ext uri="{BB962C8B-B14F-4D97-AF65-F5344CB8AC3E}">
        <p14:creationId xmlns:p14="http://schemas.microsoft.com/office/powerpoint/2010/main" val="97937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rofit/KM">
            <a:extLst>
              <a:ext uri="{FF2B5EF4-FFF2-40B4-BE49-F238E27FC236}">
                <a16:creationId xmlns:a16="http://schemas.microsoft.com/office/drawing/2014/main" id="{8EA485EC-8939-431C-8D9E-3914A860E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86" y="254806"/>
            <a:ext cx="3067529" cy="4296446"/>
          </a:xfrm>
          <a:prstGeom prst="rect">
            <a:avLst/>
          </a:prstGeom>
        </p:spPr>
      </p:pic>
      <p:pic>
        <p:nvPicPr>
          <p:cNvPr id="4" name="slide9" descr="Company/Profitabls rides">
            <a:extLst>
              <a:ext uri="{FF2B5EF4-FFF2-40B4-BE49-F238E27FC236}">
                <a16:creationId xmlns:a16="http://schemas.microsoft.com/office/drawing/2014/main" id="{FE39DCAF-1DB4-4CDB-B0EE-E8F507B52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615" y="388177"/>
            <a:ext cx="3200900" cy="4029704"/>
          </a:xfrm>
          <a:prstGeom prst="rect">
            <a:avLst/>
          </a:prstGeom>
        </p:spPr>
      </p:pic>
      <p:sp>
        <p:nvSpPr>
          <p:cNvPr id="5" name="TextBox 4">
            <a:extLst>
              <a:ext uri="{FF2B5EF4-FFF2-40B4-BE49-F238E27FC236}">
                <a16:creationId xmlns:a16="http://schemas.microsoft.com/office/drawing/2014/main" id="{3942FCD2-A4D5-44BF-BA36-D9BEB1155D3B}"/>
              </a:ext>
            </a:extLst>
          </p:cNvPr>
          <p:cNvSpPr txBox="1"/>
          <p:nvPr/>
        </p:nvSpPr>
        <p:spPr>
          <a:xfrm>
            <a:off x="459968" y="4754880"/>
            <a:ext cx="546423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yellow cab company appears to have dominated the industry in various sectors including profit/km , average profitable rides and number of profitable rides when compared to the pink yellow cab company</a:t>
            </a:r>
          </a:p>
        </p:txBody>
      </p:sp>
      <p:pic>
        <p:nvPicPr>
          <p:cNvPr id="7" name="slide10" descr="Avg ProfutRides">
            <a:extLst>
              <a:ext uri="{FF2B5EF4-FFF2-40B4-BE49-F238E27FC236}">
                <a16:creationId xmlns:a16="http://schemas.microsoft.com/office/drawing/2014/main" id="{63E50886-D333-4695-BDCD-5CD390AC95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144" y="388177"/>
            <a:ext cx="3096108" cy="4296446"/>
          </a:xfrm>
          <a:prstGeom prst="rect">
            <a:avLst/>
          </a:prstGeom>
        </p:spPr>
      </p:pic>
      <p:sp>
        <p:nvSpPr>
          <p:cNvPr id="8" name="TextBox 7">
            <a:extLst>
              <a:ext uri="{FF2B5EF4-FFF2-40B4-BE49-F238E27FC236}">
                <a16:creationId xmlns:a16="http://schemas.microsoft.com/office/drawing/2014/main" id="{1C0230F6-2435-43D9-869C-38EEBD0A73EA}"/>
              </a:ext>
            </a:extLst>
          </p:cNvPr>
          <p:cNvSpPr txBox="1"/>
          <p:nvPr/>
        </p:nvSpPr>
        <p:spPr>
          <a:xfrm>
            <a:off x="9079449" y="2287385"/>
            <a:ext cx="2328883"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calculated by calculating how many rides on average result in a profit for the company. </a:t>
            </a:r>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18" descr="Trip Distribution/Da">
            <a:extLst>
              <a:ext uri="{FF2B5EF4-FFF2-40B4-BE49-F238E27FC236}">
                <a16:creationId xmlns:a16="http://schemas.microsoft.com/office/drawing/2014/main" id="{C33AF17F-9143-4342-8DF9-2D1FB2D73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0" y="968649"/>
            <a:ext cx="5341301" cy="3270842"/>
          </a:xfrm>
          <a:prstGeom prst="rect">
            <a:avLst/>
          </a:prstGeom>
        </p:spPr>
      </p:pic>
      <p:pic>
        <p:nvPicPr>
          <p:cNvPr id="5" name="slide14" descr="Profit/Month">
            <a:extLst>
              <a:ext uri="{FF2B5EF4-FFF2-40B4-BE49-F238E27FC236}">
                <a16:creationId xmlns:a16="http://schemas.microsoft.com/office/drawing/2014/main" id="{3E4292FB-5337-46D2-A4D9-54157F041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528" y="1040692"/>
            <a:ext cx="4653513" cy="2849663"/>
          </a:xfrm>
          <a:prstGeom prst="rect">
            <a:avLst/>
          </a:prstGeom>
        </p:spPr>
      </p:pic>
      <p:sp>
        <p:nvSpPr>
          <p:cNvPr id="2" name="TextBox 1">
            <a:extLst>
              <a:ext uri="{FF2B5EF4-FFF2-40B4-BE49-F238E27FC236}">
                <a16:creationId xmlns:a16="http://schemas.microsoft.com/office/drawing/2014/main" id="{A3A41B82-71EE-4EE3-B97D-8A76403A694E}"/>
              </a:ext>
            </a:extLst>
          </p:cNvPr>
          <p:cNvSpPr txBox="1"/>
          <p:nvPr/>
        </p:nvSpPr>
        <p:spPr>
          <a:xfrm>
            <a:off x="6567055" y="4300451"/>
            <a:ext cx="449995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yellow company yet again edges the pink cab company with profits acquired per month distribution </a:t>
            </a:r>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9" descr="Sheet 8">
            <a:extLst>
              <a:ext uri="{FF2B5EF4-FFF2-40B4-BE49-F238E27FC236}">
                <a16:creationId xmlns:a16="http://schemas.microsoft.com/office/drawing/2014/main" id="{B191586B-9284-49FF-9D5D-23123FF50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05" y="766993"/>
            <a:ext cx="6316061" cy="3705804"/>
          </a:xfrm>
          <a:prstGeom prst="rect">
            <a:avLst/>
          </a:prstGeom>
        </p:spPr>
      </p:pic>
      <p:sp>
        <p:nvSpPr>
          <p:cNvPr id="2" name="TextBox 1">
            <a:extLst>
              <a:ext uri="{FF2B5EF4-FFF2-40B4-BE49-F238E27FC236}">
                <a16:creationId xmlns:a16="http://schemas.microsoft.com/office/drawing/2014/main" id="{B9A4EC36-AACA-4F1A-850B-B01395BC697D}"/>
              </a:ext>
            </a:extLst>
          </p:cNvPr>
          <p:cNvSpPr txBox="1"/>
          <p:nvPr/>
        </p:nvSpPr>
        <p:spPr>
          <a:xfrm>
            <a:off x="7414953" y="914400"/>
            <a:ext cx="379060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yellow cab company charges more per kilometer than the pink cab company. This also translates to more profit per kilometer. </a:t>
            </a:r>
          </a:p>
        </p:txBody>
      </p:sp>
      <p:pic>
        <p:nvPicPr>
          <p:cNvPr id="6" name="slide12" descr="Sheet 11">
            <a:extLst>
              <a:ext uri="{FF2B5EF4-FFF2-40B4-BE49-F238E27FC236}">
                <a16:creationId xmlns:a16="http://schemas.microsoft.com/office/drawing/2014/main" id="{2083361A-7777-4BAB-8A74-1B9545E61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673" y="2297128"/>
            <a:ext cx="3955637" cy="435133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01B4-A6F0-4D0B-81C4-49D1D6683619}"/>
              </a:ext>
            </a:extLst>
          </p:cNvPr>
          <p:cNvSpPr>
            <a:spLocks noGrp="1"/>
          </p:cNvSpPr>
          <p:nvPr>
            <p:ph type="title"/>
          </p:nvPr>
        </p:nvSpPr>
        <p:spPr/>
        <p:txBody>
          <a:bodyPr/>
          <a:lstStyle/>
          <a:p>
            <a:r>
              <a:rPr lang="en-US" dirty="0"/>
              <a:t>Payment Options</a:t>
            </a:r>
          </a:p>
        </p:txBody>
      </p:sp>
      <p:pic>
        <p:nvPicPr>
          <p:cNvPr id="4" name="slide11" descr="Sheet 10">
            <a:extLst>
              <a:ext uri="{FF2B5EF4-FFF2-40B4-BE49-F238E27FC236}">
                <a16:creationId xmlns:a16="http://schemas.microsoft.com/office/drawing/2014/main" id="{CE9511AD-19C6-47DD-A73F-108769788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180" y="1576221"/>
            <a:ext cx="4107918" cy="4465805"/>
          </a:xfrm>
          <a:prstGeom prst="rect">
            <a:avLst/>
          </a:prstGeom>
        </p:spPr>
      </p:pic>
      <p:sp>
        <p:nvSpPr>
          <p:cNvPr id="5" name="TextBox 4">
            <a:extLst>
              <a:ext uri="{FF2B5EF4-FFF2-40B4-BE49-F238E27FC236}">
                <a16:creationId xmlns:a16="http://schemas.microsoft.com/office/drawing/2014/main" id="{6DB1375E-7F39-4193-9423-8ED2C27166A3}"/>
              </a:ext>
            </a:extLst>
          </p:cNvPr>
          <p:cNvSpPr txBox="1"/>
          <p:nvPr/>
        </p:nvSpPr>
        <p:spPr>
          <a:xfrm>
            <a:off x="5724698" y="1690688"/>
            <a:ext cx="4760422"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Users of the cab services used two payment options with card being the preferred option between the two.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chart also shows the distribution of payment methods per company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30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105D-F154-46B5-A6A1-9FA70548A00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AVERGAE INCOME IN USERS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slide13" descr="Sheet 12">
            <a:extLst>
              <a:ext uri="{FF2B5EF4-FFF2-40B4-BE49-F238E27FC236}">
                <a16:creationId xmlns:a16="http://schemas.microsoft.com/office/drawing/2014/main" id="{3C122D23-55F9-4077-9D2E-4DA426CEDB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220" y="1253331"/>
            <a:ext cx="7528150" cy="4351338"/>
          </a:xfrm>
          <a:prstGeom prst="rect">
            <a:avLst/>
          </a:prstGeom>
        </p:spPr>
      </p:pic>
      <p:sp>
        <p:nvSpPr>
          <p:cNvPr id="5" name="TextBox 4">
            <a:extLst>
              <a:ext uri="{FF2B5EF4-FFF2-40B4-BE49-F238E27FC236}">
                <a16:creationId xmlns:a16="http://schemas.microsoft.com/office/drawing/2014/main" id="{14F94BFF-53AC-4756-B11D-E1AFDAA8F167}"/>
              </a:ext>
            </a:extLst>
          </p:cNvPr>
          <p:cNvSpPr txBox="1"/>
          <p:nvPr/>
        </p:nvSpPr>
        <p:spPr>
          <a:xfrm>
            <a:off x="8441370" y="1751215"/>
            <a:ext cx="269886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Users of different age groups earn similar income on average  </a:t>
            </a:r>
          </a:p>
        </p:txBody>
      </p:sp>
    </p:spTree>
    <p:extLst>
      <p:ext uri="{BB962C8B-B14F-4D97-AF65-F5344CB8AC3E}">
        <p14:creationId xmlns:p14="http://schemas.microsoft.com/office/powerpoint/2010/main" val="165520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AF8-F653-42CC-8E64-AC3966D8CD2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617E9888-79A2-4C66-B446-02C812E89980}"/>
              </a:ext>
            </a:extLst>
          </p:cNvPr>
          <p:cNvSpPr>
            <a:spLocks noGrp="1"/>
          </p:cNvSpPr>
          <p:nvPr>
            <p:ph idx="1"/>
          </p:nvPr>
        </p:nvSpPr>
        <p:spPr/>
        <p:txBody>
          <a:bodyPr>
            <a:normAutofit fontScale="85000" lnSpcReduction="20000"/>
          </a:bodyPr>
          <a:lstStyle/>
          <a:p>
            <a:r>
              <a:rPr lang="en-US" b="1" i="0" dirty="0">
                <a:solidFill>
                  <a:srgbClr val="212121"/>
                </a:solidFill>
                <a:effectLst/>
                <a:latin typeface="Times New Roman" panose="02020603050405020304" pitchFamily="18" charset="0"/>
                <a:cs typeface="Times New Roman" panose="02020603050405020304" pitchFamily="18" charset="0"/>
              </a:rPr>
              <a:t>Which company is more profitable</a:t>
            </a:r>
          </a:p>
          <a:p>
            <a:pPr marL="457200" lvl="1" indent="0">
              <a:buNone/>
            </a:pPr>
            <a:r>
              <a:rPr lang="en-US" i="1" dirty="0">
                <a:solidFill>
                  <a:srgbClr val="212121"/>
                </a:solidFill>
                <a:effectLst/>
                <a:latin typeface="Times New Roman" panose="02020603050405020304" pitchFamily="18" charset="0"/>
                <a:cs typeface="Times New Roman" panose="02020603050405020304" pitchFamily="18" charset="0"/>
              </a:rPr>
              <a:t>The yellow Cab Company is more profitable and hence the better option if Profitability is used as a KPI for investment</a:t>
            </a:r>
          </a:p>
          <a:p>
            <a:r>
              <a:rPr lang="en-US" b="1" i="0" dirty="0">
                <a:solidFill>
                  <a:srgbClr val="212121"/>
                </a:solidFill>
                <a:effectLst/>
                <a:latin typeface="Times New Roman" panose="02020603050405020304" pitchFamily="18" charset="0"/>
                <a:cs typeface="Times New Roman" panose="02020603050405020304" pitchFamily="18" charset="0"/>
              </a:rPr>
              <a:t>If they are targeting a certain city</a:t>
            </a:r>
          </a:p>
          <a:p>
            <a:pPr marL="457200" lvl="1" indent="0">
              <a:buNone/>
            </a:pPr>
            <a:r>
              <a:rPr lang="en-US" i="1" dirty="0">
                <a:solidFill>
                  <a:srgbClr val="212121"/>
                </a:solidFill>
                <a:effectLst/>
                <a:latin typeface="Times New Roman" panose="02020603050405020304" pitchFamily="18" charset="0"/>
                <a:cs typeface="Times New Roman" panose="02020603050405020304" pitchFamily="18" charset="0"/>
              </a:rPr>
              <a:t>If the company is aiming at a certain city for them to expand / invest .. The yellow cab company is the best option as it has a higher reach in most of the major cities in the industry</a:t>
            </a:r>
            <a:endParaRPr lang="en-US" i="1" dirty="0">
              <a:solidFill>
                <a:srgbClr val="212121"/>
              </a:solidFill>
              <a:latin typeface="Times New Roman" panose="02020603050405020304" pitchFamily="18" charset="0"/>
              <a:cs typeface="Times New Roman" panose="02020603050405020304" pitchFamily="18" charset="0"/>
            </a:endParaRPr>
          </a:p>
          <a:p>
            <a:r>
              <a:rPr lang="en-US" b="1" i="0" dirty="0">
                <a:solidFill>
                  <a:srgbClr val="212121"/>
                </a:solidFill>
                <a:effectLst/>
                <a:latin typeface="Times New Roman" panose="02020603050405020304" pitchFamily="18" charset="0"/>
                <a:cs typeface="Times New Roman" panose="02020603050405020304" pitchFamily="18" charset="0"/>
              </a:rPr>
              <a:t>Target higher income areas so as to get more revenue</a:t>
            </a:r>
          </a:p>
          <a:p>
            <a:pPr marL="457200" lvl="1" indent="0">
              <a:buNone/>
            </a:pPr>
            <a:r>
              <a:rPr lang="en-US" i="1" dirty="0">
                <a:solidFill>
                  <a:srgbClr val="212121"/>
                </a:solidFill>
                <a:effectLst/>
                <a:latin typeface="Times New Roman" panose="02020603050405020304" pitchFamily="18" charset="0"/>
                <a:cs typeface="Times New Roman" panose="02020603050405020304" pitchFamily="18" charset="0"/>
              </a:rPr>
              <a:t>If they are targeting higher income areas they should invest in the yellow cab company</a:t>
            </a:r>
          </a:p>
          <a:p>
            <a:r>
              <a:rPr lang="en-US" b="1" i="0" dirty="0">
                <a:solidFill>
                  <a:srgbClr val="212121"/>
                </a:solidFill>
                <a:effectLst/>
                <a:latin typeface="Times New Roman" panose="02020603050405020304" pitchFamily="18" charset="0"/>
                <a:cs typeface="Times New Roman" panose="02020603050405020304" pitchFamily="18" charset="0"/>
              </a:rPr>
              <a:t>Customer Churn</a:t>
            </a:r>
          </a:p>
          <a:p>
            <a:pPr marL="457200" lvl="1" indent="0">
              <a:buNone/>
            </a:pPr>
            <a:r>
              <a:rPr lang="en-US" i="1" dirty="0">
                <a:solidFill>
                  <a:srgbClr val="212121"/>
                </a:solidFill>
                <a:effectLst/>
                <a:latin typeface="Times New Roman" panose="02020603050405020304" pitchFamily="18" charset="0"/>
                <a:cs typeface="Times New Roman" panose="02020603050405020304" pitchFamily="18" charset="0"/>
              </a:rPr>
              <a:t>Yellow Cab has a lower churn(Has a larger loyalty base when compared to the pink company and hence should invest in yellow cab if this is used as a KPI</a:t>
            </a:r>
          </a:p>
          <a:p>
            <a:r>
              <a:rPr lang="en-US" b="1" i="0" dirty="0">
                <a:solidFill>
                  <a:srgbClr val="212121"/>
                </a:solidFill>
                <a:effectLst/>
                <a:latin typeface="Times New Roman" panose="02020603050405020304" pitchFamily="18" charset="0"/>
                <a:cs typeface="Times New Roman" panose="02020603050405020304" pitchFamily="18" charset="0"/>
              </a:rPr>
              <a:t>Targeting a particular quarter</a:t>
            </a:r>
          </a:p>
          <a:p>
            <a:pPr marL="457200" lvl="1" indent="0">
              <a:buNone/>
            </a:pPr>
            <a:r>
              <a:rPr lang="en-US" i="1" dirty="0">
                <a:solidFill>
                  <a:srgbClr val="212121"/>
                </a:solidFill>
                <a:effectLst/>
                <a:latin typeface="Times New Roman" panose="02020603050405020304" pitchFamily="18" charset="0"/>
                <a:cs typeface="Times New Roman" panose="02020603050405020304" pitchFamily="18" charset="0"/>
              </a:rPr>
              <a:t>If they intend to invest during a specific quarter to get higher returns the company should invest in the Yellow cab company during the last two quarters/ second half of the year</a:t>
            </a:r>
            <a:endParaRPr lang="en-US" i="1" dirty="0">
              <a:solidFill>
                <a:srgbClr val="2121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18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AAA7-6CD4-497C-A2A7-ACC8AC71E086}"/>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8EF05DB8-9720-4431-87F0-C32586F14080}"/>
              </a:ext>
            </a:extLst>
          </p:cNvPr>
          <p:cNvSpPr>
            <a:spLocks noGrp="1"/>
          </p:cNvSpPr>
          <p:nvPr>
            <p:ph idx="1"/>
          </p:nvPr>
        </p:nvSpPr>
        <p:spPr/>
        <p:txBody>
          <a:bodyPr>
            <a:normAutofit/>
          </a:bodyPr>
          <a:lstStyle/>
          <a:p>
            <a:r>
              <a:rPr lang="en-US" sz="2400" dirty="0">
                <a:solidFill>
                  <a:srgbClr val="000000"/>
                </a:solidFill>
                <a:effectLst/>
                <a:latin typeface="Times New Roman" panose="02020603050405020304" pitchFamily="18" charset="0"/>
                <a:cs typeface="Times New Roman" panose="02020603050405020304" pitchFamily="18" charset="0"/>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br>
              <a:rPr lang="en-US" sz="2400" dirty="0">
                <a:solidFill>
                  <a:srgbClr val="000000"/>
                </a:solidFill>
                <a:effectLst/>
                <a:latin typeface="Times New Roman" panose="02020603050405020304" pitchFamily="18" charset="0"/>
                <a:cs typeface="Times New Roman" panose="02020603050405020304" pitchFamily="18" charset="0"/>
              </a:rPr>
            </a:br>
            <a:endParaRPr lang="en-US" sz="2400" dirty="0"/>
          </a:p>
        </p:txBody>
      </p:sp>
    </p:spTree>
    <p:extLst>
      <p:ext uri="{BB962C8B-B14F-4D97-AF65-F5344CB8AC3E}">
        <p14:creationId xmlns:p14="http://schemas.microsoft.com/office/powerpoint/2010/main" val="353136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711B-EDD4-4717-8934-756A8A2CFFAB}"/>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INTAKE</a:t>
            </a:r>
          </a:p>
        </p:txBody>
      </p:sp>
      <p:sp>
        <p:nvSpPr>
          <p:cNvPr id="3" name="Content Placeholder 2">
            <a:extLst>
              <a:ext uri="{FF2B5EF4-FFF2-40B4-BE49-F238E27FC236}">
                <a16:creationId xmlns:a16="http://schemas.microsoft.com/office/drawing/2014/main" id="{BEB38102-F4B7-4FB1-A154-454F991435D8}"/>
              </a:ext>
            </a:extLst>
          </p:cNvPr>
          <p:cNvSpPr>
            <a:spLocks noGrp="1"/>
          </p:cNvSpPr>
          <p:nvPr>
            <p:ph idx="1"/>
          </p:nvPr>
        </p:nvSpPr>
        <p:spPr/>
        <p:txBody>
          <a:bodyPr>
            <a:normAutofit/>
          </a:bodyPr>
          <a:lstStyle/>
          <a:p>
            <a:pPr algn="l"/>
            <a:r>
              <a:rPr lang="en-US" sz="2000" b="0" i="0" dirty="0">
                <a:solidFill>
                  <a:srgbClr val="212121"/>
                </a:solidFill>
                <a:effectLst/>
                <a:latin typeface="Times New Roman" panose="02020603050405020304" pitchFamily="18" charset="0"/>
                <a:cs typeface="Times New Roman" panose="02020603050405020304" pitchFamily="18" charset="0"/>
              </a:rPr>
              <a:t>With an initial look at the data we have 7 columns and 359,392 records.</a:t>
            </a:r>
          </a:p>
          <a:p>
            <a:pPr algn="l"/>
            <a:r>
              <a:rPr lang="en-US" sz="2000" b="0" i="0" dirty="0">
                <a:solidFill>
                  <a:srgbClr val="212121"/>
                </a:solidFill>
                <a:effectLst/>
                <a:latin typeface="Times New Roman" panose="02020603050405020304" pitchFamily="18" charset="0"/>
                <a:cs typeface="Times New Roman" panose="02020603050405020304" pitchFamily="18" charset="0"/>
              </a:rPr>
              <a:t>The 7 columns are:</a:t>
            </a: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Transaction ID:</a:t>
            </a:r>
            <a:r>
              <a:rPr lang="en-US" sz="2000" b="0" i="0" dirty="0">
                <a:solidFill>
                  <a:srgbClr val="212121"/>
                </a:solidFill>
                <a:effectLst/>
                <a:latin typeface="Times New Roman" panose="02020603050405020304" pitchFamily="18" charset="0"/>
                <a:cs typeface="Times New Roman" panose="02020603050405020304" pitchFamily="18" charset="0"/>
              </a:rPr>
              <a:t> This is a unique identification for every transaction by a taxi.</a:t>
            </a: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Date of Travel:</a:t>
            </a:r>
            <a:r>
              <a:rPr lang="en-US" sz="2000" b="0" i="0" dirty="0">
                <a:solidFill>
                  <a:srgbClr val="212121"/>
                </a:solidFill>
                <a:effectLst/>
                <a:latin typeface="Times New Roman" panose="02020603050405020304" pitchFamily="18" charset="0"/>
                <a:cs typeface="Times New Roman" panose="02020603050405020304" pitchFamily="18" charset="0"/>
              </a:rPr>
              <a:t> The date of travel is meant to indicate the date of the transaction/ trip</a:t>
            </a: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Company:</a:t>
            </a:r>
            <a:r>
              <a:rPr lang="en-US" sz="2000" b="0" i="0" dirty="0">
                <a:solidFill>
                  <a:srgbClr val="212121"/>
                </a:solidFill>
                <a:effectLst/>
                <a:latin typeface="Times New Roman" panose="02020603050405020304" pitchFamily="18" charset="0"/>
                <a:cs typeface="Times New Roman" panose="02020603050405020304" pitchFamily="18" charset="0"/>
              </a:rPr>
              <a:t> This column specifies the cab company that the transaction belongs to, there are two columns the Pink and Yellow Cab company</a:t>
            </a: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City:</a:t>
            </a:r>
            <a:r>
              <a:rPr lang="en-US" sz="2000" b="0" i="0" dirty="0">
                <a:solidFill>
                  <a:srgbClr val="212121"/>
                </a:solidFill>
                <a:effectLst/>
                <a:latin typeface="Times New Roman" panose="02020603050405020304" pitchFamily="18" charset="0"/>
                <a:cs typeface="Times New Roman" panose="02020603050405020304" pitchFamily="18" charset="0"/>
              </a:rPr>
              <a:t> This column gives information of the location of the transaction</a:t>
            </a: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KM Travelled:</a:t>
            </a:r>
            <a:r>
              <a:rPr lang="en-US" sz="2000" b="0" i="0" dirty="0">
                <a:solidFill>
                  <a:srgbClr val="212121"/>
                </a:solidFill>
                <a:effectLst/>
                <a:latin typeface="Times New Roman" panose="02020603050405020304" pitchFamily="18" charset="0"/>
                <a:cs typeface="Times New Roman" panose="02020603050405020304" pitchFamily="18" charset="0"/>
              </a:rPr>
              <a:t> This captures the number of KM the trip covered</a:t>
            </a: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Price Charged:</a:t>
            </a:r>
            <a:r>
              <a:rPr lang="en-US" sz="2000" b="0" i="0" dirty="0">
                <a:solidFill>
                  <a:srgbClr val="212121"/>
                </a:solidFill>
                <a:effectLst/>
                <a:latin typeface="Times New Roman" panose="02020603050405020304" pitchFamily="18" charset="0"/>
                <a:cs typeface="Times New Roman" panose="02020603050405020304" pitchFamily="18" charset="0"/>
              </a:rPr>
              <a:t> This is the total price that was due by the </a:t>
            </a:r>
            <a:r>
              <a:rPr lang="en-US" sz="2000" b="0" i="0" dirty="0" err="1">
                <a:solidFill>
                  <a:srgbClr val="212121"/>
                </a:solidFill>
                <a:effectLst/>
                <a:latin typeface="Times New Roman" panose="02020603050405020304" pitchFamily="18" charset="0"/>
                <a:cs typeface="Times New Roman" panose="02020603050405020304" pitchFamily="18" charset="0"/>
              </a:rPr>
              <a:t>cutomer</a:t>
            </a:r>
            <a:r>
              <a:rPr lang="en-US" sz="2000" b="0" i="0" dirty="0">
                <a:solidFill>
                  <a:srgbClr val="212121"/>
                </a:solidFill>
                <a:effectLst/>
                <a:latin typeface="Times New Roman" panose="02020603050405020304" pitchFamily="18" charset="0"/>
                <a:cs typeface="Times New Roman" panose="02020603050405020304" pitchFamily="18" charset="0"/>
              </a:rPr>
              <a:t> who took the taxi</a:t>
            </a:r>
          </a:p>
          <a:p>
            <a:pPr algn="l">
              <a:buFont typeface="+mj-lt"/>
              <a:buAutoNum type="arabicPeriod"/>
            </a:pPr>
            <a:r>
              <a:rPr lang="en-US" sz="2000" b="1" i="0" dirty="0">
                <a:solidFill>
                  <a:srgbClr val="212121"/>
                </a:solidFill>
                <a:effectLst/>
                <a:latin typeface="Times New Roman" panose="02020603050405020304" pitchFamily="18" charset="0"/>
                <a:cs typeface="Times New Roman" panose="02020603050405020304" pitchFamily="18" charset="0"/>
              </a:rPr>
              <a:t>Cost of Trip:</a:t>
            </a:r>
            <a:r>
              <a:rPr lang="en-US" sz="2000" b="0" i="0" dirty="0">
                <a:solidFill>
                  <a:srgbClr val="212121"/>
                </a:solidFill>
                <a:effectLst/>
                <a:latin typeface="Times New Roman" panose="02020603050405020304" pitchFamily="18" charset="0"/>
                <a:cs typeface="Times New Roman" panose="02020603050405020304" pitchFamily="18" charset="0"/>
              </a:rPr>
              <a:t> The cost of the trip is the amount the tip cost the cab company.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38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C073-803E-4981-907F-F961EDB71F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ASSUMPTIONS </a:t>
            </a:r>
          </a:p>
        </p:txBody>
      </p:sp>
      <p:sp>
        <p:nvSpPr>
          <p:cNvPr id="3" name="Content Placeholder 2">
            <a:extLst>
              <a:ext uri="{FF2B5EF4-FFF2-40B4-BE49-F238E27FC236}">
                <a16:creationId xmlns:a16="http://schemas.microsoft.com/office/drawing/2014/main" id="{3D1335DA-322D-400F-A8B9-E3B34048915F}"/>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Assuming the start date of collecting the data is 1-1-2016 and the end was 30-12-2018.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outliers are to kept as they help understand cab trips/transactions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There are no other cab companies in the mentioned states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difference between the cost of the trip and the price charged is the profit; a negative profit is considered a loss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day_week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0 is Monday through to 6 which is Sunday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Each user uses only a single account (User 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8277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BED6-95C1-4FD0-8F77-9FE3905935FA}"/>
              </a:ext>
            </a:extLst>
          </p:cNvPr>
          <p:cNvSpPr>
            <a:spLocks noGrp="1"/>
          </p:cNvSpPr>
          <p:nvPr>
            <p:ph type="title"/>
          </p:nvPr>
        </p:nvSpPr>
        <p:spPr/>
        <p:txBody>
          <a:bodyPr>
            <a:normAutofit/>
          </a:bodyPr>
          <a:lstStyle/>
          <a:p>
            <a:endParaRPr lang="en-US" sz="1800" u="sng" dirty="0">
              <a:latin typeface="Times New Roman" panose="02020603050405020304" pitchFamily="18" charset="0"/>
              <a:cs typeface="Times New Roman" panose="02020603050405020304" pitchFamily="18" charset="0"/>
            </a:endParaRPr>
          </a:p>
        </p:txBody>
      </p:sp>
      <p:pic>
        <p:nvPicPr>
          <p:cNvPr id="4" name="slide2" descr="Sheet 19">
            <a:extLst>
              <a:ext uri="{FF2B5EF4-FFF2-40B4-BE49-F238E27FC236}">
                <a16:creationId xmlns:a16="http://schemas.microsoft.com/office/drawing/2014/main" id="{AA8D1D2B-478A-446B-84D2-20946B18A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637" y="1947544"/>
            <a:ext cx="5077425" cy="2934797"/>
          </a:xfrm>
          <a:prstGeom prst="rect">
            <a:avLst/>
          </a:prstGeom>
        </p:spPr>
      </p:pic>
      <p:sp>
        <p:nvSpPr>
          <p:cNvPr id="6" name="TextBox 5">
            <a:extLst>
              <a:ext uri="{FF2B5EF4-FFF2-40B4-BE49-F238E27FC236}">
                <a16:creationId xmlns:a16="http://schemas.microsoft.com/office/drawing/2014/main" id="{FEC9A6E9-4951-47F5-8AA4-8701DB49A639}"/>
              </a:ext>
            </a:extLst>
          </p:cNvPr>
          <p:cNvSpPr txBox="1"/>
          <p:nvPr/>
        </p:nvSpPr>
        <p:spPr>
          <a:xfrm>
            <a:off x="6434051" y="2227811"/>
            <a:ext cx="4871258"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cab industry saw an increase in number of rides from the year 2016 to 2017. This however, slightly   dropped in the year 2018.</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332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C77B-4CE9-4D8D-941F-986CDDDCDA28}"/>
              </a:ext>
            </a:extLst>
          </p:cNvPr>
          <p:cNvSpPr>
            <a:spLocks noGrp="1"/>
          </p:cNvSpPr>
          <p:nvPr>
            <p:ph type="title"/>
          </p:nvPr>
        </p:nvSpPr>
        <p:spPr/>
        <p:txBody>
          <a:bodyPr/>
          <a:lstStyle/>
          <a:p>
            <a:r>
              <a:rPr lang="en-US" dirty="0"/>
              <a:t>CAB Industry Analysis</a:t>
            </a:r>
          </a:p>
        </p:txBody>
      </p:sp>
      <p:pic>
        <p:nvPicPr>
          <p:cNvPr id="4" name="slide5" descr="Profit/year?">
            <a:extLst>
              <a:ext uri="{FF2B5EF4-FFF2-40B4-BE49-F238E27FC236}">
                <a16:creationId xmlns:a16="http://schemas.microsoft.com/office/drawing/2014/main" id="{3B87695C-7B59-4624-82F3-7DC6B855E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364" y="1637203"/>
            <a:ext cx="3942105" cy="2515099"/>
          </a:xfrm>
          <a:prstGeom prst="rect">
            <a:avLst/>
          </a:prstGeom>
        </p:spPr>
      </p:pic>
      <p:pic>
        <p:nvPicPr>
          <p:cNvPr id="6" name="slide7" descr="Transaction/Quarter">
            <a:extLst>
              <a:ext uri="{FF2B5EF4-FFF2-40B4-BE49-F238E27FC236}">
                <a16:creationId xmlns:a16="http://schemas.microsoft.com/office/drawing/2014/main" id="{2EC41BC0-BDF4-4CAA-9872-C6CD4832E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13513"/>
            <a:ext cx="5507477" cy="2904830"/>
          </a:xfrm>
          <a:prstGeom prst="rect">
            <a:avLst/>
          </a:prstGeom>
        </p:spPr>
      </p:pic>
      <p:sp>
        <p:nvSpPr>
          <p:cNvPr id="8" name="TextBox 7">
            <a:extLst>
              <a:ext uri="{FF2B5EF4-FFF2-40B4-BE49-F238E27FC236}">
                <a16:creationId xmlns:a16="http://schemas.microsoft.com/office/drawing/2014/main" id="{494650D8-4168-40CE-90FC-040513814171}"/>
              </a:ext>
            </a:extLst>
          </p:cNvPr>
          <p:cNvSpPr txBox="1"/>
          <p:nvPr/>
        </p:nvSpPr>
        <p:spPr>
          <a:xfrm>
            <a:off x="6007331" y="1269076"/>
            <a:ext cx="5248102"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year 2018 saw the lowest profit gain in the cab industry in the past three years with 2017 being the most profitable with a margin of over $2 million from 2018.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could probably be to the rise of cab applications such as uber in the year 2018. Which had a huge impact on other cab companies</a:t>
            </a:r>
          </a:p>
          <a:p>
            <a:endParaRPr lang="en-US" dirty="0"/>
          </a:p>
        </p:txBody>
      </p:sp>
      <p:sp>
        <p:nvSpPr>
          <p:cNvPr id="9" name="TextBox 8">
            <a:extLst>
              <a:ext uri="{FF2B5EF4-FFF2-40B4-BE49-F238E27FC236}">
                <a16:creationId xmlns:a16="http://schemas.microsoft.com/office/drawing/2014/main" id="{721E9A7E-C4E7-459F-BD9F-14435ABD5805}"/>
              </a:ext>
            </a:extLst>
          </p:cNvPr>
          <p:cNvSpPr txBox="1"/>
          <p:nvPr/>
        </p:nvSpPr>
        <p:spPr>
          <a:xfrm>
            <a:off x="1023364" y="4422371"/>
            <a:ext cx="4363283"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cab industry experience a gradual increase in users as the quarters progress. The fourth quarter sees the highest usage of the cabs in every year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84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31F1-9F23-4FD2-8FB6-65BE70C603BB}"/>
              </a:ext>
            </a:extLst>
          </p:cNvPr>
          <p:cNvSpPr>
            <a:spLocks noGrp="1"/>
          </p:cNvSpPr>
          <p:nvPr>
            <p:ph type="title"/>
          </p:nvPr>
        </p:nvSpPr>
        <p:spPr/>
        <p:txBody>
          <a:bodyPr/>
          <a:lstStyle/>
          <a:p>
            <a:r>
              <a:rPr lang="en-US" dirty="0"/>
              <a:t>CAB Industry Analysis</a:t>
            </a:r>
            <a:br>
              <a:rPr lang="en-US" dirty="0"/>
            </a:br>
            <a:r>
              <a:rPr lang="en-US" dirty="0"/>
              <a:t> </a:t>
            </a:r>
          </a:p>
        </p:txBody>
      </p:sp>
      <p:pic>
        <p:nvPicPr>
          <p:cNvPr id="4" name="slide6" descr="Profit per week">
            <a:extLst>
              <a:ext uri="{FF2B5EF4-FFF2-40B4-BE49-F238E27FC236}">
                <a16:creationId xmlns:a16="http://schemas.microsoft.com/office/drawing/2014/main" id="{EEA1BE8B-25A4-4C2C-810E-1481C4D8C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165" y="1620577"/>
            <a:ext cx="4555948" cy="2789917"/>
          </a:xfrm>
          <a:prstGeom prst="rect">
            <a:avLst/>
          </a:prstGeom>
        </p:spPr>
      </p:pic>
      <p:pic>
        <p:nvPicPr>
          <p:cNvPr id="5" name="slide19" descr="Sheet 18">
            <a:extLst>
              <a:ext uri="{FF2B5EF4-FFF2-40B4-BE49-F238E27FC236}">
                <a16:creationId xmlns:a16="http://schemas.microsoft.com/office/drawing/2014/main" id="{5FDEC42F-3121-4B2C-A99D-1F337C62F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129" y="1879477"/>
            <a:ext cx="4318671" cy="2644616"/>
          </a:xfrm>
          <a:prstGeom prst="rect">
            <a:avLst/>
          </a:prstGeom>
        </p:spPr>
      </p:pic>
      <p:sp>
        <p:nvSpPr>
          <p:cNvPr id="6" name="TextBox 5">
            <a:extLst>
              <a:ext uri="{FF2B5EF4-FFF2-40B4-BE49-F238E27FC236}">
                <a16:creationId xmlns:a16="http://schemas.microsoft.com/office/drawing/2014/main" id="{2A323A8D-CBE4-4E6F-B378-5C1BAE4A7F64}"/>
              </a:ext>
            </a:extLst>
          </p:cNvPr>
          <p:cNvSpPr txBox="1"/>
          <p:nvPr/>
        </p:nvSpPr>
        <p:spPr>
          <a:xfrm>
            <a:off x="947078" y="4693580"/>
            <a:ext cx="4245606"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industry sees peak profit in week 37 of the year.</a:t>
            </a:r>
          </a:p>
          <a:p>
            <a:r>
              <a:rPr lang="en-US" dirty="0">
                <a:latin typeface="Times New Roman" panose="02020603050405020304" pitchFamily="18" charset="0"/>
                <a:cs typeface="Times New Roman" panose="02020603050405020304" pitchFamily="18" charset="0"/>
              </a:rPr>
              <a:t>Week 37 is early September in the years. This can be due to it being the last few weeks of summer and lots of travelling happens then</a:t>
            </a:r>
          </a:p>
        </p:txBody>
      </p:sp>
      <p:sp>
        <p:nvSpPr>
          <p:cNvPr id="7" name="TextBox 6">
            <a:extLst>
              <a:ext uri="{FF2B5EF4-FFF2-40B4-BE49-F238E27FC236}">
                <a16:creationId xmlns:a16="http://schemas.microsoft.com/office/drawing/2014/main" id="{B1346D46-CE6D-43A1-B781-AACBC73AFAC6}"/>
              </a:ext>
            </a:extLst>
          </p:cNvPr>
          <p:cNvSpPr txBox="1"/>
          <p:nvPr/>
        </p:nvSpPr>
        <p:spPr>
          <a:xfrm>
            <a:off x="7035129" y="4893425"/>
            <a:ext cx="388779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same analysis we do see that September is the most profitable month, accredited to the summer holidays which generate profit for the cab company</a:t>
            </a:r>
          </a:p>
        </p:txBody>
      </p:sp>
    </p:spTree>
    <p:extLst>
      <p:ext uri="{BB962C8B-B14F-4D97-AF65-F5344CB8AC3E}">
        <p14:creationId xmlns:p14="http://schemas.microsoft.com/office/powerpoint/2010/main" val="381241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DFC9-6631-4AD1-92D0-9D83CB8BB1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CAB Data </a:t>
            </a:r>
            <a:r>
              <a:rPr lang="en-US" dirty="0" err="1">
                <a:latin typeface="Times New Roman" panose="02020603050405020304" pitchFamily="18" charset="0"/>
                <a:cs typeface="Times New Roman" panose="02020603050405020304" pitchFamily="18" charset="0"/>
              </a:rPr>
              <a:t>Anlaysis</a:t>
            </a:r>
            <a:endParaRPr lang="en-US" dirty="0">
              <a:latin typeface="Times New Roman" panose="02020603050405020304" pitchFamily="18" charset="0"/>
              <a:cs typeface="Times New Roman" panose="02020603050405020304" pitchFamily="18" charset="0"/>
            </a:endParaRPr>
          </a:p>
        </p:txBody>
      </p:sp>
      <p:pic>
        <p:nvPicPr>
          <p:cNvPr id="4" name="slide17" descr="Profit per day">
            <a:extLst>
              <a:ext uri="{FF2B5EF4-FFF2-40B4-BE49-F238E27FC236}">
                <a16:creationId xmlns:a16="http://schemas.microsoft.com/office/drawing/2014/main" id="{223B23A9-93C6-4423-93F0-1951772197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500" y="1797916"/>
            <a:ext cx="4883036" cy="2990215"/>
          </a:xfrm>
          <a:prstGeom prst="rect">
            <a:avLst/>
          </a:prstGeom>
        </p:spPr>
      </p:pic>
      <p:sp>
        <p:nvSpPr>
          <p:cNvPr id="6" name="TextBox 5">
            <a:extLst>
              <a:ext uri="{FF2B5EF4-FFF2-40B4-BE49-F238E27FC236}">
                <a16:creationId xmlns:a16="http://schemas.microsoft.com/office/drawing/2014/main" id="{F3045703-E2C2-4710-927D-7AD38370FE9A}"/>
              </a:ext>
            </a:extLst>
          </p:cNvPr>
          <p:cNvSpPr txBox="1"/>
          <p:nvPr/>
        </p:nvSpPr>
        <p:spPr>
          <a:xfrm>
            <a:off x="6611389" y="1928553"/>
            <a:ext cx="439466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cab industry generates most profit mid week with spikes witnessed in the fourth quarter of the year.</a:t>
            </a:r>
          </a:p>
        </p:txBody>
      </p:sp>
    </p:spTree>
    <p:extLst>
      <p:ext uri="{BB962C8B-B14F-4D97-AF65-F5344CB8AC3E}">
        <p14:creationId xmlns:p14="http://schemas.microsoft.com/office/powerpoint/2010/main" val="409556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C762-0139-4828-AACD-63FD3343008A}"/>
              </a:ext>
            </a:extLst>
          </p:cNvPr>
          <p:cNvSpPr>
            <a:spLocks noGrp="1"/>
          </p:cNvSpPr>
          <p:nvPr>
            <p:ph type="title"/>
          </p:nvPr>
        </p:nvSpPr>
        <p:spPr/>
        <p:txBody>
          <a:bodyPr/>
          <a:lstStyle/>
          <a:p>
            <a:r>
              <a:rPr lang="en-US" dirty="0"/>
              <a:t>User Analysis</a:t>
            </a:r>
            <a:br>
              <a:rPr lang="en-US" dirty="0"/>
            </a:br>
            <a:endParaRPr lang="en-US" dirty="0"/>
          </a:p>
        </p:txBody>
      </p:sp>
      <p:pic>
        <p:nvPicPr>
          <p:cNvPr id="4" name="slide2" descr="Sheet 1">
            <a:extLst>
              <a:ext uri="{FF2B5EF4-FFF2-40B4-BE49-F238E27FC236}">
                <a16:creationId xmlns:a16="http://schemas.microsoft.com/office/drawing/2014/main" id="{222B4368-8AFD-4BE4-8FAD-AC4FC7D42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188" y="1304695"/>
            <a:ext cx="5643046" cy="3594892"/>
          </a:xfrm>
          <a:prstGeom prst="rect">
            <a:avLst/>
          </a:prstGeom>
        </p:spPr>
      </p:pic>
      <p:pic>
        <p:nvPicPr>
          <p:cNvPr id="5" name="slide6" descr="Sheet 5">
            <a:extLst>
              <a:ext uri="{FF2B5EF4-FFF2-40B4-BE49-F238E27FC236}">
                <a16:creationId xmlns:a16="http://schemas.microsoft.com/office/drawing/2014/main" id="{3D47D06A-AC61-459D-A84F-C3F9452C4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165" y="1392166"/>
            <a:ext cx="4621974" cy="3419950"/>
          </a:xfrm>
          <a:prstGeom prst="rect">
            <a:avLst/>
          </a:prstGeom>
        </p:spPr>
      </p:pic>
    </p:spTree>
    <p:extLst>
      <p:ext uri="{BB962C8B-B14F-4D97-AF65-F5344CB8AC3E}">
        <p14:creationId xmlns:p14="http://schemas.microsoft.com/office/powerpoint/2010/main" val="815937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976</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Times New Roman</vt:lpstr>
      <vt:lpstr>Office Theme</vt:lpstr>
      <vt:lpstr>Data Glacier Data Report</vt:lpstr>
      <vt:lpstr>Problem Statement </vt:lpstr>
      <vt:lpstr>DATA INTAKE</vt:lpstr>
      <vt:lpstr>ASSUMPTIONS </vt:lpstr>
      <vt:lpstr>PowerPoint Presentation</vt:lpstr>
      <vt:lpstr>CAB Industry Analysis</vt:lpstr>
      <vt:lpstr>CAB Industry Analysis  </vt:lpstr>
      <vt:lpstr>CAB Data Anlaysis</vt:lpstr>
      <vt:lpstr>User Analysis </vt:lpstr>
      <vt:lpstr>PowerPoint Presentation</vt:lpstr>
      <vt:lpstr>Cab Industry Analysis </vt:lpstr>
      <vt:lpstr>Company Analysis </vt:lpstr>
      <vt:lpstr>PowerPoint Presentation</vt:lpstr>
      <vt:lpstr>PowerPoint Presentation</vt:lpstr>
      <vt:lpstr>PowerPoint Presentation</vt:lpstr>
      <vt:lpstr>PowerPoint Presentation</vt:lpstr>
      <vt:lpstr>Payment Options</vt:lpstr>
      <vt:lpstr>AVERGAE INCOME IN USERS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FinalViz</dc:title>
  <dc:creator/>
  <cp:lastModifiedBy>BLVISE PAPA</cp:lastModifiedBy>
  <cp:revision>15</cp:revision>
  <dcterms:created xsi:type="dcterms:W3CDTF">2021-06-28T08:10:09Z</dcterms:created>
  <dcterms:modified xsi:type="dcterms:W3CDTF">2021-06-28T13:14:31Z</dcterms:modified>
</cp:coreProperties>
</file>