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Chocolates" charset="1" panose="02000503020000020003"/>
      <p:regular r:id="rId10"/>
    </p:embeddedFont>
    <p:embeddedFont>
      <p:font typeface="TT Chocolates Bold" charset="1" panose="02000803020000020003"/>
      <p:regular r:id="rId11"/>
    </p:embeddedFont>
    <p:embeddedFont>
      <p:font typeface="TT Chocolates Italics" charset="1" panose="02000503020000090003"/>
      <p:regular r:id="rId12"/>
    </p:embeddedFont>
    <p:embeddedFont>
      <p:font typeface="TT Chocolates Bold Italics" charset="1" panose="02000803030000090003"/>
      <p:regular r:id="rId13"/>
    </p:embeddedFont>
    <p:embeddedFont>
      <p:font typeface="TT Chocolates Extra-Light" charset="1" panose="02000503030000020003"/>
      <p:regular r:id="rId14"/>
    </p:embeddedFont>
    <p:embeddedFont>
      <p:font typeface="TT Chocolates Extra-Light Italics" charset="1" panose="02000503030000090003"/>
      <p:regular r:id="rId15"/>
    </p:embeddedFont>
    <p:embeddedFont>
      <p:font typeface="TT Chocolates Light Italics" charset="1" panose="02000503030000090003"/>
      <p:regular r:id="rId16"/>
    </p:embeddedFont>
    <p:embeddedFont>
      <p:font typeface="TT Chocolates Ultra-Bold" charset="1" panose="02000903040000020003"/>
      <p:regular r:id="rId17"/>
    </p:embeddedFont>
    <p:embeddedFont>
      <p:font typeface="TT Chocolates Ultra-Bold Italics" charset="1" panose="02000903050000090003"/>
      <p:regular r:id="rId18"/>
    </p:embeddedFont>
    <p:embeddedFont>
      <p:font typeface="Now" charset="1" panose="00000500000000000000"/>
      <p:regular r:id="rId19"/>
    </p:embeddedFont>
    <p:embeddedFont>
      <p:font typeface="Now Bold" charset="1" panose="00000800000000000000"/>
      <p:regular r:id="rId20"/>
    </p:embeddedFont>
    <p:embeddedFont>
      <p:font typeface="Now Thin" charset="1" panose="00000300000000000000"/>
      <p:regular r:id="rId21"/>
    </p:embeddedFont>
    <p:embeddedFont>
      <p:font typeface="Now Light" charset="1" panose="00000400000000000000"/>
      <p:regular r:id="rId22"/>
    </p:embeddedFont>
    <p:embeddedFont>
      <p:font typeface="Now Medium" charset="1" panose="00000600000000000000"/>
      <p:regular r:id="rId23"/>
    </p:embeddedFont>
    <p:embeddedFont>
      <p:font typeface="Now Heavy" charset="1" panose="00000A00000000000000"/>
      <p:regular r:id="rId24"/>
    </p:embeddedFont>
    <p:embeddedFont>
      <p:font typeface="HK Grotesk" charset="1" panose="00000500000000000000"/>
      <p:regular r:id="rId25"/>
    </p:embeddedFont>
    <p:embeddedFont>
      <p:font typeface="HK Grotesk Bold" charset="1" panose="00000800000000000000"/>
      <p:regular r:id="rId26"/>
    </p:embeddedFont>
    <p:embeddedFont>
      <p:font typeface="HK Grotesk Italics" charset="1" panose="00000500000000000000"/>
      <p:regular r:id="rId27"/>
    </p:embeddedFont>
    <p:embeddedFont>
      <p:font typeface="HK Grotesk Bold Italics" charset="1" panose="00000800000000000000"/>
      <p:regular r:id="rId28"/>
    </p:embeddedFont>
    <p:embeddedFont>
      <p:font typeface="HK Grotesk Light" charset="1" panose="00000400000000000000"/>
      <p:regular r:id="rId29"/>
    </p:embeddedFont>
    <p:embeddedFont>
      <p:font typeface="HK Grotesk Light Italics" charset="1" panose="00000400000000000000"/>
      <p:regular r:id="rId30"/>
    </p:embeddedFont>
    <p:embeddedFont>
      <p:font typeface="HK Grotesk Medium" charset="1" panose="00000600000000000000"/>
      <p:regular r:id="rId31"/>
    </p:embeddedFont>
    <p:embeddedFont>
      <p:font typeface="HK Grotesk Medium Italics" charset="1" panose="00000600000000000000"/>
      <p:regular r:id="rId32"/>
    </p:embeddedFont>
    <p:embeddedFont>
      <p:font typeface="HK Grotesk Semi-Bold" charset="1" panose="00000700000000000000"/>
      <p:regular r:id="rId33"/>
    </p:embeddedFont>
    <p:embeddedFont>
      <p:font typeface="HK Grotesk Semi-Bold Italics" charset="1" panose="000007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1386387">
            <a:off x="-3497624" y="3603904"/>
            <a:ext cx="13300994" cy="7007148"/>
            <a:chOff x="0" y="0"/>
            <a:chExt cx="1610360" cy="848360"/>
          </a:xfrm>
        </p:grpSpPr>
        <p:sp>
          <p:nvSpPr>
            <p:cNvPr name="Freeform 3" id="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name="Group 4" id="4"/>
          <p:cNvGrpSpPr>
            <a:grpSpLocks noChangeAspect="true"/>
          </p:cNvGrpSpPr>
          <p:nvPr/>
        </p:nvGrpSpPr>
        <p:grpSpPr>
          <a:xfrm rot="-7922690">
            <a:off x="10569225" y="-68084"/>
            <a:ext cx="9758526" cy="514092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p:nvPr/>
        </p:nvGrpSpPr>
        <p:grpSpPr>
          <a:xfrm rot="0">
            <a:off x="3134495" y="3360920"/>
            <a:ext cx="11865508" cy="3146061"/>
            <a:chOff x="0" y="0"/>
            <a:chExt cx="15820677" cy="4194748"/>
          </a:xfrm>
        </p:grpSpPr>
        <p:sp>
          <p:nvSpPr>
            <p:cNvPr name="TextBox 7" id="7"/>
            <p:cNvSpPr txBox="true"/>
            <p:nvPr/>
          </p:nvSpPr>
          <p:spPr>
            <a:xfrm rot="0">
              <a:off x="0" y="1437005"/>
              <a:ext cx="15820677" cy="2190455"/>
            </a:xfrm>
            <a:prstGeom prst="rect">
              <a:avLst/>
            </a:prstGeom>
          </p:spPr>
          <p:txBody>
            <a:bodyPr anchor="t" rtlCol="false" tIns="0" lIns="0" bIns="0" rIns="0">
              <a:spAutoFit/>
            </a:bodyPr>
            <a:lstStyle/>
            <a:p>
              <a:pPr algn="ctr">
                <a:lnSpc>
                  <a:spcPts val="12194"/>
                </a:lnSpc>
              </a:pPr>
              <a:r>
                <a:rPr lang="en-US" sz="11613">
                  <a:solidFill>
                    <a:srgbClr val="000000"/>
                  </a:solidFill>
                  <a:latin typeface="TT Chocolates Bold"/>
                </a:rPr>
                <a:t>TAREA FINAL </a:t>
              </a:r>
            </a:p>
          </p:txBody>
        </p:sp>
        <p:sp>
          <p:nvSpPr>
            <p:cNvPr name="TextBox 8" id="8"/>
            <p:cNvSpPr txBox="true"/>
            <p:nvPr/>
          </p:nvSpPr>
          <p:spPr>
            <a:xfrm rot="0">
              <a:off x="0" y="-114300"/>
              <a:ext cx="15820677" cy="1325880"/>
            </a:xfrm>
            <a:prstGeom prst="rect">
              <a:avLst/>
            </a:prstGeom>
          </p:spPr>
          <p:txBody>
            <a:bodyPr anchor="t" rtlCol="false" tIns="0" lIns="0" bIns="0" rIns="0">
              <a:spAutoFit/>
            </a:bodyPr>
            <a:lstStyle/>
            <a:p>
              <a:pPr algn="ctr">
                <a:lnSpc>
                  <a:spcPts val="8220"/>
                </a:lnSpc>
              </a:pPr>
              <a:r>
                <a:rPr lang="en-US" sz="6000">
                  <a:solidFill>
                    <a:srgbClr val="000000"/>
                  </a:solidFill>
                  <a:latin typeface="TT Chocolates"/>
                </a:rPr>
                <a:t>HITO 2</a:t>
              </a:r>
            </a:p>
          </p:txBody>
        </p:sp>
        <p:sp>
          <p:nvSpPr>
            <p:cNvPr name="TextBox 9" id="9"/>
            <p:cNvSpPr txBox="true"/>
            <p:nvPr/>
          </p:nvSpPr>
          <p:spPr>
            <a:xfrm rot="0">
              <a:off x="0" y="3661475"/>
              <a:ext cx="15820677" cy="533273"/>
            </a:xfrm>
            <a:prstGeom prst="rect">
              <a:avLst/>
            </a:prstGeom>
          </p:spPr>
          <p:txBody>
            <a:bodyPr anchor="t" rtlCol="false" tIns="0" lIns="0" bIns="0" rIns="0">
              <a:spAutoFit/>
            </a:bodyPr>
            <a:lstStyle/>
            <a:p>
              <a:pPr algn="ctr">
                <a:lnSpc>
                  <a:spcPts val="3311"/>
                </a:lnSpc>
              </a:pPr>
            </a:p>
          </p:txBody>
        </p:sp>
      </p:grpSp>
      <p:sp>
        <p:nvSpPr>
          <p:cNvPr name="TextBox 10" id="10"/>
          <p:cNvSpPr txBox="true"/>
          <p:nvPr/>
        </p:nvSpPr>
        <p:spPr>
          <a:xfrm rot="0">
            <a:off x="1890000" y="8124402"/>
            <a:ext cx="4914000" cy="256540"/>
          </a:xfrm>
          <a:prstGeom prst="rect">
            <a:avLst/>
          </a:prstGeom>
        </p:spPr>
        <p:txBody>
          <a:bodyPr anchor="t" rtlCol="false" tIns="0" lIns="0" bIns="0" rIns="0">
            <a:spAutoFit/>
          </a:bodyPr>
          <a:lstStyle/>
          <a:p>
            <a:pPr>
              <a:lnSpc>
                <a:spcPts val="1880"/>
              </a:lnSpc>
            </a:pPr>
            <a:r>
              <a:rPr lang="en-US" sz="2000">
                <a:solidFill>
                  <a:srgbClr val="000000"/>
                </a:solidFill>
                <a:latin typeface="HK Grotesk Medium"/>
              </a:rPr>
              <a:t>Estudiante: Jhon Deyvid Ajoruro Condori</a:t>
            </a:r>
          </a:p>
        </p:txBody>
      </p:sp>
      <p:sp>
        <p:nvSpPr>
          <p:cNvPr name="TextBox 11" id="11"/>
          <p:cNvSpPr txBox="true"/>
          <p:nvPr/>
        </p:nvSpPr>
        <p:spPr>
          <a:xfrm rot="0">
            <a:off x="1890000" y="8428567"/>
            <a:ext cx="4914000" cy="256540"/>
          </a:xfrm>
          <a:prstGeom prst="rect">
            <a:avLst/>
          </a:prstGeom>
        </p:spPr>
        <p:txBody>
          <a:bodyPr anchor="t" rtlCol="false" tIns="0" lIns="0" bIns="0" rIns="0">
            <a:spAutoFit/>
          </a:bodyPr>
          <a:lstStyle/>
          <a:p>
            <a:pPr>
              <a:lnSpc>
                <a:spcPts val="1880"/>
              </a:lnSpc>
            </a:pPr>
            <a:r>
              <a:rPr lang="en-US" sz="2000">
                <a:solidFill>
                  <a:srgbClr val="000000"/>
                </a:solidFill>
                <a:latin typeface="HK Grotesk Medium"/>
              </a:rPr>
              <a:t>Docente: William Roddy Barra Paredes</a:t>
            </a:r>
          </a:p>
        </p:txBody>
      </p:sp>
      <p:sp>
        <p:nvSpPr>
          <p:cNvPr name="TextBox 12" id="12"/>
          <p:cNvSpPr txBox="true"/>
          <p:nvPr/>
        </p:nvSpPr>
        <p:spPr>
          <a:xfrm rot="0">
            <a:off x="1890000" y="8732732"/>
            <a:ext cx="4914000" cy="256540"/>
          </a:xfrm>
          <a:prstGeom prst="rect">
            <a:avLst/>
          </a:prstGeom>
        </p:spPr>
        <p:txBody>
          <a:bodyPr anchor="t" rtlCol="false" tIns="0" lIns="0" bIns="0" rIns="0">
            <a:spAutoFit/>
          </a:bodyPr>
          <a:lstStyle/>
          <a:p>
            <a:pPr>
              <a:lnSpc>
                <a:spcPts val="1880"/>
              </a:lnSpc>
            </a:pPr>
            <a:r>
              <a:rPr lang="en-US" sz="2000">
                <a:solidFill>
                  <a:srgbClr val="000000"/>
                </a:solidFill>
                <a:latin typeface="HK Grotesk Medium"/>
              </a:rPr>
              <a:t>Materia: Base de datos 1</a:t>
            </a:r>
          </a:p>
        </p:txBody>
      </p:sp>
      <p:sp>
        <p:nvSpPr>
          <p:cNvPr name="TextBox 13" id="13"/>
          <p:cNvSpPr txBox="true"/>
          <p:nvPr/>
        </p:nvSpPr>
        <p:spPr>
          <a:xfrm rot="0">
            <a:off x="1890000" y="9036897"/>
            <a:ext cx="4914000" cy="256540"/>
          </a:xfrm>
          <a:prstGeom prst="rect">
            <a:avLst/>
          </a:prstGeom>
        </p:spPr>
        <p:txBody>
          <a:bodyPr anchor="t" rtlCol="false" tIns="0" lIns="0" bIns="0" rIns="0">
            <a:spAutoFit/>
          </a:bodyPr>
          <a:lstStyle/>
          <a:p>
            <a:pPr>
              <a:lnSpc>
                <a:spcPts val="1880"/>
              </a:lnSpc>
            </a:pPr>
            <a:r>
              <a:rPr lang="en-US" sz="2000">
                <a:solidFill>
                  <a:srgbClr val="000000"/>
                </a:solidFill>
                <a:latin typeface="HK Grotesk Medium"/>
              </a:rPr>
              <a:t>Semestre: 2do</a:t>
            </a:r>
          </a:p>
        </p:txBody>
      </p:sp>
      <p:sp>
        <p:nvSpPr>
          <p:cNvPr name="Freeform 14" id="14"/>
          <p:cNvSpPr/>
          <p:nvPr/>
        </p:nvSpPr>
        <p:spPr>
          <a:xfrm flipH="false" flipV="false" rot="0">
            <a:off x="1028700" y="661358"/>
            <a:ext cx="3909181" cy="1841021"/>
          </a:xfrm>
          <a:custGeom>
            <a:avLst/>
            <a:gdLst/>
            <a:ahLst/>
            <a:cxnLst/>
            <a:rect r="r" b="b" t="t" l="l"/>
            <a:pathLst>
              <a:path h="1841021" w="3909181">
                <a:moveTo>
                  <a:pt x="0" y="0"/>
                </a:moveTo>
                <a:lnTo>
                  <a:pt x="3909181" y="0"/>
                </a:lnTo>
                <a:lnTo>
                  <a:pt x="3909181" y="1841021"/>
                </a:lnTo>
                <a:lnTo>
                  <a:pt x="0" y="1841021"/>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66256" y="2360717"/>
            <a:ext cx="11269888" cy="6284595"/>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Create Database Hito2Tarea</a:t>
            </a:r>
          </a:p>
          <a:p>
            <a:pPr>
              <a:lnSpc>
                <a:spcPts val="4139"/>
              </a:lnSpc>
            </a:pPr>
          </a:p>
          <a:p>
            <a:pPr>
              <a:lnSpc>
                <a:spcPts val="4139"/>
              </a:lnSpc>
            </a:pPr>
            <a:r>
              <a:rPr lang="en-US" sz="2999">
                <a:solidFill>
                  <a:srgbClr val="313E50"/>
                </a:solidFill>
                <a:latin typeface="TT Chocolates"/>
              </a:rPr>
              <a:t>USE Hito2Tarea</a:t>
            </a:r>
          </a:p>
          <a:p>
            <a:pPr>
              <a:lnSpc>
                <a:spcPts val="4139"/>
              </a:lnSpc>
            </a:pPr>
          </a:p>
          <a:p>
            <a:pPr>
              <a:lnSpc>
                <a:spcPts val="4139"/>
              </a:lnSpc>
            </a:pPr>
            <a:r>
              <a:rPr lang="en-US" sz="2999">
                <a:solidFill>
                  <a:srgbClr val="313E50"/>
                </a:solidFill>
                <a:latin typeface="TT Chocolates"/>
              </a:rPr>
              <a:t>Create Table Universidad</a:t>
            </a:r>
          </a:p>
          <a:p>
            <a:pPr>
              <a:lnSpc>
                <a:spcPts val="4139"/>
              </a:lnSpc>
            </a:pPr>
            <a:r>
              <a:rPr lang="en-US" sz="2999">
                <a:solidFill>
                  <a:srgbClr val="313E50"/>
                </a:solidFill>
                <a:latin typeface="TT Chocolates"/>
              </a:rPr>
              <a:t>(</a:t>
            </a:r>
          </a:p>
          <a:p>
            <a:pPr>
              <a:lnSpc>
                <a:spcPts val="4139"/>
              </a:lnSpc>
            </a:pPr>
            <a:r>
              <a:rPr lang="en-US" sz="2999">
                <a:solidFill>
                  <a:srgbClr val="313E50"/>
                </a:solidFill>
                <a:latin typeface="TT Chocolates"/>
              </a:rPr>
              <a:t> Nombre_de_la_Universidad Varchar(20) primary key,</a:t>
            </a:r>
          </a:p>
          <a:p>
            <a:pPr>
              <a:lnSpc>
                <a:spcPts val="4139"/>
              </a:lnSpc>
            </a:pPr>
            <a:r>
              <a:rPr lang="en-US" sz="2999">
                <a:solidFill>
                  <a:srgbClr val="313E50"/>
                </a:solidFill>
                <a:latin typeface="TT Chocolates"/>
              </a:rPr>
              <a:t> Publica_o_Privada Varchar(7),</a:t>
            </a:r>
          </a:p>
          <a:p>
            <a:pPr>
              <a:lnSpc>
                <a:spcPts val="4139"/>
              </a:lnSpc>
            </a:pPr>
            <a:r>
              <a:rPr lang="en-US" sz="2999">
                <a:solidFill>
                  <a:srgbClr val="313E50"/>
                </a:solidFill>
                <a:latin typeface="TT Chocolates"/>
              </a:rPr>
              <a:t> Año_de_Fundacion Varchar(25),</a:t>
            </a:r>
          </a:p>
          <a:p>
            <a:pPr>
              <a:lnSpc>
                <a:spcPts val="4139"/>
              </a:lnSpc>
            </a:pPr>
            <a:r>
              <a:rPr lang="en-US" sz="2999">
                <a:solidFill>
                  <a:srgbClr val="313E50"/>
                </a:solidFill>
                <a:latin typeface="TT Chocolates"/>
              </a:rPr>
              <a:t> Direccion Varchar(100)</a:t>
            </a:r>
          </a:p>
          <a:p>
            <a:pPr>
              <a:lnSpc>
                <a:spcPts val="4139"/>
              </a:lnSpc>
            </a:pPr>
          </a:p>
          <a:p>
            <a:pPr>
              <a:lnSpc>
                <a:spcPts val="4139"/>
              </a:lnSpc>
            </a:pPr>
          </a:p>
        </p:txBody>
      </p:sp>
      <p:sp>
        <p:nvSpPr>
          <p:cNvPr name="TextBox 3" id="3"/>
          <p:cNvSpPr txBox="true"/>
          <p:nvPr/>
        </p:nvSpPr>
        <p:spPr>
          <a:xfrm rot="0">
            <a:off x="7756678" y="571732"/>
            <a:ext cx="9779465" cy="80327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APLICACION EN SSMS</a:t>
            </a:r>
          </a:p>
        </p:txBody>
      </p:sp>
      <p:grpSp>
        <p:nvGrpSpPr>
          <p:cNvPr name="Group 4" id="4"/>
          <p:cNvGrpSpPr>
            <a:grpSpLocks noChangeAspect="true"/>
          </p:cNvGrpSpPr>
          <p:nvPr/>
        </p:nvGrpSpPr>
        <p:grpSpPr>
          <a:xfrm rot="5472063">
            <a:off x="-1799376" y="-381651"/>
            <a:ext cx="10664273" cy="561808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2880564" y="5141970"/>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72063">
            <a:off x="-1799376" y="-381651"/>
            <a:ext cx="10664273" cy="5618087"/>
            <a:chOff x="0" y="0"/>
            <a:chExt cx="1610360" cy="848360"/>
          </a:xfrm>
        </p:grpSpPr>
        <p:sp>
          <p:nvSpPr>
            <p:cNvPr name="Freeform 3" id="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4" id="4"/>
          <p:cNvGrpSpPr>
            <a:grpSpLocks noChangeAspect="true"/>
          </p:cNvGrpSpPr>
          <p:nvPr/>
        </p:nvGrpSpPr>
        <p:grpSpPr>
          <a:xfrm rot="2140465">
            <a:off x="-2880564" y="5141970"/>
            <a:ext cx="9188818" cy="484079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
        <p:nvSpPr>
          <p:cNvPr name="Freeform 6" id="6"/>
          <p:cNvSpPr/>
          <p:nvPr/>
        </p:nvSpPr>
        <p:spPr>
          <a:xfrm flipH="false" flipV="false" rot="0">
            <a:off x="2725395" y="1792570"/>
            <a:ext cx="12837209" cy="8009541"/>
          </a:xfrm>
          <a:custGeom>
            <a:avLst/>
            <a:gdLst/>
            <a:ahLst/>
            <a:cxnLst/>
            <a:rect r="r" b="b" t="t" l="l"/>
            <a:pathLst>
              <a:path h="8009541" w="12837209">
                <a:moveTo>
                  <a:pt x="0" y="0"/>
                </a:moveTo>
                <a:lnTo>
                  <a:pt x="12837210" y="0"/>
                </a:lnTo>
                <a:lnTo>
                  <a:pt x="12837210" y="8009541"/>
                </a:lnTo>
                <a:lnTo>
                  <a:pt x="0" y="8009541"/>
                </a:lnTo>
                <a:lnTo>
                  <a:pt x="0" y="0"/>
                </a:lnTo>
                <a:close/>
              </a:path>
            </a:pathLst>
          </a:custGeom>
          <a:blipFill>
            <a:blip r:embed="rId2"/>
            <a:stretch>
              <a:fillRect l="0" t="0" r="0" b="0"/>
            </a:stretch>
          </a:blipFill>
        </p:spPr>
      </p:sp>
      <p:sp>
        <p:nvSpPr>
          <p:cNvPr name="TextBox 7" id="7"/>
          <p:cNvSpPr txBox="true"/>
          <p:nvPr/>
        </p:nvSpPr>
        <p:spPr>
          <a:xfrm rot="0">
            <a:off x="7756678" y="571732"/>
            <a:ext cx="9779465" cy="80327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DIAGRAMA DE FLUJO</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8313537">
            <a:off x="-3412071" y="-1136819"/>
            <a:ext cx="13300994" cy="7007148"/>
            <a:chOff x="0" y="0"/>
            <a:chExt cx="1610360" cy="848360"/>
          </a:xfrm>
        </p:grpSpPr>
        <p:sp>
          <p:nvSpPr>
            <p:cNvPr name="Freeform 3" id="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name="Group 4" id="4"/>
          <p:cNvGrpSpPr>
            <a:grpSpLocks noChangeAspect="true"/>
          </p:cNvGrpSpPr>
          <p:nvPr/>
        </p:nvGrpSpPr>
        <p:grpSpPr>
          <a:xfrm rot="-3045065">
            <a:off x="9786059" y="5859985"/>
            <a:ext cx="10946871" cy="5766964"/>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p:nvPr/>
        </p:nvGrpSpPr>
        <p:grpSpPr>
          <a:xfrm rot="0">
            <a:off x="2090349" y="1262617"/>
            <a:ext cx="14480695" cy="7480850"/>
            <a:chOff x="0" y="0"/>
            <a:chExt cx="19307593" cy="9974467"/>
          </a:xfrm>
        </p:grpSpPr>
        <p:grpSp>
          <p:nvGrpSpPr>
            <p:cNvPr name="Group 7" id="7"/>
            <p:cNvGrpSpPr/>
            <p:nvPr/>
          </p:nvGrpSpPr>
          <p:grpSpPr>
            <a:xfrm rot="0">
              <a:off x="0" y="0"/>
              <a:ext cx="19307593" cy="9974467"/>
              <a:chOff x="0" y="0"/>
              <a:chExt cx="3813846" cy="1970265"/>
            </a:xfrm>
          </p:grpSpPr>
          <p:sp>
            <p:nvSpPr>
              <p:cNvPr name="Freeform 8" id="8"/>
              <p:cNvSpPr/>
              <p:nvPr/>
            </p:nvSpPr>
            <p:spPr>
              <a:xfrm flipH="false" flipV="false" rot="0">
                <a:off x="0" y="0"/>
                <a:ext cx="3813846" cy="1970265"/>
              </a:xfrm>
              <a:custGeom>
                <a:avLst/>
                <a:gdLst/>
                <a:ahLst/>
                <a:cxnLst/>
                <a:rect r="r" b="b" t="t" l="l"/>
                <a:pathLst>
                  <a:path h="1970265" w="3813846">
                    <a:moveTo>
                      <a:pt x="27267" y="0"/>
                    </a:moveTo>
                    <a:lnTo>
                      <a:pt x="3786579" y="0"/>
                    </a:lnTo>
                    <a:cubicBezTo>
                      <a:pt x="3793811" y="0"/>
                      <a:pt x="3800746" y="2873"/>
                      <a:pt x="3805859" y="7986"/>
                    </a:cubicBezTo>
                    <a:cubicBezTo>
                      <a:pt x="3810973" y="13100"/>
                      <a:pt x="3813846" y="20035"/>
                      <a:pt x="3813846" y="27267"/>
                    </a:cubicBezTo>
                    <a:lnTo>
                      <a:pt x="3813846" y="1942999"/>
                    </a:lnTo>
                    <a:cubicBezTo>
                      <a:pt x="3813846" y="1950230"/>
                      <a:pt x="3810973" y="1957166"/>
                      <a:pt x="3805859" y="1962279"/>
                    </a:cubicBezTo>
                    <a:cubicBezTo>
                      <a:pt x="3800746" y="1967393"/>
                      <a:pt x="3793811" y="1970265"/>
                      <a:pt x="3786579" y="1970265"/>
                    </a:cubicBezTo>
                    <a:lnTo>
                      <a:pt x="27267" y="1970265"/>
                    </a:lnTo>
                    <a:cubicBezTo>
                      <a:pt x="12208" y="1970265"/>
                      <a:pt x="0" y="1958058"/>
                      <a:pt x="0" y="1942999"/>
                    </a:cubicBezTo>
                    <a:lnTo>
                      <a:pt x="0" y="27267"/>
                    </a:lnTo>
                    <a:cubicBezTo>
                      <a:pt x="0" y="20035"/>
                      <a:pt x="2873" y="13100"/>
                      <a:pt x="7986" y="7986"/>
                    </a:cubicBezTo>
                    <a:cubicBezTo>
                      <a:pt x="13100" y="2873"/>
                      <a:pt x="20035" y="0"/>
                      <a:pt x="27267" y="0"/>
                    </a:cubicBezTo>
                    <a:close/>
                  </a:path>
                </a:pathLst>
              </a:custGeom>
              <a:solidFill>
                <a:srgbClr val="FFFFFF"/>
              </a:solidFill>
            </p:spPr>
          </p:sp>
          <p:sp>
            <p:nvSpPr>
              <p:cNvPr name="TextBox 9" id="9"/>
              <p:cNvSpPr txBox="true"/>
              <p:nvPr/>
            </p:nvSpPr>
            <p:spPr>
              <a:xfrm>
                <a:off x="0" y="-9525"/>
                <a:ext cx="812800" cy="822325"/>
              </a:xfrm>
              <a:prstGeom prst="rect">
                <a:avLst/>
              </a:prstGeom>
            </p:spPr>
            <p:txBody>
              <a:bodyPr anchor="ctr" rtlCol="false" tIns="50800" lIns="50800" bIns="50800" rIns="50800"/>
              <a:lstStyle/>
              <a:p>
                <a:pPr algn="ctr">
                  <a:lnSpc>
                    <a:spcPts val="2952"/>
                  </a:lnSpc>
                </a:pPr>
              </a:p>
            </p:txBody>
          </p:sp>
        </p:grpSp>
        <p:sp>
          <p:nvSpPr>
            <p:cNvPr name="TextBox 10" id="10"/>
            <p:cNvSpPr txBox="true"/>
            <p:nvPr/>
          </p:nvSpPr>
          <p:spPr>
            <a:xfrm rot="0">
              <a:off x="1864792" y="2912308"/>
              <a:ext cx="15578009" cy="5553076"/>
            </a:xfrm>
            <a:prstGeom prst="rect">
              <a:avLst/>
            </a:prstGeom>
          </p:spPr>
          <p:txBody>
            <a:bodyPr anchor="t" rtlCol="false" tIns="0" lIns="0" bIns="0" rIns="0">
              <a:spAutoFit/>
            </a:bodyPr>
            <a:lstStyle/>
            <a:p>
              <a:pPr algn="ctr">
                <a:lnSpc>
                  <a:spcPts val="4199"/>
                </a:lnSpc>
              </a:pPr>
              <a:r>
                <a:rPr lang="en-US" sz="2999" spc="230">
                  <a:solidFill>
                    <a:srgbClr val="000000"/>
                  </a:solidFill>
                  <a:latin typeface="TT Chocolates"/>
                </a:rPr>
                <a:t>Una base de datos es una colección organizada de información o datos estructurados que se almacenan electrónicamente en un sistema informático. Las bases de datos se utilizan en una amplia variedad de aplicaciones, desde la gestión de inventarios hasta la gestión de relaciones con los clientes. El lenguaje de consulta estructurada (SQL) es un lenguaje de programación utilizado para escribir y consultar datos en la mayoría de las bases de datos..</a:t>
              </a:r>
            </a:p>
          </p:txBody>
        </p:sp>
        <p:sp>
          <p:nvSpPr>
            <p:cNvPr name="TextBox 11" id="11"/>
            <p:cNvSpPr txBox="true"/>
            <p:nvPr/>
          </p:nvSpPr>
          <p:spPr>
            <a:xfrm rot="0">
              <a:off x="1864792" y="1423358"/>
              <a:ext cx="15578009" cy="890058"/>
            </a:xfrm>
            <a:prstGeom prst="rect">
              <a:avLst/>
            </a:prstGeom>
          </p:spPr>
          <p:txBody>
            <a:bodyPr anchor="t" rtlCol="false" tIns="0" lIns="0" bIns="0" rIns="0">
              <a:spAutoFit/>
            </a:bodyPr>
            <a:lstStyle/>
            <a:p>
              <a:pPr algn="ctr">
                <a:lnSpc>
                  <a:spcPts val="5599"/>
                </a:lnSpc>
              </a:pPr>
              <a:r>
                <a:rPr lang="en-US" sz="3999">
                  <a:solidFill>
                    <a:srgbClr val="000000"/>
                  </a:solidFill>
                  <a:latin typeface="TT Chocolates Ultra-Bold"/>
                </a:rPr>
                <a:t>¿QUE SON LAS BASES DE DATOS?</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51166" y="3275261"/>
            <a:ext cx="9308134" cy="5760720"/>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Una base de datos relacional es un tipo de base de datos que organiza los datos en filas y columnas para formar una tabla. Las tablas se pueden unir a través de una clave principal o una clave externa para demostrar las diferentes relaciones que existen entre ellas. Las bases de datos relacionales son transaccionales, lo que significa que garantizan que el estado de todo el sistema sea consistente en todo momento. La mayoría de las bases de datos relacionales ofrecen opciones sencillas de exportación e importación, lo que hace que la copia de seguridad y la restauración sean triviales</a:t>
            </a:r>
          </a:p>
        </p:txBody>
      </p:sp>
      <p:sp>
        <p:nvSpPr>
          <p:cNvPr name="TextBox 3" id="3"/>
          <p:cNvSpPr txBox="true"/>
          <p:nvPr/>
        </p:nvSpPr>
        <p:spPr>
          <a:xfrm rot="0">
            <a:off x="7943375" y="399036"/>
            <a:ext cx="8285893" cy="251777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 ¿A QUE SE REFIERE CUANDO SE HABLA DE BASES DE DATOS RELACIONALES?</a:t>
            </a:r>
          </a:p>
        </p:txBody>
      </p:sp>
      <p:grpSp>
        <p:nvGrpSpPr>
          <p:cNvPr name="Group 4" id="4"/>
          <p:cNvGrpSpPr>
            <a:grpSpLocks noChangeAspect="true"/>
          </p:cNvGrpSpPr>
          <p:nvPr/>
        </p:nvGrpSpPr>
        <p:grpSpPr>
          <a:xfrm rot="5472063">
            <a:off x="-1799376" y="-381651"/>
            <a:ext cx="10664273" cy="561808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2880564" y="5141970"/>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7823149">
            <a:off x="12391116" y="272963"/>
            <a:ext cx="9188818" cy="4840797"/>
            <a:chOff x="0" y="0"/>
            <a:chExt cx="1610360" cy="848360"/>
          </a:xfrm>
        </p:grpSpPr>
        <p:sp>
          <p:nvSpPr>
            <p:cNvPr name="Freeform 3" id="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4" id="4"/>
          <p:cNvGrpSpPr>
            <a:grpSpLocks noChangeAspect="true"/>
          </p:cNvGrpSpPr>
          <p:nvPr/>
        </p:nvGrpSpPr>
        <p:grpSpPr>
          <a:xfrm rot="-113644">
            <a:off x="3456874" y="6837902"/>
            <a:ext cx="9188818" cy="484079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
        <p:nvSpPr>
          <p:cNvPr name="TextBox 6" id="6"/>
          <p:cNvSpPr txBox="true"/>
          <p:nvPr/>
        </p:nvSpPr>
        <p:spPr>
          <a:xfrm rot="0">
            <a:off x="554824" y="3275589"/>
            <a:ext cx="15880826" cy="4945922"/>
          </a:xfrm>
          <a:prstGeom prst="rect">
            <a:avLst/>
          </a:prstGeom>
        </p:spPr>
        <p:txBody>
          <a:bodyPr anchor="t" rtlCol="false" tIns="0" lIns="0" bIns="0" rIns="0">
            <a:spAutoFit/>
          </a:bodyPr>
          <a:lstStyle/>
          <a:p>
            <a:pPr marL="596820" indent="-298410" lvl="1">
              <a:lnSpc>
                <a:spcPts val="4422"/>
              </a:lnSpc>
              <a:buFont typeface="Arial"/>
              <a:buChar char="•"/>
            </a:pPr>
            <a:r>
              <a:rPr lang="en-US" sz="2764">
                <a:solidFill>
                  <a:srgbClr val="313E50"/>
                </a:solidFill>
                <a:latin typeface="TT Chocolates"/>
              </a:rPr>
              <a:t>Un modelo entidad-relación (ER) se utiliza para representar las entidades, relaciones y atributos de una base de datos, se basa en la percepción del mundo real que consta de una colección de objetos básicos, llamados entidades. Una entidad representa una "cosa", "objeto" o "concepto" del mundo real con existencia independiente, como una persona. Los atributos son las características que identifican a una entidad, como el nombre, la edad... Las relaciones se utilizan para demostrar cómo las entidades se relacionan entre sí dentro de un sistema. Un diagrama entidad-relación (ERD) es un diagrama de flujo que ilustra cómo las entidades, como personas, objetos o conceptos, se relacionan entre sí dentro de un sistema, emplean símbolos, tales como rectángulos, diamantes, óvalos y líneas de conexión para representar la interconexión de entidades, relaciones y sus atributos</a:t>
            </a:r>
          </a:p>
        </p:txBody>
      </p:sp>
      <p:sp>
        <p:nvSpPr>
          <p:cNvPr name="TextBox 7" id="7"/>
          <p:cNvSpPr txBox="true"/>
          <p:nvPr/>
        </p:nvSpPr>
        <p:spPr>
          <a:xfrm rot="0">
            <a:off x="1016513" y="942975"/>
            <a:ext cx="12396227" cy="1393825"/>
          </a:xfrm>
          <a:prstGeom prst="rect">
            <a:avLst/>
          </a:prstGeom>
        </p:spPr>
        <p:txBody>
          <a:bodyPr anchor="t" rtlCol="false" tIns="0" lIns="0" bIns="0" rIns="0">
            <a:spAutoFit/>
          </a:bodyPr>
          <a:lstStyle/>
          <a:p>
            <a:pPr>
              <a:lnSpc>
                <a:spcPts val="5599"/>
              </a:lnSpc>
            </a:pPr>
            <a:r>
              <a:rPr lang="en-US" sz="3999">
                <a:solidFill>
                  <a:srgbClr val="000000"/>
                </a:solidFill>
                <a:latin typeface="TT Chocolates Ultra-Bold"/>
              </a:rPr>
              <a:t>¿QUÉ ES EL MODELO ENTIDAD RELACIÓN Y/O DIAGRAMA ENTIDAD RELACIÓN?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36579" y="4239860"/>
            <a:ext cx="9992688" cy="4712970"/>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-Entidad: Representa una entidad que existe por sí misma y no depende de otra entidad para su existencia. Se representa mediante un rectángulo con el nombre de la entidad en su interior. -Atributo: Representa una característica o propiedad de una entidad. Se representa mediante un óvalo con el nombre del atributo en su interior. -Clave primaria: Es un atributo o conjunto de atributos que identifican de forma única a cada instancia de una entidad. Se representa mediante un óvalo subrayado.</a:t>
            </a:r>
          </a:p>
        </p:txBody>
      </p:sp>
      <p:sp>
        <p:nvSpPr>
          <p:cNvPr name="TextBox 3" id="3"/>
          <p:cNvSpPr txBox="true"/>
          <p:nvPr/>
        </p:nvSpPr>
        <p:spPr>
          <a:xfrm rot="0">
            <a:off x="6049882" y="640207"/>
            <a:ext cx="11802012" cy="251777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 ¿CUÁLES SON LAS FIGURAS QUE REPRESENTAN A UN DIAGRAMA ENTIDAD RELACIÓN? EXPLIQUE CADA UNA DE ELLAS</a:t>
            </a:r>
          </a:p>
        </p:txBody>
      </p:sp>
      <p:grpSp>
        <p:nvGrpSpPr>
          <p:cNvPr name="Group 4" id="4"/>
          <p:cNvGrpSpPr>
            <a:grpSpLocks noChangeAspect="true"/>
          </p:cNvGrpSpPr>
          <p:nvPr/>
        </p:nvGrpSpPr>
        <p:grpSpPr>
          <a:xfrm rot="5472063">
            <a:off x="-1799376" y="-381651"/>
            <a:ext cx="10664273" cy="561808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2880564" y="5141970"/>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718248" y="-262719"/>
            <a:ext cx="8988841" cy="10812439"/>
            <a:chOff x="0" y="0"/>
            <a:chExt cx="11985121" cy="14416585"/>
          </a:xfrm>
        </p:grpSpPr>
        <p:pic>
          <p:nvPicPr>
            <p:cNvPr name="Picture 3" id="3"/>
            <p:cNvPicPr>
              <a:picLocks noChangeAspect="true"/>
            </p:cNvPicPr>
            <p:nvPr/>
          </p:nvPicPr>
          <p:blipFill>
            <a:blip r:embed="rId2"/>
            <a:srcRect l="22288" t="0" r="22288" b="0"/>
            <a:stretch>
              <a:fillRect/>
            </a:stretch>
          </p:blipFill>
          <p:spPr>
            <a:xfrm flipH="false" flipV="false">
              <a:off x="0" y="0"/>
              <a:ext cx="11985121" cy="14416585"/>
            </a:xfrm>
            <a:prstGeom prst="rect">
              <a:avLst/>
            </a:prstGeom>
          </p:spPr>
        </p:pic>
      </p:grpSp>
      <p:grpSp>
        <p:nvGrpSpPr>
          <p:cNvPr name="Group 4" id="4"/>
          <p:cNvGrpSpPr>
            <a:grpSpLocks noChangeAspect="true"/>
          </p:cNvGrpSpPr>
          <p:nvPr/>
        </p:nvGrpSpPr>
        <p:grpSpPr>
          <a:xfrm rot="-10800000">
            <a:off x="6058626" y="-1083077"/>
            <a:ext cx="7319243" cy="3855879"/>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3436105" y="6104006"/>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name="Group 8" id="8"/>
          <p:cNvGrpSpPr/>
          <p:nvPr/>
        </p:nvGrpSpPr>
        <p:grpSpPr>
          <a:xfrm rot="0">
            <a:off x="563468" y="573546"/>
            <a:ext cx="8132843" cy="9085425"/>
            <a:chOff x="0" y="0"/>
            <a:chExt cx="10843791" cy="12113901"/>
          </a:xfrm>
        </p:grpSpPr>
        <p:sp>
          <p:nvSpPr>
            <p:cNvPr name="TextBox 9" id="9"/>
            <p:cNvSpPr txBox="true"/>
            <p:nvPr/>
          </p:nvSpPr>
          <p:spPr>
            <a:xfrm rot="0">
              <a:off x="0" y="1788419"/>
              <a:ext cx="10843791" cy="10325481"/>
            </a:xfrm>
            <a:prstGeom prst="rect">
              <a:avLst/>
            </a:prstGeom>
          </p:spPr>
          <p:txBody>
            <a:bodyPr anchor="t" rtlCol="false" tIns="0" lIns="0" bIns="0" rIns="0">
              <a:spAutoFit/>
            </a:bodyPr>
            <a:lstStyle/>
            <a:p>
              <a:pPr>
                <a:lnSpc>
                  <a:spcPts val="3863"/>
                </a:lnSpc>
              </a:pPr>
              <a:r>
                <a:rPr lang="en-US" sz="2799">
                  <a:solidFill>
                    <a:srgbClr val="313E50"/>
                  </a:solidFill>
                  <a:latin typeface="TT Chocolates"/>
                </a:rPr>
                <a:t>SQL Server es un sistema de gestión de bases de datos relacionales desarrollado por Microsoft. Es utilizado por organizaciones para almacenar, organizar y recuperar datos, es compatible con una variedad de lenguajes de programación, incluyendo C++, Java, .NET y Python. SQL Server Management Studio (SSMS) es una herramienta de software desarrollada por Microsoft que se utiliza para configurar y administrar todos los componentes dentro de Microsoft SQL Server. SSMS se lanzó 2005, la herramienta incluye tanto editores de scripts como herramientas gráficas que trabajan con objetos y características del servidor. Una característica central de SSMS es el Explorador de objetos, que permite al usuario navegar, seleccionar y actuar sobre cualquiera de los objetos dentro del servidor. </a:t>
              </a:r>
            </a:p>
          </p:txBody>
        </p:sp>
        <p:sp>
          <p:nvSpPr>
            <p:cNvPr name="TextBox 10" id="10"/>
            <p:cNvSpPr txBox="true"/>
            <p:nvPr/>
          </p:nvSpPr>
          <p:spPr>
            <a:xfrm rot="0">
              <a:off x="0" y="-38100"/>
              <a:ext cx="9775601" cy="1410208"/>
            </a:xfrm>
            <a:prstGeom prst="rect">
              <a:avLst/>
            </a:prstGeom>
          </p:spPr>
          <p:txBody>
            <a:bodyPr anchor="t" rtlCol="false" tIns="0" lIns="0" bIns="0" rIns="0">
              <a:spAutoFit/>
            </a:bodyPr>
            <a:lstStyle/>
            <a:p>
              <a:pPr>
                <a:lnSpc>
                  <a:spcPts val="4257"/>
                </a:lnSpc>
              </a:pPr>
              <a:r>
                <a:rPr lang="en-US" sz="3300" spc="194">
                  <a:solidFill>
                    <a:srgbClr val="028ECC"/>
                  </a:solidFill>
                  <a:latin typeface="TT Chocolates Ultra-Bold"/>
                </a:rPr>
                <a:t>¿QUÉ ES SQL SERVER Y QUÉ ES SQL SERVER MANAGEMENT STUDIO?</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3045065">
            <a:off x="9786059" y="5859985"/>
            <a:ext cx="10946871" cy="5766964"/>
            <a:chOff x="0" y="0"/>
            <a:chExt cx="1610360" cy="848360"/>
          </a:xfrm>
        </p:grpSpPr>
        <p:sp>
          <p:nvSpPr>
            <p:cNvPr name="Freeform 3" id="3"/>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4" id="4"/>
          <p:cNvGrpSpPr>
            <a:grpSpLocks noChangeAspect="true"/>
          </p:cNvGrpSpPr>
          <p:nvPr/>
        </p:nvGrpSpPr>
        <p:grpSpPr>
          <a:xfrm rot="8313537">
            <a:off x="-3412071" y="-1136819"/>
            <a:ext cx="13300994" cy="7007148"/>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grpSp>
        <p:nvGrpSpPr>
          <p:cNvPr name="Group 6" id="6"/>
          <p:cNvGrpSpPr/>
          <p:nvPr/>
        </p:nvGrpSpPr>
        <p:grpSpPr>
          <a:xfrm rot="0">
            <a:off x="2135717" y="1560899"/>
            <a:ext cx="14109915" cy="7182568"/>
            <a:chOff x="0" y="0"/>
            <a:chExt cx="3716192" cy="1891705"/>
          </a:xfrm>
        </p:grpSpPr>
        <p:sp>
          <p:nvSpPr>
            <p:cNvPr name="Freeform 7" id="7"/>
            <p:cNvSpPr/>
            <p:nvPr/>
          </p:nvSpPr>
          <p:spPr>
            <a:xfrm flipH="false" flipV="false" rot="0">
              <a:off x="0" y="0"/>
              <a:ext cx="3716192" cy="1891705"/>
            </a:xfrm>
            <a:custGeom>
              <a:avLst/>
              <a:gdLst/>
              <a:ahLst/>
              <a:cxnLst/>
              <a:rect r="r" b="b" t="t" l="l"/>
              <a:pathLst>
                <a:path h="1891705" w="3716192">
                  <a:moveTo>
                    <a:pt x="27983" y="0"/>
                  </a:moveTo>
                  <a:lnTo>
                    <a:pt x="3688209" y="0"/>
                  </a:lnTo>
                  <a:cubicBezTo>
                    <a:pt x="3703663" y="0"/>
                    <a:pt x="3716192" y="12528"/>
                    <a:pt x="3716192" y="27983"/>
                  </a:cubicBezTo>
                  <a:lnTo>
                    <a:pt x="3716192" y="1863722"/>
                  </a:lnTo>
                  <a:cubicBezTo>
                    <a:pt x="3716192" y="1879177"/>
                    <a:pt x="3703663" y="1891705"/>
                    <a:pt x="3688209" y="1891705"/>
                  </a:cubicBezTo>
                  <a:lnTo>
                    <a:pt x="27983" y="1891705"/>
                  </a:lnTo>
                  <a:cubicBezTo>
                    <a:pt x="12528" y="1891705"/>
                    <a:pt x="0" y="1879177"/>
                    <a:pt x="0" y="1863722"/>
                  </a:cubicBezTo>
                  <a:lnTo>
                    <a:pt x="0" y="27983"/>
                  </a:lnTo>
                  <a:cubicBezTo>
                    <a:pt x="0" y="12528"/>
                    <a:pt x="12528" y="0"/>
                    <a:pt x="27983" y="0"/>
                  </a:cubicBezTo>
                  <a:close/>
                </a:path>
              </a:pathLst>
            </a:custGeom>
            <a:solidFill>
              <a:srgbClr val="FFFFFF"/>
            </a:solidFill>
          </p:spPr>
        </p:sp>
        <p:sp>
          <p:nvSpPr>
            <p:cNvPr name="TextBox 8" id="8"/>
            <p:cNvSpPr txBox="true"/>
            <p:nvPr/>
          </p:nvSpPr>
          <p:spPr>
            <a:xfrm>
              <a:off x="0" y="-9525"/>
              <a:ext cx="812800" cy="822325"/>
            </a:xfrm>
            <a:prstGeom prst="rect">
              <a:avLst/>
            </a:prstGeom>
          </p:spPr>
          <p:txBody>
            <a:bodyPr anchor="ctr" rtlCol="false" tIns="50800" lIns="50800" bIns="50800" rIns="50800"/>
            <a:lstStyle/>
            <a:p>
              <a:pPr algn="ctr">
                <a:lnSpc>
                  <a:spcPts val="2952"/>
                </a:lnSpc>
              </a:pPr>
            </a:p>
          </p:txBody>
        </p:sp>
      </p:grpSp>
      <p:sp>
        <p:nvSpPr>
          <p:cNvPr name="TextBox 9" id="9"/>
          <p:cNvSpPr txBox="true"/>
          <p:nvPr/>
        </p:nvSpPr>
        <p:spPr>
          <a:xfrm rot="0">
            <a:off x="5358160" y="2178811"/>
            <a:ext cx="7665029" cy="803275"/>
          </a:xfrm>
          <a:prstGeom prst="rect">
            <a:avLst/>
          </a:prstGeom>
        </p:spPr>
        <p:txBody>
          <a:bodyPr anchor="t" rtlCol="false" tIns="0" lIns="0" bIns="0" rIns="0">
            <a:spAutoFit/>
          </a:bodyPr>
          <a:lstStyle/>
          <a:p>
            <a:pPr algn="ctr">
              <a:lnSpc>
                <a:spcPts val="6799"/>
              </a:lnSpc>
            </a:pPr>
            <a:r>
              <a:rPr lang="en-US" sz="3999" spc="235">
                <a:solidFill>
                  <a:srgbClr val="000000"/>
                </a:solidFill>
                <a:latin typeface="TT Chocolates Ultra-Bold"/>
              </a:rPr>
              <a:t>¿SABÍAS…?</a:t>
            </a:r>
          </a:p>
        </p:txBody>
      </p:sp>
      <p:sp>
        <p:nvSpPr>
          <p:cNvPr name="TextBox 10" id="10"/>
          <p:cNvSpPr txBox="true"/>
          <p:nvPr/>
        </p:nvSpPr>
        <p:spPr>
          <a:xfrm rot="0">
            <a:off x="4762771" y="3015615"/>
            <a:ext cx="8855807" cy="5760720"/>
          </a:xfrm>
          <a:prstGeom prst="rect">
            <a:avLst/>
          </a:prstGeom>
        </p:spPr>
        <p:txBody>
          <a:bodyPr anchor="t" rtlCol="false" tIns="0" lIns="0" bIns="0" rIns="0">
            <a:spAutoFit/>
          </a:bodyPr>
          <a:lstStyle/>
          <a:p>
            <a:pPr algn="ctr">
              <a:lnSpc>
                <a:spcPts val="4139"/>
              </a:lnSpc>
            </a:pPr>
            <a:r>
              <a:rPr lang="en-US" sz="2999">
                <a:solidFill>
                  <a:srgbClr val="313E50"/>
                </a:solidFill>
                <a:latin typeface="TT Chocolates Bold"/>
              </a:rPr>
              <a:t>¿Cómo se crea una base de datos?</a:t>
            </a:r>
          </a:p>
          <a:p>
            <a:pPr algn="ctr">
              <a:lnSpc>
                <a:spcPts val="4139"/>
              </a:lnSpc>
            </a:pPr>
            <a:r>
              <a:rPr lang="en-US" sz="2999">
                <a:solidFill>
                  <a:srgbClr val="313E50"/>
                </a:solidFill>
                <a:latin typeface="TT Chocolates Bold"/>
              </a:rPr>
              <a:t>¿Para qué sirve el comando USE?</a:t>
            </a:r>
          </a:p>
          <a:p>
            <a:pPr algn="ctr">
              <a:lnSpc>
                <a:spcPts val="4139"/>
              </a:lnSpc>
            </a:pPr>
            <a:r>
              <a:rPr lang="en-US" sz="2999">
                <a:solidFill>
                  <a:srgbClr val="313E50"/>
                </a:solidFill>
                <a:latin typeface="TT Chocolates Bold"/>
              </a:rPr>
              <a:t>-- Crear una base de datos (si no existe)-- </a:t>
            </a:r>
          </a:p>
          <a:p>
            <a:pPr algn="ctr">
              <a:lnSpc>
                <a:spcPts val="4139"/>
              </a:lnSpc>
            </a:pPr>
            <a:r>
              <a:rPr lang="en-US" sz="2999">
                <a:solidFill>
                  <a:srgbClr val="313E50"/>
                </a:solidFill>
                <a:latin typeface="TT Chocolates Bold"/>
              </a:rPr>
              <a:t>CREATE DATABASE Persona; </a:t>
            </a:r>
          </a:p>
          <a:p>
            <a:pPr algn="ctr">
              <a:lnSpc>
                <a:spcPts val="4139"/>
              </a:lnSpc>
            </a:pPr>
            <a:r>
              <a:rPr lang="en-US" sz="2999">
                <a:solidFill>
                  <a:srgbClr val="313E50"/>
                </a:solidFill>
                <a:latin typeface="TT Chocolates Bold"/>
              </a:rPr>
              <a:t>-- Seleccionar la base de datos– </a:t>
            </a:r>
          </a:p>
          <a:p>
            <a:pPr algn="ctr">
              <a:lnSpc>
                <a:spcPts val="4139"/>
              </a:lnSpc>
            </a:pPr>
            <a:r>
              <a:rPr lang="en-US" sz="2999">
                <a:solidFill>
                  <a:srgbClr val="313E50"/>
                </a:solidFill>
                <a:latin typeface="TT Chocolates Bold"/>
              </a:rPr>
              <a:t>USE Persona; </a:t>
            </a:r>
          </a:p>
          <a:p>
            <a:pPr algn="ctr">
              <a:lnSpc>
                <a:spcPts val="4139"/>
              </a:lnSpc>
            </a:pPr>
            <a:r>
              <a:rPr lang="en-US" sz="2999">
                <a:solidFill>
                  <a:srgbClr val="313E50"/>
                </a:solidFill>
                <a:latin typeface="TT Chocolates Bold"/>
              </a:rPr>
              <a:t>-- Crear la tabla con tres columnas-- </a:t>
            </a:r>
          </a:p>
          <a:p>
            <a:pPr algn="ctr">
              <a:lnSpc>
                <a:spcPts val="4139"/>
              </a:lnSpc>
            </a:pPr>
            <a:r>
              <a:rPr lang="en-US" sz="2999">
                <a:solidFill>
                  <a:srgbClr val="313E50"/>
                </a:solidFill>
                <a:latin typeface="TT Chocolates Bold"/>
              </a:rPr>
              <a:t>CREATE TABLE Caracteristicas</a:t>
            </a:r>
          </a:p>
          <a:p>
            <a:pPr algn="ctr">
              <a:lnSpc>
                <a:spcPts val="4139"/>
              </a:lnSpc>
            </a:pPr>
            <a:r>
              <a:rPr lang="en-US" sz="2999">
                <a:solidFill>
                  <a:srgbClr val="313E50"/>
                </a:solidFill>
                <a:latin typeface="TT Chocolates Bold"/>
              </a:rPr>
              <a:t> ( Cedula_de_Identidad INTEGER PRIMARY KEY, Nombre_y_apellido VARCHAR(45), </a:t>
            </a:r>
          </a:p>
          <a:p>
            <a:pPr algn="ctr">
              <a:lnSpc>
                <a:spcPts val="4139"/>
              </a:lnSpc>
            </a:pPr>
            <a:r>
              <a:rPr lang="en-US" sz="2999">
                <a:solidFill>
                  <a:srgbClr val="313E50"/>
                </a:solidFill>
                <a:latin typeface="TT Chocolates Bold"/>
              </a:rPr>
              <a:t>Edad INTEGER );</a:t>
            </a:r>
          </a:p>
        </p:txBody>
      </p:sp>
      <p:sp>
        <p:nvSpPr>
          <p:cNvPr name="Freeform 11" id="11"/>
          <p:cNvSpPr/>
          <p:nvPr/>
        </p:nvSpPr>
        <p:spPr>
          <a:xfrm flipH="false" flipV="false" rot="0">
            <a:off x="16854811" y="0"/>
            <a:ext cx="1433189" cy="1560899"/>
          </a:xfrm>
          <a:custGeom>
            <a:avLst/>
            <a:gdLst/>
            <a:ahLst/>
            <a:cxnLst/>
            <a:rect r="r" b="b" t="t" l="l"/>
            <a:pathLst>
              <a:path h="1560899" w="1433189">
                <a:moveTo>
                  <a:pt x="0" y="0"/>
                </a:moveTo>
                <a:lnTo>
                  <a:pt x="1433189" y="0"/>
                </a:lnTo>
                <a:lnTo>
                  <a:pt x="1433189" y="1560899"/>
                </a:lnTo>
                <a:lnTo>
                  <a:pt x="0" y="1560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52952" y="2491740"/>
            <a:ext cx="11269888" cy="5236845"/>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 Insertar registros en la tabla - - </a:t>
            </a:r>
          </a:p>
          <a:p>
            <a:pPr>
              <a:lnSpc>
                <a:spcPts val="4139"/>
              </a:lnSpc>
            </a:pPr>
            <a:r>
              <a:rPr lang="en-US" sz="2999">
                <a:solidFill>
                  <a:srgbClr val="313E50"/>
                </a:solidFill>
                <a:latin typeface="TT Chocolates"/>
              </a:rPr>
              <a:t>INSERT INTO Caracteristicas (Cedula_de_Identidad, Nombre_y_apellido, Edad) </a:t>
            </a:r>
          </a:p>
          <a:p>
            <a:pPr>
              <a:lnSpc>
                <a:spcPts val="4139"/>
              </a:lnSpc>
            </a:pPr>
          </a:p>
          <a:p>
            <a:pPr>
              <a:lnSpc>
                <a:spcPts val="4139"/>
              </a:lnSpc>
            </a:pPr>
            <a:r>
              <a:rPr lang="en-US" sz="2999">
                <a:solidFill>
                  <a:srgbClr val="313E50"/>
                </a:solidFill>
                <a:latin typeface="TT Chocolates"/>
              </a:rPr>
              <a:t>VALUES (1245865, 'Juan Garcia Roque', 30), </a:t>
            </a:r>
          </a:p>
          <a:p>
            <a:pPr>
              <a:lnSpc>
                <a:spcPts val="4139"/>
              </a:lnSpc>
            </a:pPr>
          </a:p>
          <a:p>
            <a:pPr>
              <a:lnSpc>
                <a:spcPts val="4139"/>
              </a:lnSpc>
            </a:pPr>
            <a:r>
              <a:rPr lang="en-US" sz="2999">
                <a:solidFill>
                  <a:srgbClr val="313E50"/>
                </a:solidFill>
                <a:latin typeface="TT Chocolates"/>
              </a:rPr>
              <a:t>INSERT INTO Caracteristicas (Cedula_de_Identidad, Nombre_y_apellido, Edad) </a:t>
            </a:r>
          </a:p>
          <a:p>
            <a:pPr>
              <a:lnSpc>
                <a:spcPts val="4139"/>
              </a:lnSpc>
            </a:pPr>
          </a:p>
          <a:p>
            <a:pPr>
              <a:lnSpc>
                <a:spcPts val="4139"/>
              </a:lnSpc>
            </a:pPr>
            <a:r>
              <a:rPr lang="en-US" sz="2999">
                <a:solidFill>
                  <a:srgbClr val="313E50"/>
                </a:solidFill>
                <a:latin typeface="TT Chocolates"/>
              </a:rPr>
              <a:t>VALUES (2783295, 'María Galindo Flores', 25), INSERT INTO </a:t>
            </a:r>
          </a:p>
        </p:txBody>
      </p:sp>
      <p:sp>
        <p:nvSpPr>
          <p:cNvPr name="TextBox 3" id="3"/>
          <p:cNvSpPr txBox="true"/>
          <p:nvPr/>
        </p:nvSpPr>
        <p:spPr>
          <a:xfrm rot="0">
            <a:off x="7756678" y="571732"/>
            <a:ext cx="9779465" cy="166052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COMANDO PARA INTRODUCIR DATOS</a:t>
            </a:r>
          </a:p>
        </p:txBody>
      </p:sp>
      <p:grpSp>
        <p:nvGrpSpPr>
          <p:cNvPr name="Group 4" id="4"/>
          <p:cNvGrpSpPr>
            <a:grpSpLocks noChangeAspect="true"/>
          </p:cNvGrpSpPr>
          <p:nvPr/>
        </p:nvGrpSpPr>
        <p:grpSpPr>
          <a:xfrm rot="5472063">
            <a:off x="-1799376" y="-381651"/>
            <a:ext cx="10664273" cy="561808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2880564" y="5141970"/>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
        <p:nvSpPr>
          <p:cNvPr name="TextBox 8" id="8"/>
          <p:cNvSpPr txBox="true"/>
          <p:nvPr/>
        </p:nvSpPr>
        <p:spPr>
          <a:xfrm rot="0">
            <a:off x="6452952" y="8074412"/>
            <a:ext cx="11269888" cy="1045845"/>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 </a:t>
            </a:r>
            <a:r>
              <a:rPr lang="en-US" sz="2999">
                <a:solidFill>
                  <a:srgbClr val="313E50"/>
                </a:solidFill>
                <a:latin typeface="TT Chocolates Bold"/>
              </a:rPr>
              <a:t>¿Como se elimina una tabla?</a:t>
            </a:r>
          </a:p>
          <a:p>
            <a:pPr>
              <a:lnSpc>
                <a:spcPts val="4139"/>
              </a:lnSpc>
            </a:pPr>
            <a:r>
              <a:rPr lang="en-US" sz="2999">
                <a:solidFill>
                  <a:srgbClr val="313E50"/>
                </a:solidFill>
                <a:latin typeface="TT Chocolates Bold"/>
              </a:rPr>
              <a:t>DROP TABLE “NombreDeTabla”;</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66256" y="2360717"/>
            <a:ext cx="11269888" cy="3665220"/>
          </a:xfrm>
          <a:prstGeom prst="rect">
            <a:avLst/>
          </a:prstGeom>
        </p:spPr>
        <p:txBody>
          <a:bodyPr anchor="t" rtlCol="false" tIns="0" lIns="0" bIns="0" rIns="0">
            <a:spAutoFit/>
          </a:bodyPr>
          <a:lstStyle/>
          <a:p>
            <a:pPr>
              <a:lnSpc>
                <a:spcPts val="4139"/>
              </a:lnSpc>
            </a:pPr>
            <a:r>
              <a:rPr lang="en-US" sz="2999">
                <a:solidFill>
                  <a:srgbClr val="313E50"/>
                </a:solidFill>
                <a:latin typeface="TT Chocolates"/>
              </a:rPr>
              <a:t>-Universidad</a:t>
            </a:r>
          </a:p>
          <a:p>
            <a:pPr>
              <a:lnSpc>
                <a:spcPts val="4139"/>
              </a:lnSpc>
            </a:pPr>
          </a:p>
          <a:p>
            <a:pPr>
              <a:lnSpc>
                <a:spcPts val="4139"/>
              </a:lnSpc>
            </a:pPr>
            <a:r>
              <a:rPr lang="en-US" sz="2999">
                <a:solidFill>
                  <a:srgbClr val="313E50"/>
                </a:solidFill>
                <a:latin typeface="TT Chocolates"/>
              </a:rPr>
              <a:t> Nombre_de_la_Universidad (Varchar = String, Llave primaria y unica)</a:t>
            </a:r>
          </a:p>
          <a:p>
            <a:pPr>
              <a:lnSpc>
                <a:spcPts val="4139"/>
              </a:lnSpc>
            </a:pPr>
            <a:r>
              <a:rPr lang="en-US" sz="2999">
                <a:solidFill>
                  <a:srgbClr val="313E50"/>
                </a:solidFill>
                <a:latin typeface="TT Chocolates"/>
              </a:rPr>
              <a:t> Publica_o_Privada (Varcha = String)</a:t>
            </a:r>
          </a:p>
          <a:p>
            <a:pPr>
              <a:lnSpc>
                <a:spcPts val="4139"/>
              </a:lnSpc>
            </a:pPr>
            <a:r>
              <a:rPr lang="en-US" sz="2999">
                <a:solidFill>
                  <a:srgbClr val="313E50"/>
                </a:solidFill>
                <a:latin typeface="TT Chocolates"/>
              </a:rPr>
              <a:t> Año_de_Fundacion (Date)</a:t>
            </a:r>
          </a:p>
          <a:p>
            <a:pPr>
              <a:lnSpc>
                <a:spcPts val="4139"/>
              </a:lnSpc>
            </a:pPr>
            <a:r>
              <a:rPr lang="en-US" sz="2999">
                <a:solidFill>
                  <a:srgbClr val="313E50"/>
                </a:solidFill>
                <a:latin typeface="TT Chocolates"/>
              </a:rPr>
              <a:t> Direccion (Varchar = String)</a:t>
            </a:r>
          </a:p>
          <a:p>
            <a:pPr>
              <a:lnSpc>
                <a:spcPts val="4139"/>
              </a:lnSpc>
            </a:pPr>
          </a:p>
        </p:txBody>
      </p:sp>
      <p:sp>
        <p:nvSpPr>
          <p:cNvPr name="TextBox 3" id="3"/>
          <p:cNvSpPr txBox="true"/>
          <p:nvPr/>
        </p:nvSpPr>
        <p:spPr>
          <a:xfrm rot="0">
            <a:off x="7756678" y="571732"/>
            <a:ext cx="9779465" cy="803275"/>
          </a:xfrm>
          <a:prstGeom prst="rect">
            <a:avLst/>
          </a:prstGeom>
        </p:spPr>
        <p:txBody>
          <a:bodyPr anchor="t" rtlCol="false" tIns="0" lIns="0" bIns="0" rIns="0">
            <a:spAutoFit/>
          </a:bodyPr>
          <a:lstStyle/>
          <a:p>
            <a:pPr>
              <a:lnSpc>
                <a:spcPts val="6799"/>
              </a:lnSpc>
            </a:pPr>
            <a:r>
              <a:rPr lang="en-US" sz="3999" spc="235">
                <a:solidFill>
                  <a:srgbClr val="000000"/>
                </a:solidFill>
                <a:latin typeface="TT Chocolates Ultra-Bold"/>
              </a:rPr>
              <a:t>DISEÑO EN SEUDO CODIGO</a:t>
            </a:r>
          </a:p>
        </p:txBody>
      </p:sp>
      <p:grpSp>
        <p:nvGrpSpPr>
          <p:cNvPr name="Group 4" id="4"/>
          <p:cNvGrpSpPr>
            <a:grpSpLocks noChangeAspect="true"/>
          </p:cNvGrpSpPr>
          <p:nvPr/>
        </p:nvGrpSpPr>
        <p:grpSpPr>
          <a:xfrm rot="5472063">
            <a:off x="-1799376" y="-381651"/>
            <a:ext cx="10664273" cy="5618087"/>
            <a:chOff x="0" y="0"/>
            <a:chExt cx="1610360" cy="848360"/>
          </a:xfrm>
        </p:grpSpPr>
        <p:sp>
          <p:nvSpPr>
            <p:cNvPr name="Freeform 5" id="5"/>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028ECC"/>
            </a:solidFill>
          </p:spPr>
        </p:sp>
      </p:grpSp>
      <p:grpSp>
        <p:nvGrpSpPr>
          <p:cNvPr name="Group 6" id="6"/>
          <p:cNvGrpSpPr>
            <a:grpSpLocks noChangeAspect="true"/>
          </p:cNvGrpSpPr>
          <p:nvPr/>
        </p:nvGrpSpPr>
        <p:grpSpPr>
          <a:xfrm rot="2140465">
            <a:off x="-2880564" y="5141970"/>
            <a:ext cx="9188818" cy="4840797"/>
            <a:chOff x="0" y="0"/>
            <a:chExt cx="1610360" cy="848360"/>
          </a:xfrm>
        </p:grpSpPr>
        <p:sp>
          <p:nvSpPr>
            <p:cNvPr name="Freeform 7" id="7"/>
            <p:cNvSpPr/>
            <p:nvPr/>
          </p:nvSpPr>
          <p:spPr>
            <a:xfrm flipH="false" flipV="false" rot="0">
              <a:off x="-31750" y="0"/>
              <a:ext cx="1675130" cy="880110"/>
            </a:xfrm>
            <a:custGeom>
              <a:avLst/>
              <a:gdLst/>
              <a:ahLst/>
              <a:cxnLst/>
              <a:rect r="r" b="b" t="t" l="l"/>
              <a:pathLst>
                <a:path h="880110" w="1675130">
                  <a:moveTo>
                    <a:pt x="266700" y="848360"/>
                  </a:moveTo>
                  <a:cubicBezTo>
                    <a:pt x="236220" y="848360"/>
                    <a:pt x="205740" y="842010"/>
                    <a:pt x="175260" y="829310"/>
                  </a:cubicBezTo>
                  <a:cubicBezTo>
                    <a:pt x="55880" y="778510"/>
                    <a:pt x="0" y="641350"/>
                    <a:pt x="50800" y="521970"/>
                  </a:cubicBezTo>
                  <a:cubicBezTo>
                    <a:pt x="184150" y="204470"/>
                    <a:pt x="492760" y="0"/>
                    <a:pt x="836930" y="0"/>
                  </a:cubicBezTo>
                  <a:cubicBezTo>
                    <a:pt x="1181100" y="0"/>
                    <a:pt x="1489710" y="204470"/>
                    <a:pt x="1624330" y="521970"/>
                  </a:cubicBezTo>
                  <a:cubicBezTo>
                    <a:pt x="1675130" y="641350"/>
                    <a:pt x="1619250" y="779780"/>
                    <a:pt x="1499870" y="829310"/>
                  </a:cubicBezTo>
                  <a:cubicBezTo>
                    <a:pt x="1380490" y="880110"/>
                    <a:pt x="1242060" y="824230"/>
                    <a:pt x="1192530" y="704850"/>
                  </a:cubicBezTo>
                  <a:cubicBezTo>
                    <a:pt x="1131570" y="562610"/>
                    <a:pt x="991870" y="469900"/>
                    <a:pt x="836930" y="469900"/>
                  </a:cubicBezTo>
                  <a:cubicBezTo>
                    <a:pt x="681990" y="469900"/>
                    <a:pt x="543560" y="562610"/>
                    <a:pt x="482600" y="704850"/>
                  </a:cubicBezTo>
                  <a:cubicBezTo>
                    <a:pt x="445770" y="793750"/>
                    <a:pt x="358140" y="848360"/>
                    <a:pt x="266700" y="848360"/>
                  </a:cubicBezTo>
                  <a:close/>
                </a:path>
              </a:pathLst>
            </a:custGeom>
            <a:solidFill>
              <a:srgbClr val="FBBF0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DAFuGhbR6DE</dc:identifier>
  <dcterms:modified xsi:type="dcterms:W3CDTF">2011-08-01T06:04:30Z</dcterms:modified>
  <cp:revision>1</cp:revision>
  <dc:title>Presentación proyecto universitario moderno minimalista amarillo y azul</dc:title>
</cp:coreProperties>
</file>