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AN Headline" charset="1" panose="00000000000000000000"/>
      <p:regular r:id="rId10"/>
    </p:embeddedFont>
    <p:embeddedFont>
      <p:font typeface="TT Chocolates" charset="1" panose="02000503020000020003"/>
      <p:regular r:id="rId11"/>
    </p:embeddedFont>
    <p:embeddedFont>
      <p:font typeface="TT Chocolates Bold" charset="1" panose="02000803020000020003"/>
      <p:regular r:id="rId12"/>
    </p:embeddedFont>
    <p:embeddedFont>
      <p:font typeface="TT Chocolates Italics" charset="1" panose="02000503020000090003"/>
      <p:regular r:id="rId13"/>
    </p:embeddedFont>
    <p:embeddedFont>
      <p:font typeface="TT Chocolates Bold Italics" charset="1" panose="02000803030000090003"/>
      <p:regular r:id="rId14"/>
    </p:embeddedFont>
    <p:embeddedFont>
      <p:font typeface="TT Chocolates Extra-Light" charset="1" panose="02000503030000020003"/>
      <p:regular r:id="rId15"/>
    </p:embeddedFont>
    <p:embeddedFont>
      <p:font typeface="TT Chocolates Extra-Light Italics" charset="1" panose="02000503030000090003"/>
      <p:regular r:id="rId16"/>
    </p:embeddedFont>
    <p:embeddedFont>
      <p:font typeface="TT Chocolates Light Italics" charset="1" panose="02000503030000090003"/>
      <p:regular r:id="rId17"/>
    </p:embeddedFont>
    <p:embeddedFont>
      <p:font typeface="TT Chocolates Ultra-Bold" charset="1" panose="02000903040000020003"/>
      <p:regular r:id="rId18"/>
    </p:embeddedFont>
    <p:embeddedFont>
      <p:font typeface="TT Chocolates Ultra-Bold Italics" charset="1" panose="02000903050000090003"/>
      <p:regular r:id="rId19"/>
    </p:embeddedFont>
    <p:embeddedFont>
      <p:font typeface="Now" charset="1" panose="00000500000000000000"/>
      <p:regular r:id="rId20"/>
    </p:embeddedFont>
    <p:embeddedFont>
      <p:font typeface="Now Bold" charset="1" panose="00000800000000000000"/>
      <p:regular r:id="rId21"/>
    </p:embeddedFont>
    <p:embeddedFont>
      <p:font typeface="Now Thin" charset="1" panose="00000300000000000000"/>
      <p:regular r:id="rId22"/>
    </p:embeddedFont>
    <p:embeddedFont>
      <p:font typeface="Now Light" charset="1" panose="00000400000000000000"/>
      <p:regular r:id="rId23"/>
    </p:embeddedFont>
    <p:embeddedFont>
      <p:font typeface="Now Medium" charset="1" panose="00000600000000000000"/>
      <p:regular r:id="rId24"/>
    </p:embeddedFont>
    <p:embeddedFont>
      <p:font typeface="Now Heavy" charset="1" panose="00000A00000000000000"/>
      <p:regular r:id="rId25"/>
    </p:embeddedFont>
    <p:embeddedFont>
      <p:font typeface="HK Grotesk" charset="1" panose="00000500000000000000"/>
      <p:regular r:id="rId26"/>
    </p:embeddedFont>
    <p:embeddedFont>
      <p:font typeface="HK Grotesk Bold" charset="1" panose="00000800000000000000"/>
      <p:regular r:id="rId27"/>
    </p:embeddedFont>
    <p:embeddedFont>
      <p:font typeface="HK Grotesk Italics" charset="1" panose="00000500000000000000"/>
      <p:regular r:id="rId28"/>
    </p:embeddedFont>
    <p:embeddedFont>
      <p:font typeface="HK Grotesk Bold Italics" charset="1" panose="00000800000000000000"/>
      <p:regular r:id="rId29"/>
    </p:embeddedFont>
    <p:embeddedFont>
      <p:font typeface="HK Grotesk Light" charset="1" panose="00000400000000000000"/>
      <p:regular r:id="rId30"/>
    </p:embeddedFont>
    <p:embeddedFont>
      <p:font typeface="HK Grotesk Light Italics" charset="1" panose="00000400000000000000"/>
      <p:regular r:id="rId31"/>
    </p:embeddedFont>
    <p:embeddedFont>
      <p:font typeface="HK Grotesk Medium" charset="1" panose="00000600000000000000"/>
      <p:regular r:id="rId32"/>
    </p:embeddedFont>
    <p:embeddedFont>
      <p:font typeface="HK Grotesk Medium Italics" charset="1" panose="00000600000000000000"/>
      <p:regular r:id="rId33"/>
    </p:embeddedFont>
    <p:embeddedFont>
      <p:font typeface="HK Grotesk Semi-Bold" charset="1" panose="00000700000000000000"/>
      <p:regular r:id="rId34"/>
    </p:embeddedFont>
    <p:embeddedFont>
      <p:font typeface="HK Grotesk Semi-Bold Italics" charset="1" panose="000007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45" Target="slides/slide10.xml" Type="http://schemas.openxmlformats.org/officeDocument/2006/relationships/slide"/><Relationship Id="rId46" Target="slides/slide11.xml" Type="http://schemas.openxmlformats.org/officeDocument/2006/relationships/slide"/><Relationship Id="rId47" Target="slides/slide12.xml" Type="http://schemas.openxmlformats.org/officeDocument/2006/relationships/slide"/><Relationship Id="rId48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1386387">
            <a:off x="-3497624" y="3603904"/>
            <a:ext cx="13300994" cy="7007148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7922690">
            <a:off x="10569225" y="-68084"/>
            <a:ext cx="9758526" cy="514092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29154" y="2778066"/>
            <a:ext cx="16530146" cy="4689111"/>
            <a:chOff x="0" y="0"/>
            <a:chExt cx="22040195" cy="625214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437005"/>
              <a:ext cx="22040195" cy="4247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94"/>
                </a:lnSpc>
              </a:pPr>
              <a:r>
                <a:rPr lang="en-US" sz="11613">
                  <a:solidFill>
                    <a:srgbClr val="000000"/>
                  </a:solidFill>
                  <a:latin typeface="TT Chocolates Bold"/>
                </a:rPr>
                <a:t> PROCESUAL HITO 3 BASE DE DATOS I - 2022 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14300"/>
              <a:ext cx="22040195" cy="132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20"/>
                </a:lnSpc>
              </a:pPr>
              <a:r>
                <a:rPr lang="en-US" sz="6000">
                  <a:solidFill>
                    <a:srgbClr val="000000"/>
                  </a:solidFill>
                  <a:latin typeface="TT Chocolates"/>
                </a:rPr>
                <a:t>HITO 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718875"/>
              <a:ext cx="22040195" cy="53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90000" y="8124402"/>
            <a:ext cx="4914000" cy="2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2000">
                <a:solidFill>
                  <a:srgbClr val="000000"/>
                </a:solidFill>
                <a:latin typeface="HK Grotesk Medium"/>
              </a:rPr>
              <a:t>Estudiante: Jhon Deyvid Ajoruro Condori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90000" y="8428567"/>
            <a:ext cx="4914000" cy="2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2000">
                <a:solidFill>
                  <a:srgbClr val="000000"/>
                </a:solidFill>
                <a:latin typeface="HK Grotesk Medium"/>
              </a:rPr>
              <a:t>Docente: William Roddy Barra Paredes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90000" y="8732732"/>
            <a:ext cx="4914000" cy="2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2000">
                <a:solidFill>
                  <a:srgbClr val="000000"/>
                </a:solidFill>
                <a:latin typeface="HK Grotesk Medium"/>
              </a:rPr>
              <a:t>Materia: Base de datos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90000" y="9036897"/>
            <a:ext cx="4914000" cy="2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2000">
                <a:solidFill>
                  <a:srgbClr val="000000"/>
                </a:solidFill>
                <a:latin typeface="HK Grotesk Medium"/>
              </a:rPr>
              <a:t>Semestre: 2do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661358"/>
            <a:ext cx="3909181" cy="1841021"/>
          </a:xfrm>
          <a:custGeom>
            <a:avLst/>
            <a:gdLst/>
            <a:ahLst/>
            <a:cxnLst/>
            <a:rect r="r" b="b" t="t" l="l"/>
            <a:pathLst>
              <a:path h="1841021" w="3909181">
                <a:moveTo>
                  <a:pt x="0" y="0"/>
                </a:moveTo>
                <a:lnTo>
                  <a:pt x="3909181" y="0"/>
                </a:lnTo>
                <a:lnTo>
                  <a:pt x="3909181" y="1841021"/>
                </a:lnTo>
                <a:lnTo>
                  <a:pt x="0" y="1841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12568" y="545973"/>
            <a:ext cx="16745270" cy="974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3.4. Mostrar a todos los estudiantes en donde su apellido empiece con la letra S.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3.4.1. Podría utilizar la instrucción LIKE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SELECT nombres, apellidos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FROM Jugador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WHERE apellidos LIKE 'S%';</a:t>
            </a:r>
          </a:p>
          <a:p>
            <a:pPr>
              <a:lnSpc>
                <a:spcPts val="4277"/>
              </a:lnSpc>
            </a:pP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3.5. Mostrar que equipos forman parte del campeonato camp-111 y además sean de la categoría MUJERES.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SELECT nombre_equipo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FROM Equipos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WHERE Id_campeonato = 'camp-111' AND categoria = 'mujeres';</a:t>
            </a:r>
          </a:p>
          <a:p>
            <a:pPr>
              <a:lnSpc>
                <a:spcPts val="4277"/>
              </a:lnSpc>
            </a:pP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3.6. Mostrar el nombre del equipo del jugador con id_jugador igual a jug-333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SELECT Equipos.nombre_equipo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FROM Jugador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INNER JOIN Equipos ON Jugador.id_equipo = Equipos.id_equipo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WHERE id_jugador = 'jug-333';</a:t>
            </a:r>
          </a:p>
          <a:p>
            <a:pPr>
              <a:lnSpc>
                <a:spcPts val="41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12568" y="545973"/>
            <a:ext cx="16745270" cy="9198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3.7. Mostrar el nombre del campeonato del jugador con id_jugador igual a jug-333</a:t>
            </a:r>
          </a:p>
          <a:p>
            <a:pPr>
              <a:lnSpc>
                <a:spcPts val="4277"/>
              </a:lnSpc>
            </a:pP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7ED957"/>
                </a:solidFill>
                <a:latin typeface="TT Chocolates Bold"/>
              </a:rPr>
              <a:t>SELECT Campeonato.Nombre_Campeonato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7ED957"/>
                </a:solidFill>
                <a:latin typeface="TT Chocolates Bold"/>
              </a:rPr>
              <a:t>FROM Jugador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7ED957"/>
                </a:solidFill>
                <a:latin typeface="TT Chocolates Bold"/>
              </a:rPr>
              <a:t>INNER JOIN Equipos ON Jugador.id_equipo = Equipos.id_equipo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7ED957"/>
                </a:solidFill>
                <a:latin typeface="TT Chocolates Bold"/>
              </a:rPr>
              <a:t>INNER JOIN Campeonato ON Equipos.Id_campeonato = Campeonato.Id_campeonato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7ED957"/>
                </a:solidFill>
                <a:latin typeface="TT Chocolates Bold"/>
              </a:rPr>
              <a:t>WHERE id_jugador = 'jug-333';</a:t>
            </a:r>
          </a:p>
          <a:p>
            <a:pPr>
              <a:lnSpc>
                <a:spcPts val="4277"/>
              </a:lnSpc>
            </a:pP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3.8. Crear una consulta SQL que maneje las 3 tablas de la base de datos.</a:t>
            </a:r>
          </a:p>
          <a:p>
            <a:pPr>
              <a:lnSpc>
                <a:spcPts val="4277"/>
              </a:lnSpc>
            </a:pP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SE</a:t>
            </a:r>
            <a:r>
              <a:rPr lang="en-US" sz="3099">
                <a:solidFill>
                  <a:srgbClr val="00BF63"/>
                </a:solidFill>
                <a:latin typeface="TT Chocolates Bold"/>
              </a:rPr>
              <a:t>LECT Jugador.nombres AS NombreJugador, Jugador.apellidos AS ApellidoJugador, Equipos.nombre_equipo AS NombreEquipo, Campeonato.Nombre_Campeonato AS NombreCampeonato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FROM Jugador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INNER JOIN Equipos ON Jugador.id_equipo = Equipos.id_equipo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INNER JOIN Campeonato ON Equipos.Id_campeonato = Campeonato.Id_campeonato;</a:t>
            </a:r>
          </a:p>
          <a:p>
            <a:pPr>
              <a:lnSpc>
                <a:spcPts val="413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12568" y="241785"/>
            <a:ext cx="16745270" cy="974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3.9. ¿Qué estrategia utilizaría para determinar cuántos equipos inscritos hay?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Utilizaria el comando ‘count’ y el ‘as’ para crear una columna que se llame “cantidad de equipos”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     3.9.1. Podría utilizar la función de agregación COUNT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FBBF02"/>
                </a:solidFill>
                <a:latin typeface="TT Chocolates Bold"/>
              </a:rPr>
              <a:t>SELECT COUNT(*) AS CantidadEquiposInscritos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FBBF02"/>
                </a:solidFill>
                <a:latin typeface="TT Chocolates Bold"/>
              </a:rPr>
              <a:t>FROM Equipos;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3.10. ¿Qué estrategia utilizaría para determinar cuántos jugadores pertenecen a la categoría VARONES o Categoria MUJERES.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Usando un count para contar y un where para que diferencie entre hombres y mujeres.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 Bold"/>
              </a:rPr>
              <a:t>3.10.1. Para esto puede utilizar la función de agregación COUNT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FBBF02"/>
                </a:solidFill>
                <a:latin typeface="TT Chocolates Bold"/>
              </a:rPr>
              <a:t>-</a:t>
            </a:r>
            <a:r>
              <a:rPr lang="en-US" sz="3099">
                <a:solidFill>
                  <a:srgbClr val="00BF63"/>
                </a:solidFill>
                <a:latin typeface="TT Chocolates Bold"/>
              </a:rPr>
              <a:t>- Contar jugadores de la categoría VARONES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FBBF02"/>
                </a:solidFill>
                <a:latin typeface="TT Chocolates Bold"/>
              </a:rPr>
              <a:t>SELECT COUNT(*) AS TotalVarones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FBBF02"/>
                </a:solidFill>
                <a:latin typeface="TT Chocolates Bold"/>
              </a:rPr>
              <a:t>FROM Jugador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FBBF02"/>
                </a:solidFill>
                <a:latin typeface="TT Chocolates Bold"/>
              </a:rPr>
              <a:t>WHERE id_equipo IN (SELECT id_equipo FROM Equipos WHERE categoria = 'varones');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 Bold"/>
              </a:rPr>
              <a:t>-- Contar jugadores de la categoría MUJERES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FBBF02"/>
                </a:solidFill>
                <a:latin typeface="TT Chocolates Bold"/>
              </a:rPr>
              <a:t>SELECT COUNT(*) AS TotalMujeres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FBBF02"/>
                </a:solidFill>
                <a:latin typeface="TT Chocolates Bold"/>
              </a:rPr>
              <a:t>FROM Jugador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FBBF02"/>
                </a:solidFill>
                <a:latin typeface="TT Chocolates Bold"/>
              </a:rPr>
              <a:t>WHERE id_equipo IN (SELECT id_equipo FROM Equipos WHERE categoria = 'mujeres');</a:t>
            </a:r>
          </a:p>
          <a:p>
            <a:pPr>
              <a:lnSpc>
                <a:spcPts val="413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857610" y="2164900"/>
            <a:ext cx="10969817" cy="5652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67"/>
              </a:lnSpc>
            </a:pPr>
            <a:r>
              <a:rPr lang="en-US" sz="6686" spc="394">
                <a:solidFill>
                  <a:srgbClr val="5E17EB"/>
                </a:solidFill>
                <a:latin typeface="TAN Headline"/>
              </a:rPr>
              <a:t>PRESENTACION CONCLUIDA GRACIAS POR SU ATENCION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8313537">
            <a:off x="-3412071" y="-1136819"/>
            <a:ext cx="13300994" cy="7007148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3045065">
            <a:off x="9786059" y="5859985"/>
            <a:ext cx="10946871" cy="5766964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090349" y="345800"/>
            <a:ext cx="5769860" cy="14529350"/>
            <a:chOff x="0" y="0"/>
            <a:chExt cx="7693147" cy="193724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693147" cy="19372467"/>
              <a:chOff x="0" y="0"/>
              <a:chExt cx="1519634" cy="382666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519634" cy="3826660"/>
              </a:xfrm>
              <a:custGeom>
                <a:avLst/>
                <a:gdLst/>
                <a:ahLst/>
                <a:cxnLst/>
                <a:rect r="r" b="b" t="t" l="l"/>
                <a:pathLst>
                  <a:path h="3826660" w="1519634">
                    <a:moveTo>
                      <a:pt x="68431" y="0"/>
                    </a:moveTo>
                    <a:lnTo>
                      <a:pt x="1451203" y="0"/>
                    </a:lnTo>
                    <a:cubicBezTo>
                      <a:pt x="1488996" y="0"/>
                      <a:pt x="1519634" y="30638"/>
                      <a:pt x="1519634" y="68431"/>
                    </a:cubicBezTo>
                    <a:lnTo>
                      <a:pt x="1519634" y="3758229"/>
                    </a:lnTo>
                    <a:cubicBezTo>
                      <a:pt x="1519634" y="3796023"/>
                      <a:pt x="1488996" y="3826660"/>
                      <a:pt x="1451203" y="3826660"/>
                    </a:cubicBezTo>
                    <a:lnTo>
                      <a:pt x="68431" y="3826660"/>
                    </a:lnTo>
                    <a:cubicBezTo>
                      <a:pt x="50282" y="3826660"/>
                      <a:pt x="32876" y="3819451"/>
                      <a:pt x="20043" y="3806617"/>
                    </a:cubicBezTo>
                    <a:cubicBezTo>
                      <a:pt x="7210" y="3793784"/>
                      <a:pt x="0" y="3776378"/>
                      <a:pt x="0" y="3758229"/>
                    </a:cubicBezTo>
                    <a:lnTo>
                      <a:pt x="0" y="68431"/>
                    </a:lnTo>
                    <a:cubicBezTo>
                      <a:pt x="0" y="30638"/>
                      <a:pt x="30638" y="0"/>
                      <a:pt x="6843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52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743030" y="1423358"/>
              <a:ext cx="6207087" cy="10288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TT Chocolates Ultra-Bold"/>
                </a:rPr>
                <a:t>CREAR UN CAMPEONATO EN DONDE PUEDAN PARTICIPAR TODAS LAS SEDES, EN EL CAMPEONATO PUEDEN INSCRIBIRSE TANTO CATEGORÍA VARONES Y MUJERES. 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650714" y="1171593"/>
            <a:ext cx="10175933" cy="8223196"/>
          </a:xfrm>
          <a:custGeom>
            <a:avLst/>
            <a:gdLst/>
            <a:ahLst/>
            <a:cxnLst/>
            <a:rect r="r" b="b" t="t" l="l"/>
            <a:pathLst>
              <a:path h="8223196" w="10175933">
                <a:moveTo>
                  <a:pt x="0" y="0"/>
                </a:moveTo>
                <a:lnTo>
                  <a:pt x="10175933" y="0"/>
                </a:lnTo>
                <a:lnTo>
                  <a:pt x="10175933" y="8223196"/>
                </a:lnTo>
                <a:lnTo>
                  <a:pt x="0" y="8223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028ECC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BBF0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21537" y="1648110"/>
            <a:ext cx="11272139" cy="7485174"/>
          </a:xfrm>
          <a:custGeom>
            <a:avLst/>
            <a:gdLst/>
            <a:ahLst/>
            <a:cxnLst/>
            <a:rect r="r" b="b" t="t" l="l"/>
            <a:pathLst>
              <a:path h="7485174" w="11272139">
                <a:moveTo>
                  <a:pt x="0" y="0"/>
                </a:moveTo>
                <a:lnTo>
                  <a:pt x="11272139" y="0"/>
                </a:lnTo>
                <a:lnTo>
                  <a:pt x="11272139" y="7485174"/>
                </a:lnTo>
                <a:lnTo>
                  <a:pt x="0" y="7485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865688" y="1429035"/>
            <a:ext cx="4092638" cy="770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9"/>
              </a:lnSpc>
            </a:pPr>
            <a:r>
              <a:rPr lang="en-US" sz="4523" spc="266">
                <a:solidFill>
                  <a:srgbClr val="000000"/>
                </a:solidFill>
                <a:latin typeface="TT Chocolates Ultra-Bold"/>
              </a:rPr>
              <a:t>1.2. LOS REGISTROS DE CADA TABLA DEBERÍAN QUEDAR DE LA SIGUIENTE FORMA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7823149">
            <a:off x="12391116" y="272963"/>
            <a:ext cx="9188818" cy="4840797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13644">
            <a:off x="3456874" y="6837902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288197" y="770676"/>
            <a:ext cx="10971103" cy="8745648"/>
          </a:xfrm>
          <a:custGeom>
            <a:avLst/>
            <a:gdLst/>
            <a:ahLst/>
            <a:cxnLst/>
            <a:rect r="r" b="b" t="t" l="l"/>
            <a:pathLst>
              <a:path h="8745648" w="10971103">
                <a:moveTo>
                  <a:pt x="0" y="0"/>
                </a:moveTo>
                <a:lnTo>
                  <a:pt x="10971103" y="0"/>
                </a:lnTo>
                <a:lnTo>
                  <a:pt x="10971103" y="8745648"/>
                </a:lnTo>
                <a:lnTo>
                  <a:pt x="0" y="874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16513" y="942975"/>
            <a:ext cx="4570303" cy="703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T Chocolates Ultra-Bold"/>
              </a:rPr>
              <a:t>2. MANEJO DE CONCEPTOS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T Chocolates Ultra-Bold"/>
              </a:rPr>
              <a:t> 2.1. ADJUNTAR EL DIAGRAMA E-R GENERADO POR SU EDITOR (DATAGRIP O SQL SERVER MANAGEMENTS STUDIO)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1497117"/>
            <a:ext cx="8707894" cy="16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2.3. QUE SIGNIFICA PRIMARY KEY Y FOREIGN KEY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51946" y="1497117"/>
            <a:ext cx="8284056" cy="16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 2.2. QUE ES DDL Y DML, ADICIONALMENTE.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2568" y="3871774"/>
            <a:ext cx="7393265" cy="471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- DDL (Data Definition Language): Se utiliza para definir estructuras de base de datos, como crear, modificar o eliminar tablas. </a:t>
            </a:r>
          </a:p>
          <a:p>
            <a:pPr>
              <a:lnSpc>
                <a:spcPts val="4139"/>
              </a:lnSpc>
            </a:pP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- DML (Data Manipulation Language): Se utiliza para manipular datos en las tablas, como insertar, actualizar o eliminar registros.</a:t>
            </a:r>
          </a:p>
          <a:p>
            <a:pPr>
              <a:lnSpc>
                <a:spcPts val="413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309921" y="3871774"/>
            <a:ext cx="7393265" cy="523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- PRIMARY KEY: Es una restricción que identifica de forma única cada registro en una tabla de base de datos. Cada tabla puede tener solo una clave primaria.</a:t>
            </a:r>
          </a:p>
          <a:p>
            <a:pPr>
              <a:lnSpc>
                <a:spcPts val="4139"/>
              </a:lnSpc>
            </a:pP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- FOREIGN KEY: Es una restricción que se utiliza para vincular dos tablas entre sí a través de una clave externa en una de las tablas. La clave externa generalmente apunta a la clave primaria de otra tabla.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10800000">
            <a:off x="6058626" y="-1083077"/>
            <a:ext cx="7319243" cy="3855879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140465">
            <a:off x="-3436105" y="6104006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57042" y="844862"/>
            <a:ext cx="8132843" cy="5685000"/>
            <a:chOff x="0" y="0"/>
            <a:chExt cx="10843791" cy="758000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788419"/>
              <a:ext cx="10843791" cy="5791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- TABLA: En una base de datos relacional, una tabla es una estructura que organiza los datos en filas y columnas. Cada columna tiene un nombre único y un tipo de datos específico.</a:t>
              </a:r>
            </a:p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  </a:t>
              </a:r>
            </a:p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- IDENTITY: En SQL Server, `IDENTITY` se utiliza para generar valores de clave primaria únicos automáticamente.</a:t>
              </a:r>
            </a:p>
            <a:p>
              <a:pPr>
                <a:lnSpc>
                  <a:spcPts val="3863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9775601" cy="1410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57"/>
                </a:lnSpc>
              </a:pPr>
              <a:r>
                <a:rPr lang="en-US" sz="3300" spc="194">
                  <a:solidFill>
                    <a:srgbClr val="028ECC"/>
                  </a:solidFill>
                  <a:latin typeface="TT Chocolates Ultra-Bold"/>
                </a:rPr>
                <a:t>2.4 DEFINA QUE ES UNA TABLA Y EL USO DE IDENTITY. ?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05022" y="3126577"/>
            <a:ext cx="8132843" cy="2770350"/>
            <a:chOff x="0" y="0"/>
            <a:chExt cx="10843791" cy="369380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788419"/>
              <a:ext cx="10843791" cy="1905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La cláusula `WHERE` se utiliza en las instrucciones SQL para filtrar las filas que cumplen con una condición específica.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9775601" cy="1410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57"/>
                </a:lnSpc>
              </a:pPr>
              <a:r>
                <a:rPr lang="en-US" sz="3300" spc="194">
                  <a:solidFill>
                    <a:srgbClr val="028ECC"/>
                  </a:solidFill>
                  <a:latin typeface="TT Chocolates Ultra-Bold"/>
                </a:rPr>
                <a:t>2.5 PARA QUE SE UTILIZA LA CLÁUSULA WHERE.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05022" y="6487950"/>
            <a:ext cx="8132843" cy="2770350"/>
            <a:chOff x="0" y="0"/>
            <a:chExt cx="10843791" cy="369380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788419"/>
              <a:ext cx="10843791" cy="1905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La instrucción `INNER JOIN` se utiliza para mostra filas de dos o más tablas basándose en una condición de relación entre ellas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9775601" cy="1410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57"/>
                </a:lnSpc>
              </a:pPr>
              <a:r>
                <a:rPr lang="en-US" sz="3300" spc="194">
                  <a:solidFill>
                    <a:srgbClr val="028ECC"/>
                  </a:solidFill>
                  <a:latin typeface="TT Chocolates Ultra-Bold"/>
                </a:rPr>
                <a:t>2.6 PARA QUE SE UTILIZA LA INSTRUCCIÓN INNER JOIN.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3045065">
            <a:off x="9786059" y="5859985"/>
            <a:ext cx="10946871" cy="5766964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8313537">
            <a:off x="-3412071" y="-1136819"/>
            <a:ext cx="13300994" cy="7007148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61420" y="1229058"/>
            <a:ext cx="15299013" cy="7514409"/>
            <a:chOff x="0" y="0"/>
            <a:chExt cx="4029370" cy="19791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29370" cy="1979104"/>
            </a:xfrm>
            <a:custGeom>
              <a:avLst/>
              <a:gdLst/>
              <a:ahLst/>
              <a:cxnLst/>
              <a:rect r="r" b="b" t="t" l="l"/>
              <a:pathLst>
                <a:path h="1979104" w="4029370">
                  <a:moveTo>
                    <a:pt x="25808" y="0"/>
                  </a:moveTo>
                  <a:lnTo>
                    <a:pt x="4003561" y="0"/>
                  </a:lnTo>
                  <a:cubicBezTo>
                    <a:pt x="4010406" y="0"/>
                    <a:pt x="4016971" y="2719"/>
                    <a:pt x="4021811" y="7559"/>
                  </a:cubicBezTo>
                  <a:cubicBezTo>
                    <a:pt x="4026650" y="12399"/>
                    <a:pt x="4029370" y="18963"/>
                    <a:pt x="4029370" y="25808"/>
                  </a:cubicBezTo>
                  <a:lnTo>
                    <a:pt x="4029370" y="1953296"/>
                  </a:lnTo>
                  <a:cubicBezTo>
                    <a:pt x="4029370" y="1960140"/>
                    <a:pt x="4026650" y="1966705"/>
                    <a:pt x="4021811" y="1971545"/>
                  </a:cubicBezTo>
                  <a:cubicBezTo>
                    <a:pt x="4016971" y="1976385"/>
                    <a:pt x="4010406" y="1979104"/>
                    <a:pt x="4003561" y="1979104"/>
                  </a:cubicBezTo>
                  <a:lnTo>
                    <a:pt x="25808" y="1979104"/>
                  </a:lnTo>
                  <a:cubicBezTo>
                    <a:pt x="18963" y="1979104"/>
                    <a:pt x="12399" y="1976385"/>
                    <a:pt x="7559" y="1971545"/>
                  </a:cubicBezTo>
                  <a:cubicBezTo>
                    <a:pt x="2719" y="1966705"/>
                    <a:pt x="0" y="1960140"/>
                    <a:pt x="0" y="1953296"/>
                  </a:cubicBezTo>
                  <a:lnTo>
                    <a:pt x="0" y="25808"/>
                  </a:lnTo>
                  <a:cubicBezTo>
                    <a:pt x="0" y="18963"/>
                    <a:pt x="2719" y="12399"/>
                    <a:pt x="7559" y="7559"/>
                  </a:cubicBezTo>
                  <a:cubicBezTo>
                    <a:pt x="12399" y="2719"/>
                    <a:pt x="18963" y="0"/>
                    <a:pt x="2580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11486" y="1865105"/>
            <a:ext cx="7665029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OTROS PUNTOS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31506" y="2613786"/>
            <a:ext cx="14220552" cy="576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2.7. Apoyándonos en el concepto de conjuntos muestre los siguiente:</a:t>
            </a:r>
          </a:p>
          <a:p>
            <a:pPr algn="ctr"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2.7.1. Ejemplo de INNER JOIN</a:t>
            </a:r>
          </a:p>
          <a:p>
            <a:pPr algn="ctr"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2.7.2. Adjuntar una imagen de conjuntos y la consulta SQL que refleje el INNER JOIN</a:t>
            </a:r>
          </a:p>
          <a:p>
            <a:pPr algn="ctr"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2.8. Apoyándonos en el concepto de conjuntos muestre los siguiente:</a:t>
            </a:r>
          </a:p>
          <a:p>
            <a:pPr algn="ctr"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2.8.1. Ejemplo de LEFT JOIN</a:t>
            </a:r>
          </a:p>
          <a:p>
            <a:pPr algn="ctr"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2.8.2. Adjuntar una imagen de conjuntos y la consulta SQL que refleje el LEFT JOIN</a:t>
            </a:r>
          </a:p>
          <a:p>
            <a:pPr algn="ctr"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2.9. Apoyándonos en el concepto de conjuntos muestre los siguiente:</a:t>
            </a:r>
          </a:p>
          <a:p>
            <a:pPr algn="ctr"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2.9.1. Ejemplo de RIGHT JOIN</a:t>
            </a:r>
          </a:p>
          <a:p>
            <a:pPr algn="ctr"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2.9.2. Adjuntar una imagen de conjuntos y la consulta SQL que refleje el RIGHT JOIN</a:t>
            </a:r>
          </a:p>
          <a:p>
            <a:pPr algn="ctr"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2.10. Crear 3 tablas y crear una consulta SQL que muestra el uso de INNER JOIN.</a:t>
            </a:r>
          </a:p>
          <a:p>
            <a:pPr algn="ctr">
              <a:lnSpc>
                <a:spcPts val="413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854811" y="0"/>
            <a:ext cx="1433189" cy="1560899"/>
          </a:xfrm>
          <a:custGeom>
            <a:avLst/>
            <a:gdLst/>
            <a:ahLst/>
            <a:cxnLst/>
            <a:rect r="r" b="b" t="t" l="l"/>
            <a:pathLst>
              <a:path h="1560899" w="1433189">
                <a:moveTo>
                  <a:pt x="0" y="0"/>
                </a:moveTo>
                <a:lnTo>
                  <a:pt x="1433189" y="0"/>
                </a:lnTo>
                <a:lnTo>
                  <a:pt x="1433189" y="1560899"/>
                </a:lnTo>
                <a:lnTo>
                  <a:pt x="0" y="1560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52952" y="2491740"/>
            <a:ext cx="11269888" cy="523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-- Insertar registros en la tabla - - 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INSERT INTO Caracteristicas (Cedula_de_Identidad, Nombre_y_apellido, Edad) </a:t>
            </a:r>
          </a:p>
          <a:p>
            <a:pPr>
              <a:lnSpc>
                <a:spcPts val="4139"/>
              </a:lnSpc>
            </a:pP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VALUES (1245865, 'Juan Garcia Roque', 30), </a:t>
            </a:r>
          </a:p>
          <a:p>
            <a:pPr>
              <a:lnSpc>
                <a:spcPts val="4139"/>
              </a:lnSpc>
            </a:pP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INSERT INTO Caracteristicas (Cedula_de_Identidad, Nombre_y_apellido, Edad) </a:t>
            </a:r>
          </a:p>
          <a:p>
            <a:pPr>
              <a:lnSpc>
                <a:spcPts val="4139"/>
              </a:lnSpc>
            </a:pP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VALUES (2783295, 'María Galindo Flores', 25), INSERT INTO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56678" y="571732"/>
            <a:ext cx="9779465" cy="16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COMANDO PARA INTRODUCIR DATOS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452952" y="8074412"/>
            <a:ext cx="11269888" cy="10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 </a:t>
            </a:r>
            <a:r>
              <a:rPr lang="en-US" sz="2999">
                <a:solidFill>
                  <a:srgbClr val="313E50"/>
                </a:solidFill>
                <a:latin typeface="TT Chocolates Bold"/>
              </a:rPr>
              <a:t>¿Como se elimina una tabla?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DROP TABLE “NombreDeTabla”;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59204" y="527050"/>
            <a:ext cx="9779465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-3. MANEJO DE CONSULTAS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12568" y="1383030"/>
            <a:ext cx="16828230" cy="8903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3.1. Mostrar que jugadores que son del equipo equ-222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SELECT nombres, apellidos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FROM Jugador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WHERE id_equipo = 'equ-222';</a:t>
            </a:r>
          </a:p>
          <a:p>
            <a:pPr>
              <a:lnSpc>
                <a:spcPts val="4139"/>
              </a:lnSpc>
            </a:pP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3.2. Mostrar que jugadores(nombres, apellidos) que juegan en la sede de El Alto.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SELECT nombres, apellidos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FROM Jugador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INNER JOIN Equipos ON Jugador.id_equipo = Equipos.id_equipo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INNER JOIN Campeonato ON Equipos.Id_campeonato = Campeonato.Id_campeonato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WHERE Campeonato.Sede = 'El Alto';</a:t>
            </a:r>
          </a:p>
          <a:p>
            <a:pPr>
              <a:lnSpc>
                <a:spcPts val="4139"/>
              </a:lnSpc>
            </a:pP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3.3. Mostrar aquellos jugadores mayores o igual a 21 años que sean de la categoría VARONES.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SELECT nombres, apellidos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FROM Jugador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00BF63"/>
                </a:solidFill>
                <a:latin typeface="TT Chocolates Bold"/>
              </a:rPr>
              <a:t>WHERE edad &gt;= 21 AND id_equipo IN (SELECT id_equipo FROM Equipos WHERE categoria = 'varones');</a:t>
            </a:r>
          </a:p>
          <a:p>
            <a:pPr>
              <a:lnSpc>
                <a:spcPts val="413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DAFuGhbR6DE</dc:identifier>
  <dcterms:modified xsi:type="dcterms:W3CDTF">2011-08-01T06:04:30Z</dcterms:modified>
  <cp:revision>1</cp:revision>
  <dc:title>Presentación proyecto universitario moderno minimalista amarillo y azul</dc:title>
</cp:coreProperties>
</file>