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N Headline" charset="1" panose="00000000000000000000"/>
      <p:regular r:id="rId10"/>
    </p:embeddedFont>
    <p:embeddedFont>
      <p:font typeface="TT Chocolates" charset="1" panose="02000503020000020003"/>
      <p:regular r:id="rId11"/>
    </p:embeddedFont>
    <p:embeddedFont>
      <p:font typeface="TT Chocolates Bold" charset="1" panose="02000803020000020003"/>
      <p:regular r:id="rId12"/>
    </p:embeddedFont>
    <p:embeddedFont>
      <p:font typeface="TT Chocolates Italics" charset="1" panose="02000503020000090003"/>
      <p:regular r:id="rId13"/>
    </p:embeddedFont>
    <p:embeddedFont>
      <p:font typeface="TT Chocolates Bold Italics" charset="1" panose="02000803030000090003"/>
      <p:regular r:id="rId14"/>
    </p:embeddedFont>
    <p:embeddedFont>
      <p:font typeface="TT Chocolates Extra-Light" charset="1" panose="02000503030000020003"/>
      <p:regular r:id="rId15"/>
    </p:embeddedFont>
    <p:embeddedFont>
      <p:font typeface="TT Chocolates Extra-Light Italics" charset="1" panose="02000503030000090003"/>
      <p:regular r:id="rId16"/>
    </p:embeddedFont>
    <p:embeddedFont>
      <p:font typeface="TT Chocolates Light Italics" charset="1" panose="02000503030000090003"/>
      <p:regular r:id="rId17"/>
    </p:embeddedFont>
    <p:embeddedFont>
      <p:font typeface="TT Chocolates Ultra-Bold" charset="1" panose="02000903040000020003"/>
      <p:regular r:id="rId18"/>
    </p:embeddedFont>
    <p:embeddedFont>
      <p:font typeface="TT Chocolates Ultra-Bold Italics" charset="1" panose="02000903050000090003"/>
      <p:regular r:id="rId19"/>
    </p:embeddedFont>
    <p:embeddedFont>
      <p:font typeface="HK Grotesk" charset="1" panose="00000500000000000000"/>
      <p:regular r:id="rId20"/>
    </p:embeddedFont>
    <p:embeddedFont>
      <p:font typeface="HK Grotesk Bold" charset="1" panose="00000800000000000000"/>
      <p:regular r:id="rId21"/>
    </p:embeddedFont>
    <p:embeddedFont>
      <p:font typeface="HK Grotesk Italics" charset="1" panose="00000500000000000000"/>
      <p:regular r:id="rId22"/>
    </p:embeddedFont>
    <p:embeddedFont>
      <p:font typeface="HK Grotesk Bold Italics" charset="1" panose="00000800000000000000"/>
      <p:regular r:id="rId23"/>
    </p:embeddedFont>
    <p:embeddedFont>
      <p:font typeface="HK Grotesk Light" charset="1" panose="00000400000000000000"/>
      <p:regular r:id="rId24"/>
    </p:embeddedFont>
    <p:embeddedFont>
      <p:font typeface="HK Grotesk Light Italics" charset="1" panose="00000400000000000000"/>
      <p:regular r:id="rId25"/>
    </p:embeddedFont>
    <p:embeddedFont>
      <p:font typeface="HK Grotesk Medium" charset="1" panose="00000600000000000000"/>
      <p:regular r:id="rId26"/>
    </p:embeddedFont>
    <p:embeddedFont>
      <p:font typeface="HK Grotesk Medium Italics" charset="1" panose="00000600000000000000"/>
      <p:regular r:id="rId27"/>
    </p:embeddedFont>
    <p:embeddedFont>
      <p:font typeface="HK Grotesk Semi-Bold" charset="1" panose="00000700000000000000"/>
      <p:regular r:id="rId28"/>
    </p:embeddedFont>
    <p:embeddedFont>
      <p:font typeface="HK Grotesk Semi-Bold Italics" charset="1" panose="000007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386387">
            <a:off x="-3497624" y="3603904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7922690">
            <a:off x="10569225" y="-68084"/>
            <a:ext cx="9758526" cy="514092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9154" y="2778066"/>
            <a:ext cx="16530146" cy="4689111"/>
            <a:chOff x="0" y="0"/>
            <a:chExt cx="22040195" cy="62521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37005"/>
              <a:ext cx="22040195" cy="4247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94"/>
                </a:lnSpc>
              </a:pPr>
              <a:r>
                <a:rPr lang="en-US" sz="11613">
                  <a:solidFill>
                    <a:srgbClr val="000000"/>
                  </a:solidFill>
                  <a:latin typeface="TT Chocolates Bold"/>
                </a:rPr>
                <a:t> PROCESUAL HITO 4 BASE DE DATOS I - 2022 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22040195" cy="1325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20"/>
                </a:lnSpc>
              </a:pPr>
              <a:r>
                <a:rPr lang="en-US" sz="6000">
                  <a:solidFill>
                    <a:srgbClr val="000000"/>
                  </a:solidFill>
                  <a:latin typeface="TT Chocolates"/>
                </a:rPr>
                <a:t>HITO 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18875"/>
              <a:ext cx="22040195" cy="533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90000" y="8124402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Estudiante: Jhon Deyvid Ajoruro Condori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0000" y="8428567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Docente: William Roddy Barra Paredes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0000" y="8732732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Materia: Base de datos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0000" y="9036897"/>
            <a:ext cx="4914000" cy="2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2000">
                <a:solidFill>
                  <a:srgbClr val="000000"/>
                </a:solidFill>
                <a:latin typeface="HK Grotesk Medium"/>
              </a:rPr>
              <a:t>Semestre: 2do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61358"/>
            <a:ext cx="3909181" cy="1841021"/>
          </a:xfrm>
          <a:custGeom>
            <a:avLst/>
            <a:gdLst/>
            <a:ahLst/>
            <a:cxnLst/>
            <a:rect r="r" b="b" t="t" l="l"/>
            <a:pathLst>
              <a:path h="1841021" w="3909181">
                <a:moveTo>
                  <a:pt x="0" y="0"/>
                </a:moveTo>
                <a:lnTo>
                  <a:pt x="3909181" y="0"/>
                </a:lnTo>
                <a:lnTo>
                  <a:pt x="3909181" y="1841021"/>
                </a:lnTo>
                <a:lnTo>
                  <a:pt x="0" y="184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8313537">
            <a:off x="-3412071" y="-1136819"/>
            <a:ext cx="13300994" cy="7007148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3045065">
            <a:off x="9786059" y="5859985"/>
            <a:ext cx="10946871" cy="5766964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982822" y="364272"/>
            <a:ext cx="11762898" cy="9558457"/>
          </a:xfrm>
          <a:custGeom>
            <a:avLst/>
            <a:gdLst/>
            <a:ahLst/>
            <a:cxnLst/>
            <a:rect r="r" b="b" t="t" l="l"/>
            <a:pathLst>
              <a:path h="9558457" w="11762898">
                <a:moveTo>
                  <a:pt x="0" y="0"/>
                </a:moveTo>
                <a:lnTo>
                  <a:pt x="11762898" y="0"/>
                </a:lnTo>
                <a:lnTo>
                  <a:pt x="11762898" y="9558456"/>
                </a:lnTo>
                <a:lnTo>
                  <a:pt x="0" y="9558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028EC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BBF0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61461" y="446979"/>
            <a:ext cx="14990443" cy="6998206"/>
          </a:xfrm>
          <a:custGeom>
            <a:avLst/>
            <a:gdLst/>
            <a:ahLst/>
            <a:cxnLst/>
            <a:rect r="r" b="b" t="t" l="l"/>
            <a:pathLst>
              <a:path h="6998206" w="14990443">
                <a:moveTo>
                  <a:pt x="0" y="0"/>
                </a:moveTo>
                <a:lnTo>
                  <a:pt x="14990442" y="0"/>
                </a:lnTo>
                <a:lnTo>
                  <a:pt x="14990442" y="6998205"/>
                </a:lnTo>
                <a:lnTo>
                  <a:pt x="0" y="6998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1461" y="7562368"/>
            <a:ext cx="13669923" cy="1752211"/>
          </a:xfrm>
          <a:custGeom>
            <a:avLst/>
            <a:gdLst/>
            <a:ahLst/>
            <a:cxnLst/>
            <a:rect r="r" b="b" t="t" l="l"/>
            <a:pathLst>
              <a:path h="1752211" w="13669923">
                <a:moveTo>
                  <a:pt x="0" y="0"/>
                </a:moveTo>
                <a:lnTo>
                  <a:pt x="13669923" y="0"/>
                </a:lnTo>
                <a:lnTo>
                  <a:pt x="13669923" y="1752212"/>
                </a:lnTo>
                <a:lnTo>
                  <a:pt x="0" y="1752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1497117"/>
            <a:ext cx="8707894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USO DE INNER JOIN: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51946" y="1497117"/>
            <a:ext cx="8284056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 QUE ES DDL Y DML, ADICIONALMENTE.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2568" y="3871774"/>
            <a:ext cx="7393265" cy="471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DDL (Data Definition Language): Se utiliza para definir estructuras de base de datos, como crear, modificar o eliminar tablas. </a:t>
            </a:r>
          </a:p>
          <a:p>
            <a:pPr>
              <a:lnSpc>
                <a:spcPts val="4139"/>
              </a:lnSpc>
            </a:pP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- DML (Data Manipulation Language): Se utiliza para manipular datos en las tablas, como insertar, actualizar o eliminar registros.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090967"/>
            <a:ext cx="7393265" cy="209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INNER JOIN se utiliza para combinar registros de dos o más tablas basándose en una condición de coincidencia. 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943475"/>
            <a:ext cx="8707894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DEFINICIÓN DE FUNCIÓN DE AGREGACIÓN: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6737102"/>
            <a:ext cx="7393265" cy="3141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 Bold"/>
              </a:rPr>
              <a:t>Una función de agregación realiza un cálculo en un conjunto de valores y devuelve un solo valor. Por ejemplo, calcular el promedio, la suma, el mínimo o el máximo de un conjunto de datos.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0800000">
            <a:off x="6058626" y="-1083077"/>
            <a:ext cx="7319243" cy="3855879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3436105" y="6104006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57042" y="844862"/>
            <a:ext cx="8132843" cy="5199225"/>
            <a:chOff x="0" y="0"/>
            <a:chExt cx="10843791" cy="693230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788419"/>
              <a:ext cx="10843791" cy="5143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COUNT: Cuenta el número de filas en un conjunto de resultados.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SUM: Calcula la suma de los valores en una columna.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AVG: Calcula el promedio de los valores en una columna.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MIN: Encuentra el valor mínimo en una columna.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- MAX: Encuentra el valor máximo en una columna.</a:t>
              </a:r>
            </a:p>
            <a:p>
              <a:pPr>
                <a:lnSpc>
                  <a:spcPts val="3863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9775601" cy="1410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FUNCIONES DE AGREGACIÓN COMUNES: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05022" y="3126577"/>
            <a:ext cx="8132843" cy="3256125"/>
            <a:chOff x="0" y="0"/>
            <a:chExt cx="10843791" cy="43415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788419"/>
              <a:ext cx="10843791" cy="2553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La función CONCAT se utiliza para concatenar (unir) dos o más cadenas de texto en SQL Server. Por ejemplo:</a:t>
              </a:r>
            </a:p>
            <a:p>
              <a:pPr>
                <a:lnSpc>
                  <a:spcPts val="3863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9775601" cy="1410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USO DE LA FUNCIÓN CONCAT EN SQL SERVER: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05022" y="6487950"/>
            <a:ext cx="8132843" cy="2722725"/>
            <a:chOff x="0" y="0"/>
            <a:chExt cx="10843791" cy="36303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077219"/>
              <a:ext cx="10843791" cy="2553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SELECT COUNT(reservaid) AS ReservasParaPaquete1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FROM reservas</a:t>
              </a:r>
            </a:p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13E50"/>
                  </a:solidFill>
                  <a:latin typeface="TT Chocolates"/>
                </a:rPr>
                <a:t>WHERE paqueteid = 1;</a:t>
              </a:r>
            </a:p>
            <a:p>
              <a:pPr>
                <a:lnSpc>
                  <a:spcPts val="3863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9775601" cy="699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57"/>
                </a:lnSpc>
              </a:pPr>
              <a:r>
                <a:rPr lang="en-US" sz="3300" spc="194">
                  <a:solidFill>
                    <a:srgbClr val="028ECC"/>
                  </a:solidFill>
                  <a:latin typeface="TT Chocolates Ultra-Bold"/>
                </a:rPr>
                <a:t>EJEMPLO DE USO DE COUNT: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2952" y="2491740"/>
            <a:ext cx="11269888" cy="209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-- Calcular el promedio de la cantidad de personas en las reservas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SELECT AVG(cantidadpersonas) AS PromedioPersonasPorReserva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FROM reservas;</a:t>
            </a:r>
          </a:p>
          <a:p>
            <a:pPr>
              <a:lnSpc>
                <a:spcPts val="41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756678" y="571732"/>
            <a:ext cx="977946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EJEMPLO DE USO DE AVG: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198164" y="4641850"/>
            <a:ext cx="977946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 EJEMPLO DE USO DE MIN-MAX: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256" y="5945449"/>
            <a:ext cx="11269888" cy="3141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-- Encontrar la fecha de inicio más temprana y más tardía de los paquetes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SELECT MIN(fechainicio) AS FechaInicioMinima, MAX(fechafin) AS FechaFinMaxima</a:t>
            </a:r>
          </a:p>
          <a:p>
            <a:pPr>
              <a:lnSpc>
                <a:spcPts val="4139"/>
              </a:lnSpc>
            </a:pPr>
            <a:r>
              <a:rPr lang="en-US" sz="2999">
                <a:solidFill>
                  <a:srgbClr val="313E50"/>
                </a:solidFill>
                <a:latin typeface="TT Chocolates"/>
              </a:rPr>
              <a:t>FROM paquetes;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59204" y="527050"/>
            <a:ext cx="9779465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9"/>
              </a:lnSpc>
            </a:pPr>
            <a:r>
              <a:rPr lang="en-US" sz="3999" spc="235">
                <a:solidFill>
                  <a:srgbClr val="000000"/>
                </a:solidFill>
                <a:latin typeface="TT Chocolates Ultra-Bold"/>
              </a:rPr>
              <a:t>-3. MANEJO DE CONSULTAS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12568" y="1402080"/>
            <a:ext cx="16828230" cy="879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3.1. ¿Cuáles son los empleados que tienen el título "Agente de Ventas"?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 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SELECT*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FROM empleados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WHERE cargo = 'Agente de Ventas';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 3.2. ¿Cuáles son los destinos de los paquetes turísticos reservados por el cliente con ID 1?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54EB4"/>
                </a:solidFill>
                <a:latin typeface="TT Chocolates Bold"/>
              </a:rPr>
              <a:t>SELECT dest.nombredestino As Destino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54EB4"/>
                </a:solidFill>
                <a:latin typeface="TT Chocolates Bold"/>
              </a:rPr>
              <a:t>FROM reservas as res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54EB4"/>
                </a:solidFill>
                <a:latin typeface="TT Chocolates Bold"/>
              </a:rPr>
              <a:t>join paquetes as paq on res.paqueteid = paq.paqueteid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54EB4"/>
                </a:solidFill>
                <a:latin typeface="TT Chocolates Bold"/>
              </a:rPr>
              <a:t>join destinos as dest on paq.destinoid = dest.destinoid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54EB4"/>
                </a:solidFill>
                <a:latin typeface="TT Chocolates Bold"/>
              </a:rPr>
              <a:t>WHERE res.clienteid = 1;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 3.3. ¿Cuáles son los paquetes turísticos reservados por el cliente llamado "Jane Smith"?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313E50"/>
                </a:solidFill>
                <a:latin typeface="TT Chocolates Bold"/>
              </a:rPr>
              <a:t> 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SELECT paq.nombrepaquete as Paquete_Adquirido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FROM reservas as res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JOIN paquetes as paq ON res.paqueteid = paq.paqueteid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JOIN clientes as cli ON res.clienteid = cli.clienteid</a:t>
            </a:r>
          </a:p>
          <a:p>
            <a:pPr>
              <a:lnSpc>
                <a:spcPts val="3174"/>
              </a:lnSpc>
            </a:pPr>
            <a:r>
              <a:rPr lang="en-US" sz="2300">
                <a:solidFill>
                  <a:srgbClr val="028ECC"/>
                </a:solidFill>
                <a:latin typeface="TT Chocolates Bold"/>
              </a:rPr>
              <a:t>WHERE cli.nombre = 'Jane' AND cli.apellido = 'Smith';</a:t>
            </a:r>
          </a:p>
          <a:p>
            <a:pPr>
              <a:lnSpc>
                <a:spcPts val="317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2568" y="545973"/>
            <a:ext cx="16745270" cy="867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 3.4. ¿Cuáles son los nombres de los clientes, los destinos de sus paquetes turísticos y los nombres de los empleados que gestionaron esas reservas?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La tabla empleados no esta relacionada con ninguna de las tablas que se pidió crear por lo cual no se puede llegar a saber que empleado atendió a los clientes.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 3.5. ¿Cuál es la cantidad total de personas que han reservado paquetes turísticos en la agencia?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SELECT SUM(cantidadpersonas) AS TotalPersonasReservadas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FROM reservas;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 3.6. ¿Cuántas reservas se han realizado para el paquete turístico llamado "Aventura en Tokio"?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313E50"/>
                </a:solidFill>
                <a:latin typeface="TT Chocolates"/>
              </a:rPr>
              <a:t> 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SELECT res.cantidadpersonas AS ReservasParaAventuraEnTokio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FROM paquetes as paq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JOIN reservas as res ON paq.paqueteid = res.paqueteid</a:t>
            </a:r>
          </a:p>
          <a:p>
            <a:pPr>
              <a:lnSpc>
                <a:spcPts val="4277"/>
              </a:lnSpc>
            </a:pPr>
            <a:r>
              <a:rPr lang="en-US" sz="3099">
                <a:solidFill>
                  <a:srgbClr val="00BF63"/>
                </a:solidFill>
                <a:latin typeface="TT Chocolates"/>
              </a:rPr>
              <a:t>WHERE paq.nombrepaquete = 'Aventura en Tokyo';</a:t>
            </a:r>
          </a:p>
          <a:p>
            <a:pPr>
              <a:lnSpc>
                <a:spcPts val="427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72063">
            <a:off x="-1799376" y="-381651"/>
            <a:ext cx="10664273" cy="5618087"/>
            <a:chOff x="0" y="0"/>
            <a:chExt cx="1610360" cy="848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2140465">
            <a:off x="-2880564" y="5141970"/>
            <a:ext cx="9188818" cy="4840797"/>
            <a:chOff x="0" y="0"/>
            <a:chExt cx="1610360" cy="848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57610" y="2164900"/>
            <a:ext cx="10969817" cy="565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67"/>
              </a:lnSpc>
            </a:pPr>
            <a:r>
              <a:rPr lang="en-US" sz="6686" spc="394">
                <a:solidFill>
                  <a:srgbClr val="5E17EB"/>
                </a:solidFill>
                <a:latin typeface="TAN Headline"/>
              </a:rPr>
              <a:t>PRESENTACION CONCLUIDA GRACIAS POR SU ATENCION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DAFuGhbR6DE</dc:identifier>
  <dcterms:modified xsi:type="dcterms:W3CDTF">2011-08-01T06:04:30Z</dcterms:modified>
  <cp:revision>1</cp:revision>
  <dc:title>Presentación proyecto universitario moderno minimalista amarillo y azul</dc:title>
</cp:coreProperties>
</file>