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5529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7993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9465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161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8671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4656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5538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0662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6471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5914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0197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0802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10765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1193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57761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4025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2560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507461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0653-515E-8AD0-0A6A-F7593BE63DC5}"/>
              </a:ext>
            </a:extLst>
          </p:cNvPr>
          <p:cNvSpPr>
            <a:spLocks noGrp="1"/>
          </p:cNvSpPr>
          <p:nvPr>
            <p:ph type="ctrTitle"/>
          </p:nvPr>
        </p:nvSpPr>
        <p:spPr>
          <a:xfrm>
            <a:off x="520601" y="4840264"/>
            <a:ext cx="8044280" cy="1215547"/>
          </a:xfrm>
        </p:spPr>
        <p:txBody>
          <a:bodyPr anchor="ctr">
            <a:normAutofit/>
          </a:bodyPr>
          <a:lstStyle/>
          <a:p>
            <a:endParaRPr lang="en-IN" dirty="0"/>
          </a:p>
        </p:txBody>
      </p:sp>
      <p:sp>
        <p:nvSpPr>
          <p:cNvPr id="3" name="Subtitle 2">
            <a:extLst>
              <a:ext uri="{FF2B5EF4-FFF2-40B4-BE49-F238E27FC236}">
                <a16:creationId xmlns:a16="http://schemas.microsoft.com/office/drawing/2014/main" id="{B59CD8B0-D1BF-6E0D-AA06-12F82D51ECF1}"/>
              </a:ext>
            </a:extLst>
          </p:cNvPr>
          <p:cNvSpPr>
            <a:spLocks noGrp="1"/>
          </p:cNvSpPr>
          <p:nvPr>
            <p:ph type="subTitle" idx="1"/>
          </p:nvPr>
        </p:nvSpPr>
        <p:spPr>
          <a:xfrm>
            <a:off x="9189720" y="4753342"/>
            <a:ext cx="2519973" cy="1389390"/>
          </a:xfrm>
        </p:spPr>
        <p:txBody>
          <a:bodyPr anchor="ctr">
            <a:normAutofit/>
          </a:bodyPr>
          <a:lstStyle/>
          <a:p>
            <a:endParaRPr lang="en-IN"/>
          </a:p>
        </p:txBody>
      </p:sp>
      <p:pic>
        <p:nvPicPr>
          <p:cNvPr id="4" name="Picture 3" descr="Colored pencils inside a pencil holder which is on top of a wood table">
            <a:extLst>
              <a:ext uri="{FF2B5EF4-FFF2-40B4-BE49-F238E27FC236}">
                <a16:creationId xmlns:a16="http://schemas.microsoft.com/office/drawing/2014/main" id="{442F7E3B-AC41-A92E-7681-D259BD2FF264}"/>
              </a:ext>
            </a:extLst>
          </p:cNvPr>
          <p:cNvPicPr>
            <a:picLocks noChangeAspect="1"/>
          </p:cNvPicPr>
          <p:nvPr/>
        </p:nvPicPr>
        <p:blipFill rotWithShape="1">
          <a:blip r:embed="rId2"/>
          <a:srcRect t="45438" b="4921"/>
          <a:stretch/>
        </p:blipFill>
        <p:spPr>
          <a:xfrm>
            <a:off x="-6781" y="1"/>
            <a:ext cx="12198782" cy="4042122"/>
          </a:xfrm>
          <a:prstGeom prst="rect">
            <a:avLst/>
          </a:prstGeom>
        </p:spPr>
      </p:pic>
    </p:spTree>
    <p:extLst>
      <p:ext uri="{BB962C8B-B14F-4D97-AF65-F5344CB8AC3E}">
        <p14:creationId xmlns:p14="http://schemas.microsoft.com/office/powerpoint/2010/main" val="372783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Phrasal Verbs</a:t>
            </a:r>
          </a:p>
          <a:p>
            <a:r>
              <a:rPr lang="en-US" sz="2000" dirty="0">
                <a:latin typeface="Arial" panose="020B0604020202020204" pitchFamily="34" charset="0"/>
                <a:cs typeface="Arial" panose="020B0604020202020204" pitchFamily="34" charset="0"/>
              </a:rPr>
              <a:t>		Phrasal verbs include phrases that are formed by combining two or more parts of speech that performs the same function as a verb in a sentence. In most cases, a phrasal verb results from a combination of a verb and a preposition.</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Phrasal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676400" y="3991729"/>
            <a:ext cx="3149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 by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Lay off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Log in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Get off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Run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 all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Think through</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Fed up</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A00987F-2D08-282B-55E5-A5E37634B45B}"/>
              </a:ext>
            </a:extLst>
          </p:cNvPr>
          <p:cNvSpPr txBox="1"/>
          <p:nvPr/>
        </p:nvSpPr>
        <p:spPr>
          <a:xfrm>
            <a:off x="5750560" y="3991729"/>
            <a:ext cx="2357120"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Act on</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Back away</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Back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Look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Mix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Opt out</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Pop in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3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2616101"/>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Linking Verbs :-</a:t>
            </a:r>
          </a:p>
          <a:p>
            <a:r>
              <a:rPr lang="en-US" sz="2000" dirty="0">
                <a:latin typeface="Arial" panose="020B0604020202020204" pitchFamily="34" charset="0"/>
                <a:cs typeface="Arial" panose="020B0604020202020204" pitchFamily="34" charset="0"/>
              </a:rPr>
              <a:t>		 Linking Verbs:-A linking verb, just like the name suggests, is a type of verb that is used to link the subjects in a sentence to the other parts of the sentence so that it is meaningful. It connects the subject to the object, an adjective and even a prepositional phrase.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All ‘to be’ forms of verbs and verbs like ‘seem’ and ‘become’ can act as linking verbs.</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4007376"/>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Linking verbs are as follows:</a:t>
            </a:r>
          </a:p>
          <a:p>
            <a:endParaRPr lang="en-US" dirty="0"/>
          </a:p>
        </p:txBody>
      </p:sp>
      <p:sp>
        <p:nvSpPr>
          <p:cNvPr id="6" name="TextBox 5">
            <a:extLst>
              <a:ext uri="{FF2B5EF4-FFF2-40B4-BE49-F238E27FC236}">
                <a16:creationId xmlns:a16="http://schemas.microsoft.com/office/drawing/2014/main" id="{EA00987F-2D08-282B-55E5-A5E37634B45B}"/>
              </a:ext>
            </a:extLst>
          </p:cNvPr>
          <p:cNvSpPr txBox="1"/>
          <p:nvPr/>
        </p:nvSpPr>
        <p:spPr>
          <a:xfrm>
            <a:off x="1107440" y="4826675"/>
            <a:ext cx="702056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Connecting Nouns to Other Nouns in a Sentence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Danny is my brother.</a:t>
            </a:r>
          </a:p>
        </p:txBody>
      </p:sp>
      <p:sp>
        <p:nvSpPr>
          <p:cNvPr id="4" name="TextBox 3">
            <a:extLst>
              <a:ext uri="{FF2B5EF4-FFF2-40B4-BE49-F238E27FC236}">
                <a16:creationId xmlns:a16="http://schemas.microsoft.com/office/drawing/2014/main" id="{18498AD2-82E1-E87E-82F7-DD3ED401B20D}"/>
              </a:ext>
            </a:extLst>
          </p:cNvPr>
          <p:cNvSpPr txBox="1"/>
          <p:nvPr/>
        </p:nvSpPr>
        <p:spPr>
          <a:xfrm>
            <a:off x="1524000" y="5991365"/>
            <a:ext cx="9144000"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the verb ‘is’ is used to connect the subject ‘Danny’ as the ‘brother’ of the speaker. In this sentence, the words ‘Danny’ and ‘brother’ are used to refer to the same person.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20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4"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4" fill="hold" grpId="0" nodeType="after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500"/>
                            </p:stCondLst>
                            <p:childTnLst>
                              <p:par>
                                <p:cTn id="38" presetID="2" presetClass="entr" presetSubtype="4" fill="hold" grpId="0" nodeType="after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6"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B1895-6320-5582-751D-FC178981F968}"/>
              </a:ext>
            </a:extLst>
          </p:cNvPr>
          <p:cNvPicPr>
            <a:picLocks noChangeAspect="1"/>
          </p:cNvPicPr>
          <p:nvPr/>
        </p:nvPicPr>
        <p:blipFill rotWithShape="1">
          <a:blip r:embed="rId2">
            <a:alphaModFix amt="40000"/>
          </a:blip>
          <a:srcRect r="1779" b="1"/>
          <a:stretch/>
        </p:blipFill>
        <p:spPr>
          <a:xfrm>
            <a:off x="0" y="-325061"/>
            <a:ext cx="13347768" cy="7508121"/>
          </a:xfrm>
          <a:prstGeom prst="rect">
            <a:avLst/>
          </a:prstGeom>
        </p:spPr>
      </p:pic>
      <p:sp>
        <p:nvSpPr>
          <p:cNvPr id="2" name="Title 1">
            <a:extLst>
              <a:ext uri="{FF2B5EF4-FFF2-40B4-BE49-F238E27FC236}">
                <a16:creationId xmlns:a16="http://schemas.microsoft.com/office/drawing/2014/main" id="{D6113C47-F0C2-2F3B-BB7F-7C1EFC46B21E}"/>
              </a:ext>
            </a:extLst>
          </p:cNvPr>
          <p:cNvSpPr>
            <a:spLocks noGrp="1"/>
          </p:cNvSpPr>
          <p:nvPr>
            <p:ph type="title"/>
          </p:nvPr>
        </p:nvSpPr>
        <p:spPr>
          <a:xfrm>
            <a:off x="1623848" y="1607269"/>
            <a:ext cx="9448800" cy="2602062"/>
          </a:xfrm>
        </p:spPr>
        <p:txBody>
          <a:bodyPr vert="horz" lIns="91440" tIns="45720" rIns="91440" bIns="45720" rtlCol="0" anchor="b">
            <a:normAutofit/>
          </a:bodyPr>
          <a:lstStyle/>
          <a:p>
            <a:r>
              <a:rPr lang="en-US" sz="6000" dirty="0"/>
              <a:t>Sentence Formation</a:t>
            </a:r>
          </a:p>
        </p:txBody>
      </p:sp>
    </p:spTree>
    <p:extLst>
      <p:ext uri="{BB962C8B-B14F-4D97-AF65-F5344CB8AC3E}">
        <p14:creationId xmlns:p14="http://schemas.microsoft.com/office/powerpoint/2010/main" val="30790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76BA9-2C6F-2B83-DCE9-1DAFC094750F}"/>
              </a:ext>
            </a:extLst>
          </p:cNvPr>
          <p:cNvSpPr txBox="1"/>
          <p:nvPr/>
        </p:nvSpPr>
        <p:spPr>
          <a:xfrm>
            <a:off x="1046480" y="1544320"/>
            <a:ext cx="10911840" cy="2062103"/>
          </a:xfrm>
          <a:prstGeom prst="rect">
            <a:avLst/>
          </a:prstGeom>
          <a:noFill/>
        </p:spPr>
        <p:txBody>
          <a:bodyPr wrap="square" rtlCol="0">
            <a:spAutoFit/>
          </a:bodyPr>
          <a:lstStyle/>
          <a:p>
            <a:r>
              <a:rPr lang="en-US" sz="3200" dirty="0">
                <a:effectLst/>
                <a:latin typeface="Arial" panose="020B0604020202020204" pitchFamily="34" charset="0"/>
                <a:cs typeface="Arial" panose="020B0604020202020204" pitchFamily="34" charset="0"/>
              </a:rPr>
              <a:t>A sentence is a group of words that express a complete thought. In English, a simple sentence is made up of </a:t>
            </a:r>
          </a:p>
          <a:p>
            <a:r>
              <a:rPr lang="en-US" sz="3200" b="1" dirty="0">
                <a:solidFill>
                  <a:srgbClr val="FF0000"/>
                </a:solidFill>
                <a:latin typeface="Arial" panose="020B0604020202020204" pitchFamily="34" charset="0"/>
                <a:cs typeface="Arial" panose="020B0604020202020204" pitchFamily="34" charset="0"/>
              </a:rPr>
              <a:t>                    </a:t>
            </a:r>
            <a:r>
              <a:rPr lang="en-US" sz="3200" b="1" dirty="0">
                <a:solidFill>
                  <a:srgbClr val="FF0000"/>
                </a:solidFill>
                <a:effectLst/>
                <a:latin typeface="Arial" panose="020B0604020202020204" pitchFamily="34" charset="0"/>
                <a:cs typeface="Arial" panose="020B0604020202020204" pitchFamily="34" charset="0"/>
              </a:rPr>
              <a:t> subject +  verb + object</a:t>
            </a:r>
          </a:p>
          <a:p>
            <a:endParaRPr lang="en-US" sz="3200" b="1" dirty="0">
              <a:solidFill>
                <a:srgbClr val="FF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72EFADD-03A6-1537-1908-D8657F30FD94}"/>
              </a:ext>
            </a:extLst>
          </p:cNvPr>
          <p:cNvSpPr txBox="1"/>
          <p:nvPr/>
        </p:nvSpPr>
        <p:spPr>
          <a:xfrm>
            <a:off x="1046480" y="3799840"/>
            <a:ext cx="9987280" cy="258532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Basic sentence elements:</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Independent clause</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Dependent Clause</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Subject </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Verb</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Object</a:t>
            </a: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278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grpId="0"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892F7-3EB8-0EFD-8860-A4E368D20B78}"/>
              </a:ext>
            </a:extLst>
          </p:cNvPr>
          <p:cNvSpPr txBox="1"/>
          <p:nvPr/>
        </p:nvSpPr>
        <p:spPr>
          <a:xfrm>
            <a:off x="904240" y="1818640"/>
            <a:ext cx="10759440" cy="646331"/>
          </a:xfrm>
          <a:prstGeom prst="rect">
            <a:avLst/>
          </a:prstGeom>
          <a:noFill/>
        </p:spPr>
        <p:txBody>
          <a:bodyPr wrap="square" rtlCol="0">
            <a:spAutoFit/>
          </a:bodyPr>
          <a:lstStyle/>
          <a:p>
            <a:r>
              <a:rPr lang="en-US" b="1" i="0" dirty="0">
                <a:solidFill>
                  <a:srgbClr val="333333"/>
                </a:solidFill>
                <a:effectLst/>
                <a:latin typeface="Arial" panose="020B0604020202020204" pitchFamily="34" charset="0"/>
              </a:rPr>
              <a:t>Independent clause</a:t>
            </a:r>
            <a:r>
              <a:rPr lang="en-US" b="0" i="0" dirty="0">
                <a:solidFill>
                  <a:srgbClr val="333333"/>
                </a:solidFill>
                <a:effectLst/>
                <a:latin typeface="Arial" panose="020B0604020202020204" pitchFamily="34" charset="0"/>
              </a:rPr>
              <a:t>: An independent clause can stand alone as a sentence. It contains a subject and a verb and is a complete idea.</a:t>
            </a:r>
            <a:endParaRPr lang="en-IN" dirty="0"/>
          </a:p>
        </p:txBody>
      </p:sp>
      <p:sp>
        <p:nvSpPr>
          <p:cNvPr id="3" name="TextBox 2">
            <a:extLst>
              <a:ext uri="{FF2B5EF4-FFF2-40B4-BE49-F238E27FC236}">
                <a16:creationId xmlns:a16="http://schemas.microsoft.com/office/drawing/2014/main" id="{F7CD5A4E-F545-0768-F386-387A8E7E166C}"/>
              </a:ext>
            </a:extLst>
          </p:cNvPr>
          <p:cNvSpPr txBox="1"/>
          <p:nvPr/>
        </p:nvSpPr>
        <p:spPr>
          <a:xfrm>
            <a:off x="1798320" y="2505670"/>
            <a:ext cx="10495280" cy="923330"/>
          </a:xfrm>
          <a:prstGeom prst="rect">
            <a:avLst/>
          </a:prstGeom>
          <a:noFill/>
        </p:spPr>
        <p:txBody>
          <a:bodyPr wrap="square" rtlCol="0">
            <a:spAutoFit/>
          </a:bodyPr>
          <a:lstStyle/>
          <a:p>
            <a:pPr algn="l">
              <a:buFont typeface="Arial" panose="020B0604020202020204" pitchFamily="34" charset="0"/>
              <a:buChar char="•"/>
            </a:pPr>
            <a:r>
              <a:rPr lang="en-US" b="1" i="0" dirty="0">
                <a:solidFill>
                  <a:srgbClr val="333333"/>
                </a:solidFill>
                <a:effectLst/>
                <a:latin typeface="Arial" panose="020B0604020202020204" pitchFamily="34" charset="0"/>
              </a:rPr>
              <a:t>I</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like</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spaghetti</a:t>
            </a:r>
            <a:r>
              <a:rPr lang="en-US" b="0" i="0" dirty="0">
                <a:solidFill>
                  <a:srgbClr val="333333"/>
                </a:solidFill>
                <a:effectLst/>
                <a:latin typeface="Arial" panose="020B0604020202020204" pitchFamily="34" charset="0"/>
              </a:rPr>
              <a:t>.</a:t>
            </a:r>
          </a:p>
          <a:p>
            <a:pPr algn="l">
              <a:buFont typeface="Arial" panose="020B0604020202020204" pitchFamily="34" charset="0"/>
              <a:buChar char="•"/>
            </a:pPr>
            <a:r>
              <a:rPr lang="en-US" b="1" i="0" dirty="0">
                <a:solidFill>
                  <a:srgbClr val="333333"/>
                </a:solidFill>
                <a:effectLst/>
                <a:latin typeface="Arial" panose="020B0604020202020204" pitchFamily="34" charset="0"/>
              </a:rPr>
              <a:t>He</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reads</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many books</a:t>
            </a:r>
            <a:r>
              <a:rPr lang="en-US" b="0" i="0" dirty="0">
                <a:solidFill>
                  <a:srgbClr val="333333"/>
                </a:solidFill>
                <a:effectLst/>
                <a:latin typeface="Arial" panose="020B0604020202020204" pitchFamily="34" charset="0"/>
              </a:rPr>
              <a:t>.</a:t>
            </a:r>
          </a:p>
          <a:p>
            <a:endParaRPr lang="en-IN" dirty="0"/>
          </a:p>
        </p:txBody>
      </p:sp>
      <p:sp>
        <p:nvSpPr>
          <p:cNvPr id="4" name="TextBox 3">
            <a:extLst>
              <a:ext uri="{FF2B5EF4-FFF2-40B4-BE49-F238E27FC236}">
                <a16:creationId xmlns:a16="http://schemas.microsoft.com/office/drawing/2014/main" id="{CBC97876-A68A-E991-C92F-F132DB97A80D}"/>
              </a:ext>
            </a:extLst>
          </p:cNvPr>
          <p:cNvSpPr txBox="1"/>
          <p:nvPr/>
        </p:nvSpPr>
        <p:spPr>
          <a:xfrm>
            <a:off x="904240" y="3746699"/>
            <a:ext cx="10759440" cy="646331"/>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Dependent clause</a:t>
            </a:r>
            <a:r>
              <a:rPr lang="en-US" b="0" i="0" dirty="0">
                <a:solidFill>
                  <a:srgbClr val="333333"/>
                </a:solidFill>
                <a:effectLst/>
                <a:latin typeface="Arial" panose="020B0604020202020204" pitchFamily="34" charset="0"/>
              </a:rPr>
              <a:t>: A dependent clause is not a complete sentence. It must be attached to an independent clause to become complete. This is also known as a subordinate clause.    </a:t>
            </a:r>
          </a:p>
        </p:txBody>
      </p:sp>
      <p:sp>
        <p:nvSpPr>
          <p:cNvPr id="5" name="TextBox 4">
            <a:extLst>
              <a:ext uri="{FF2B5EF4-FFF2-40B4-BE49-F238E27FC236}">
                <a16:creationId xmlns:a16="http://schemas.microsoft.com/office/drawing/2014/main" id="{B612B49F-C6E5-F030-FA72-4588336FE1EE}"/>
              </a:ext>
            </a:extLst>
          </p:cNvPr>
          <p:cNvSpPr txBox="1"/>
          <p:nvPr/>
        </p:nvSpPr>
        <p:spPr>
          <a:xfrm>
            <a:off x="1798320" y="4710728"/>
            <a:ext cx="4958080" cy="923330"/>
          </a:xfrm>
          <a:prstGeom prst="rect">
            <a:avLst/>
          </a:prstGeom>
          <a:noFill/>
        </p:spPr>
        <p:txBody>
          <a:bodyPr wrap="square" rtlCol="0">
            <a:spAutoFit/>
          </a:bodyPr>
          <a:lstStyle/>
          <a:p>
            <a:pPr algn="l">
              <a:buFont typeface="Arial" panose="020B0604020202020204" pitchFamily="34" charset="0"/>
              <a:buChar char="•"/>
            </a:pPr>
            <a:r>
              <a:rPr lang="en-US" i="0" dirty="0">
                <a:solidFill>
                  <a:srgbClr val="333333"/>
                </a:solidFill>
                <a:effectLst/>
                <a:latin typeface="Arial" panose="020B0604020202020204" pitchFamily="34" charset="0"/>
              </a:rPr>
              <a:t>Although I like spaghetti</a:t>
            </a:r>
          </a:p>
          <a:p>
            <a:pPr algn="l">
              <a:buFont typeface="Arial" panose="020B0604020202020204" pitchFamily="34" charset="0"/>
              <a:buChar char="•"/>
            </a:pPr>
            <a:r>
              <a:rPr lang="en-US" i="0" dirty="0">
                <a:solidFill>
                  <a:srgbClr val="333333"/>
                </a:solidFill>
                <a:effectLst/>
                <a:latin typeface="Arial" panose="020B0604020202020204" pitchFamily="34" charset="0"/>
              </a:rPr>
              <a:t>Because he reads many books</a:t>
            </a:r>
          </a:p>
          <a:p>
            <a:endParaRPr lang="en-IN" dirty="0"/>
          </a:p>
        </p:txBody>
      </p:sp>
    </p:spTree>
    <p:extLst>
      <p:ext uri="{BB962C8B-B14F-4D97-AF65-F5344CB8AC3E}">
        <p14:creationId xmlns:p14="http://schemas.microsoft.com/office/powerpoint/2010/main" val="329216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9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B1895-6320-5582-751D-FC178981F968}"/>
              </a:ext>
            </a:extLst>
          </p:cNvPr>
          <p:cNvPicPr>
            <a:picLocks noChangeAspect="1"/>
          </p:cNvPicPr>
          <p:nvPr/>
        </p:nvPicPr>
        <p:blipFill rotWithShape="1">
          <a:blip r:embed="rId2">
            <a:alphaModFix amt="40000"/>
          </a:blip>
          <a:srcRect r="1779" b="1"/>
          <a:stretch/>
        </p:blipFill>
        <p:spPr>
          <a:xfrm>
            <a:off x="-416560" y="-437645"/>
            <a:ext cx="13208000" cy="7429501"/>
          </a:xfrm>
          <a:prstGeom prst="rect">
            <a:avLst/>
          </a:prstGeom>
        </p:spPr>
      </p:pic>
      <p:sp>
        <p:nvSpPr>
          <p:cNvPr id="3" name="Rectangle 2">
            <a:extLst>
              <a:ext uri="{FF2B5EF4-FFF2-40B4-BE49-F238E27FC236}">
                <a16:creationId xmlns:a16="http://schemas.microsoft.com/office/drawing/2014/main" id="{BEE60720-F185-9FFF-A813-DBA6FDB7C4F7}"/>
              </a:ext>
            </a:extLst>
          </p:cNvPr>
          <p:cNvSpPr/>
          <p:nvPr/>
        </p:nvSpPr>
        <p:spPr>
          <a:xfrm>
            <a:off x="1635760" y="2693015"/>
            <a:ext cx="9428480" cy="1015663"/>
          </a:xfrm>
          <a:prstGeom prst="rect">
            <a:avLst/>
          </a:prstGeom>
          <a:noFill/>
          <a:scene3d>
            <a:camera prst="isometricOffAxis1Right"/>
            <a:lightRig rig="threePt" dir="t"/>
          </a:scene3d>
          <a:sp3d extrusionH="107950"/>
        </p:spPr>
        <p:txBody>
          <a:bodyPr wrap="square" lIns="91440" tIns="45720" rIns="91440" bIns="45720">
            <a:spAutoFit/>
            <a:sp3d extrusionH="12700">
              <a:bevelT w="12700"/>
              <a:bevelB w="12700"/>
            </a:sp3d>
          </a:bodyPr>
          <a:lstStyle/>
          <a:p>
            <a:pPr algn="ctr"/>
            <a:r>
              <a:rPr lang="en-US" sz="6000" b="1" cap="none" spc="0" dirty="0">
                <a:ln w="13462">
                  <a:solidFill>
                    <a:schemeClr val="tx1">
                      <a:lumMod val="95000"/>
                      <a:lumOff val="5000"/>
                    </a:schemeClr>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rPr>
              <a:t>TYPES OF </a:t>
            </a:r>
            <a:r>
              <a:rPr lang="en-US" sz="6000" b="1" cap="none" spc="0" dirty="0">
                <a:ln w="13462">
                  <a:solidFill>
                    <a:schemeClr val="tx1"/>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rPr>
              <a:t>VERBS</a:t>
            </a:r>
            <a:endParaRPr lang="en-IN" sz="6000" b="1" cap="none" spc="0" dirty="0">
              <a:ln w="13462">
                <a:solidFill>
                  <a:schemeClr val="tx1"/>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5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3CC1E-AC69-1D6A-A36B-0944CAF650F2}"/>
              </a:ext>
            </a:extLst>
          </p:cNvPr>
          <p:cNvSpPr txBox="1"/>
          <p:nvPr/>
        </p:nvSpPr>
        <p:spPr>
          <a:xfrm>
            <a:off x="1255782" y="1643241"/>
            <a:ext cx="102108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Verb is a word or group of words that express an action(such as play).</a:t>
            </a:r>
            <a:endParaRPr lang="en-IN"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3E40446-A6A2-A737-A9F2-13359AB430DA}"/>
              </a:ext>
            </a:extLst>
          </p:cNvPr>
          <p:cNvSpPr/>
          <p:nvPr/>
        </p:nvSpPr>
        <p:spPr>
          <a:xfrm>
            <a:off x="5099298" y="996910"/>
            <a:ext cx="1261884"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Verb</a:t>
            </a:r>
          </a:p>
        </p:txBody>
      </p:sp>
      <p:sp>
        <p:nvSpPr>
          <p:cNvPr id="4" name="TextBox 3">
            <a:extLst>
              <a:ext uri="{FF2B5EF4-FFF2-40B4-BE49-F238E27FC236}">
                <a16:creationId xmlns:a16="http://schemas.microsoft.com/office/drawing/2014/main" id="{B7F1D193-88BC-AF77-4694-231095B1D3DE}"/>
              </a:ext>
            </a:extLst>
          </p:cNvPr>
          <p:cNvSpPr txBox="1"/>
          <p:nvPr/>
        </p:nvSpPr>
        <p:spPr>
          <a:xfrm>
            <a:off x="564902" y="3017520"/>
            <a:ext cx="10901680" cy="1015663"/>
          </a:xfrm>
          <a:prstGeom prst="rect">
            <a:avLst/>
          </a:prstGeom>
          <a:noFill/>
        </p:spPr>
        <p:txBody>
          <a:bodyPr wrap="square" rtlCol="0">
            <a:spAutoFit/>
          </a:bodyPr>
          <a:lstStyle/>
          <a:p>
            <a:r>
              <a:rPr lang="en-US" sz="2000" b="1" dirty="0">
                <a:solidFill>
                  <a:schemeClr val="accent4">
                    <a:lumMod val="75000"/>
                  </a:schemeClr>
                </a:solidFill>
                <a:latin typeface="Arial" panose="020B0604020202020204" pitchFamily="34" charset="0"/>
                <a:cs typeface="Arial" panose="020B0604020202020204" pitchFamily="34" charset="0"/>
              </a:rPr>
              <a:t>Types Of Verbs:</a:t>
            </a:r>
          </a:p>
          <a:p>
            <a:r>
              <a:rPr lang="en-US" sz="2000" dirty="0">
                <a:latin typeface="Arial" panose="020B0604020202020204" pitchFamily="34" charset="0"/>
                <a:cs typeface="Arial" panose="020B0604020202020204" pitchFamily="34" charset="0"/>
              </a:rPr>
              <a:t>     Verbs can be classified into numerous types according to their function or role in a sentence or context. Let us look into the various types of verbs and some examples of each type of verb.</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BFA273-8120-2036-E448-9773C81BC05C}"/>
              </a:ext>
            </a:extLst>
          </p:cNvPr>
          <p:cNvSpPr txBox="1"/>
          <p:nvPr/>
        </p:nvSpPr>
        <p:spPr>
          <a:xfrm>
            <a:off x="589280" y="4246880"/>
            <a:ext cx="8148320" cy="1631216"/>
          </a:xfrm>
          <a:prstGeom prst="rect">
            <a:avLst/>
          </a:prstGeom>
          <a:noFill/>
        </p:spPr>
        <p:txBody>
          <a:bodyPr wrap="square" rtlCol="0">
            <a:spAutoFit/>
          </a:bodyPr>
          <a:lstStyle/>
          <a:p>
            <a:r>
              <a:rPr lang="en-IN" sz="2000" b="1" dirty="0">
                <a:solidFill>
                  <a:srgbClr val="FF06FF"/>
                </a:solidFill>
                <a:latin typeface="Arial" panose="020B0604020202020204" pitchFamily="34" charset="0"/>
                <a:cs typeface="Arial" panose="020B0604020202020204" pitchFamily="34" charset="0"/>
              </a:rPr>
              <a:t>Here are the list of verbs:-</a:t>
            </a:r>
          </a:p>
          <a:p>
            <a:r>
              <a:rPr lang="en-IN" sz="2000" dirty="0">
                <a:latin typeface="Arial" panose="020B0604020202020204" pitchFamily="34" charset="0"/>
                <a:cs typeface="Arial" panose="020B0604020202020204" pitchFamily="34" charset="0"/>
              </a:rPr>
              <a:t>     1. Auxiliary Verbs/Helping Verbs</a:t>
            </a:r>
          </a:p>
          <a:p>
            <a:r>
              <a:rPr lang="en-IN" sz="2000" dirty="0">
                <a:latin typeface="Arial" panose="020B0604020202020204" pitchFamily="34" charset="0"/>
                <a:cs typeface="Arial" panose="020B0604020202020204" pitchFamily="34" charset="0"/>
              </a:rPr>
              <a:t>     2. Modal Verbs</a:t>
            </a:r>
          </a:p>
          <a:p>
            <a:r>
              <a:rPr lang="en-IN" sz="2000" dirty="0">
                <a:latin typeface="Arial" panose="020B0604020202020204" pitchFamily="34" charset="0"/>
                <a:cs typeface="Arial" panose="020B0604020202020204" pitchFamily="34" charset="0"/>
              </a:rPr>
              <a:t>     3. Phrasal Verbs</a:t>
            </a:r>
          </a:p>
          <a:p>
            <a:r>
              <a:rPr lang="en-IN" sz="2000" dirty="0">
                <a:latin typeface="Arial" panose="020B0604020202020204" pitchFamily="34" charset="0"/>
                <a:cs typeface="Arial" panose="020B0604020202020204" pitchFamily="34" charset="0"/>
              </a:rPr>
              <a:t>     4. Linking Verbs</a:t>
            </a:r>
          </a:p>
        </p:txBody>
      </p:sp>
    </p:spTree>
    <p:extLst>
      <p:ext uri="{BB962C8B-B14F-4D97-AF65-F5344CB8AC3E}">
        <p14:creationId xmlns:p14="http://schemas.microsoft.com/office/powerpoint/2010/main" val="1700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2250"/>
                            </p:stCondLst>
                            <p:childTnLst>
                              <p:par>
                                <p:cTn id="22" presetID="2" presetClass="entr" presetSubtype="4"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2" presetClass="entr" presetSubtype="4" fill="hold" grpId="0" nodeType="after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250"/>
                            </p:stCondLst>
                            <p:childTnLst>
                              <p:par>
                                <p:cTn id="32" presetID="2" presetClass="entr" presetSubtype="4" fill="hold" grpId="0"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3750"/>
                            </p:stCondLst>
                            <p:childTnLst>
                              <p:par>
                                <p:cTn id="37" presetID="2" presetClass="entr" presetSubtype="4"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 calcmode="lin" valueType="num">
                                      <p:cBhvr additive="base">
                                        <p:cTn id="3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4250"/>
                            </p:stCondLst>
                            <p:childTnLst>
                              <p:par>
                                <p:cTn id="42" presetID="2" presetClass="entr" presetSubtype="4" fill="hold" grpId="0" nodeType="after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96977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Arial" panose="020B0604020202020204" pitchFamily="34" charset="0"/>
                <a:cs typeface="Arial" panose="020B0604020202020204" pitchFamily="34" charset="0"/>
              </a:rPr>
              <a:t>Auxiliary Verbs/Helping Verbs:</a:t>
            </a:r>
          </a:p>
          <a:p>
            <a:r>
              <a:rPr lang="en-US" sz="2000" dirty="0">
                <a:latin typeface="Arial" panose="020B0604020202020204" pitchFamily="34" charset="0"/>
                <a:cs typeface="Arial" panose="020B0604020202020204" pitchFamily="34" charset="0"/>
              </a:rPr>
              <a:t>		Auxiliary verbs or helping verbs, as the name suggests, is a verb that is used to help another verb sound sensible and meaningful. It is used to change the other verb’s tense, mood or voice. So, every time an auxiliary verb is used, you always have one more verb, which acts as the main verb in a sentence.</a:t>
            </a:r>
          </a:p>
          <a:p>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auxiliary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859280" y="4377809"/>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Am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Were</a:t>
            </a:r>
          </a:p>
        </p:txBody>
      </p:sp>
      <p:sp>
        <p:nvSpPr>
          <p:cNvPr id="6" name="TextBox 5">
            <a:extLst>
              <a:ext uri="{FF2B5EF4-FFF2-40B4-BE49-F238E27FC236}">
                <a16:creationId xmlns:a16="http://schemas.microsoft.com/office/drawing/2014/main" id="{EA00987F-2D08-282B-55E5-A5E37634B45B}"/>
              </a:ext>
            </a:extLst>
          </p:cNvPr>
          <p:cNvSpPr txBox="1"/>
          <p:nvPr/>
        </p:nvSpPr>
        <p:spPr>
          <a:xfrm>
            <a:off x="5455920" y="4376658"/>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a:t>
            </a:r>
          </a:p>
        </p:txBody>
      </p:sp>
    </p:spTree>
    <p:extLst>
      <p:ext uri="{BB962C8B-B14F-4D97-AF65-F5344CB8AC3E}">
        <p14:creationId xmlns:p14="http://schemas.microsoft.com/office/powerpoint/2010/main" val="12420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build="p"/>
      <p:bldP spid="5" grpId="0" uiExpand="1"/>
      <p:bldP spid="6"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Modal Verbs:-</a:t>
            </a:r>
          </a:p>
          <a:p>
            <a:r>
              <a:rPr lang="en-US" sz="2000" dirty="0">
                <a:latin typeface="Arial" panose="020B0604020202020204" pitchFamily="34" charset="0"/>
                <a:cs typeface="Arial" panose="020B0604020202020204" pitchFamily="34" charset="0"/>
              </a:rPr>
              <a:t>		Modal verbs are those verbs that are used to denote the possibility, probability, capability or necessity of something happening. Modal verbs, unlike other auxiliary verbs, cannot be used as a main verb in a sentence.</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Modal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859280" y="4377809"/>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May</a:t>
            </a:r>
          </a:p>
        </p:txBody>
      </p:sp>
      <p:sp>
        <p:nvSpPr>
          <p:cNvPr id="6" name="TextBox 5">
            <a:extLst>
              <a:ext uri="{FF2B5EF4-FFF2-40B4-BE49-F238E27FC236}">
                <a16:creationId xmlns:a16="http://schemas.microsoft.com/office/drawing/2014/main" id="{EA00987F-2D08-282B-55E5-A5E37634B45B}"/>
              </a:ext>
            </a:extLst>
          </p:cNvPr>
          <p:cNvSpPr txBox="1"/>
          <p:nvPr/>
        </p:nvSpPr>
        <p:spPr>
          <a:xfrm>
            <a:off x="5547360" y="4516308"/>
            <a:ext cx="23571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Should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Must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Ought to</a:t>
            </a:r>
          </a:p>
        </p:txBody>
      </p:sp>
    </p:spTree>
    <p:extLst>
      <p:ext uri="{BB962C8B-B14F-4D97-AF65-F5344CB8AC3E}">
        <p14:creationId xmlns:p14="http://schemas.microsoft.com/office/powerpoint/2010/main" val="8424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6"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76</TotalTime>
  <Words>617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PowerPoint Presentation</vt:lpstr>
      <vt:lpstr>Sentence 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Bajanthri Madhan Mohan</dc:creator>
  <cp:lastModifiedBy>Bajanthri Madhan Mohan</cp:lastModifiedBy>
  <cp:revision>1</cp:revision>
  <dcterms:created xsi:type="dcterms:W3CDTF">2023-12-19T15:51:26Z</dcterms:created>
  <dcterms:modified xsi:type="dcterms:W3CDTF">2023-12-19T17:07:39Z</dcterms:modified>
</cp:coreProperties>
</file>