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68" r:id="rId3"/>
    <p:sldId id="258" r:id="rId4"/>
    <p:sldId id="259" r:id="rId5"/>
    <p:sldId id="269" r:id="rId6"/>
    <p:sldId id="270" r:id="rId7"/>
    <p:sldId id="271" r:id="rId8"/>
    <p:sldId id="272" r:id="rId9"/>
    <p:sldId id="262" r:id="rId10"/>
    <p:sldId id="261"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5529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7993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9465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161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8671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4656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5538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0662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6471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5914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0197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0802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10765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1193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57761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4025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2560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8322F6-1C60-46CF-968C-BC20E470F443}" type="datetimeFigureOut">
              <a:rPr lang="en-US" smtClean="0"/>
              <a:t>12/19/2023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507461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442F7E3B-AC41-A92E-7681-D259BD2FF264}"/>
              </a:ext>
            </a:extLst>
          </p:cNvPr>
          <p:cNvPicPr>
            <a:picLocks noChangeAspect="1"/>
          </p:cNvPicPr>
          <p:nvPr/>
        </p:nvPicPr>
        <p:blipFill rotWithShape="1">
          <a:blip r:embed="rId2"/>
          <a:srcRect t="45438" b="4921"/>
          <a:stretch/>
        </p:blipFill>
        <p:spPr>
          <a:xfrm>
            <a:off x="-6781" y="1"/>
            <a:ext cx="12198782" cy="4042122"/>
          </a:xfrm>
          <a:prstGeom prst="rect">
            <a:avLst/>
          </a:prstGeom>
        </p:spPr>
      </p:pic>
      <p:sp>
        <p:nvSpPr>
          <p:cNvPr id="5" name="Rectangle 4">
            <a:extLst>
              <a:ext uri="{FF2B5EF4-FFF2-40B4-BE49-F238E27FC236}">
                <a16:creationId xmlns:a16="http://schemas.microsoft.com/office/drawing/2014/main" id="{DBB286E0-8ED6-290B-826A-7EE4238348BA}"/>
              </a:ext>
            </a:extLst>
          </p:cNvPr>
          <p:cNvSpPr/>
          <p:nvPr/>
        </p:nvSpPr>
        <p:spPr>
          <a:xfrm>
            <a:off x="3535680" y="2967335"/>
            <a:ext cx="4496635" cy="923330"/>
          </a:xfrm>
          <a:prstGeom prst="rect">
            <a:avLst/>
          </a:prstGeom>
          <a:noFill/>
        </p:spPr>
        <p:txBody>
          <a:bodyPr wrap="square" lIns="91440" tIns="45720" rIns="91440" bIns="45720">
            <a:spAutoFit/>
            <a:scene3d>
              <a:camera prst="isometricOffAxis1Right"/>
              <a:lightRig rig="threePt" dir="t"/>
            </a:scene3d>
          </a:bodyPr>
          <a:lstStyle/>
          <a:p>
            <a:pPr algn="ctr"/>
            <a:r>
              <a:rPr lang="en-IN" sz="5400" b="1" spc="50" dirty="0">
                <a:ln w="0">
                  <a:solidFill>
                    <a:schemeClr val="tx1">
                      <a:lumMod val="95000"/>
                      <a:lumOff val="5000"/>
                    </a:schemeClr>
                  </a:solidFill>
                </a:ln>
                <a:solidFill>
                  <a:schemeClr val="bg2"/>
                </a:solidFill>
                <a:effectLst>
                  <a:innerShdw blurRad="63500" dist="50800" dir="13500000">
                    <a:srgbClr val="000000">
                      <a:alpha val="50000"/>
                    </a:srgbClr>
                  </a:innerShdw>
                  <a:reflection blurRad="6350" stA="55000" endA="300" endPos="45500" dir="5400000" sy="-100000" algn="bl" rotWithShape="0"/>
                </a:effectLst>
              </a:rPr>
              <a:t>ENGLISH</a:t>
            </a:r>
          </a:p>
        </p:txBody>
      </p:sp>
    </p:spTree>
    <p:extLst>
      <p:ext uri="{BB962C8B-B14F-4D97-AF65-F5344CB8AC3E}">
        <p14:creationId xmlns:p14="http://schemas.microsoft.com/office/powerpoint/2010/main" val="372783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 fill="hold" grpId="0" nodeType="with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3CC1E-AC69-1D6A-A36B-0944CAF650F2}"/>
              </a:ext>
            </a:extLst>
          </p:cNvPr>
          <p:cNvSpPr txBox="1"/>
          <p:nvPr/>
        </p:nvSpPr>
        <p:spPr>
          <a:xfrm>
            <a:off x="1255782" y="1643241"/>
            <a:ext cx="102108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Verb is a word or group of words that express an action(such as play).</a:t>
            </a:r>
            <a:endParaRPr lang="en-IN"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3E40446-A6A2-A737-A9F2-13359AB430DA}"/>
              </a:ext>
            </a:extLst>
          </p:cNvPr>
          <p:cNvSpPr/>
          <p:nvPr/>
        </p:nvSpPr>
        <p:spPr>
          <a:xfrm>
            <a:off x="5099298" y="996910"/>
            <a:ext cx="1261884"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Verb</a:t>
            </a:r>
          </a:p>
        </p:txBody>
      </p:sp>
      <p:sp>
        <p:nvSpPr>
          <p:cNvPr id="4" name="TextBox 3">
            <a:extLst>
              <a:ext uri="{FF2B5EF4-FFF2-40B4-BE49-F238E27FC236}">
                <a16:creationId xmlns:a16="http://schemas.microsoft.com/office/drawing/2014/main" id="{B7F1D193-88BC-AF77-4694-231095B1D3DE}"/>
              </a:ext>
            </a:extLst>
          </p:cNvPr>
          <p:cNvSpPr txBox="1"/>
          <p:nvPr/>
        </p:nvSpPr>
        <p:spPr>
          <a:xfrm>
            <a:off x="564902" y="3017520"/>
            <a:ext cx="10901680" cy="1015663"/>
          </a:xfrm>
          <a:prstGeom prst="rect">
            <a:avLst/>
          </a:prstGeom>
          <a:noFill/>
        </p:spPr>
        <p:txBody>
          <a:bodyPr wrap="square" rtlCol="0">
            <a:spAutoFit/>
          </a:bodyPr>
          <a:lstStyle/>
          <a:p>
            <a:r>
              <a:rPr lang="en-US" sz="2000" b="1" dirty="0">
                <a:solidFill>
                  <a:schemeClr val="accent4">
                    <a:lumMod val="75000"/>
                  </a:schemeClr>
                </a:solidFill>
                <a:latin typeface="Arial" panose="020B0604020202020204" pitchFamily="34" charset="0"/>
                <a:cs typeface="Arial" panose="020B0604020202020204" pitchFamily="34" charset="0"/>
              </a:rPr>
              <a:t>Types Of Verbs:</a:t>
            </a:r>
          </a:p>
          <a:p>
            <a:r>
              <a:rPr lang="en-US" sz="2000" dirty="0">
                <a:latin typeface="Arial" panose="020B0604020202020204" pitchFamily="34" charset="0"/>
                <a:cs typeface="Arial" panose="020B0604020202020204" pitchFamily="34" charset="0"/>
              </a:rPr>
              <a:t>     Verbs can be classified into numerous types according to their function or role in a sentence or context. Let us look into the various types of verbs and some examples of each type of verb.</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BFA273-8120-2036-E448-9773C81BC05C}"/>
              </a:ext>
            </a:extLst>
          </p:cNvPr>
          <p:cNvSpPr txBox="1"/>
          <p:nvPr/>
        </p:nvSpPr>
        <p:spPr>
          <a:xfrm>
            <a:off x="589280" y="4246880"/>
            <a:ext cx="8148320" cy="1631216"/>
          </a:xfrm>
          <a:prstGeom prst="rect">
            <a:avLst/>
          </a:prstGeom>
          <a:noFill/>
        </p:spPr>
        <p:txBody>
          <a:bodyPr wrap="square" rtlCol="0">
            <a:spAutoFit/>
          </a:bodyPr>
          <a:lstStyle/>
          <a:p>
            <a:r>
              <a:rPr lang="en-IN" sz="2000" b="1" dirty="0">
                <a:solidFill>
                  <a:srgbClr val="FF06FF"/>
                </a:solidFill>
                <a:latin typeface="Arial" panose="020B0604020202020204" pitchFamily="34" charset="0"/>
                <a:cs typeface="Arial" panose="020B0604020202020204" pitchFamily="34" charset="0"/>
              </a:rPr>
              <a:t>Here are the list of verbs:-</a:t>
            </a:r>
          </a:p>
          <a:p>
            <a:r>
              <a:rPr lang="en-IN" sz="2000" dirty="0">
                <a:latin typeface="Arial" panose="020B0604020202020204" pitchFamily="34" charset="0"/>
                <a:cs typeface="Arial" panose="020B0604020202020204" pitchFamily="34" charset="0"/>
              </a:rPr>
              <a:t>     1. Auxiliary Verbs/Helping Verbs</a:t>
            </a:r>
          </a:p>
          <a:p>
            <a:r>
              <a:rPr lang="en-IN" sz="2000" dirty="0">
                <a:latin typeface="Arial" panose="020B0604020202020204" pitchFamily="34" charset="0"/>
                <a:cs typeface="Arial" panose="020B0604020202020204" pitchFamily="34" charset="0"/>
              </a:rPr>
              <a:t>     2. Modal Verbs</a:t>
            </a:r>
          </a:p>
          <a:p>
            <a:r>
              <a:rPr lang="en-IN" sz="2000" dirty="0">
                <a:latin typeface="Arial" panose="020B0604020202020204" pitchFamily="34" charset="0"/>
                <a:cs typeface="Arial" panose="020B0604020202020204" pitchFamily="34" charset="0"/>
              </a:rPr>
              <a:t>     3. Phrasal Verbs</a:t>
            </a:r>
          </a:p>
          <a:p>
            <a:r>
              <a:rPr lang="en-IN" sz="2000" dirty="0">
                <a:latin typeface="Arial" panose="020B0604020202020204" pitchFamily="34" charset="0"/>
                <a:cs typeface="Arial" panose="020B0604020202020204" pitchFamily="34" charset="0"/>
              </a:rPr>
              <a:t>     4. Linking Verbs</a:t>
            </a:r>
          </a:p>
        </p:txBody>
      </p:sp>
    </p:spTree>
    <p:extLst>
      <p:ext uri="{BB962C8B-B14F-4D97-AF65-F5344CB8AC3E}">
        <p14:creationId xmlns:p14="http://schemas.microsoft.com/office/powerpoint/2010/main" val="1700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2250"/>
                            </p:stCondLst>
                            <p:childTnLst>
                              <p:par>
                                <p:cTn id="22" presetID="2" presetClass="entr" presetSubtype="4"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2" presetClass="entr" presetSubtype="4" fill="hold" grpId="0" nodeType="after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250"/>
                            </p:stCondLst>
                            <p:childTnLst>
                              <p:par>
                                <p:cTn id="32" presetID="2" presetClass="entr" presetSubtype="4" fill="hold" grpId="0"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6" fill="hold">
                            <p:stCondLst>
                              <p:cond delay="3750"/>
                            </p:stCondLst>
                            <p:childTnLst>
                              <p:par>
                                <p:cTn id="37" presetID="2" presetClass="entr" presetSubtype="4"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 calcmode="lin" valueType="num">
                                      <p:cBhvr additive="base">
                                        <p:cTn id="3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4250"/>
                            </p:stCondLst>
                            <p:childTnLst>
                              <p:par>
                                <p:cTn id="42" presetID="2" presetClass="entr" presetSubtype="4" fill="hold" grpId="0" nodeType="after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969770"/>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Arial" panose="020B0604020202020204" pitchFamily="34" charset="0"/>
                <a:cs typeface="Arial" panose="020B0604020202020204" pitchFamily="34" charset="0"/>
              </a:rPr>
              <a:t>Auxiliary Verbs/Helping Verbs:</a:t>
            </a:r>
          </a:p>
          <a:p>
            <a:r>
              <a:rPr lang="en-US" sz="2000" dirty="0">
                <a:latin typeface="Arial" panose="020B0604020202020204" pitchFamily="34" charset="0"/>
                <a:cs typeface="Arial" panose="020B0604020202020204" pitchFamily="34" charset="0"/>
              </a:rPr>
              <a:t>		Auxiliary verbs or helping verbs, as the name suggests, is a verb that is used to help another verb sound sensible and meaningful. It is used to change the other verb’s tense, mood or voice. So, every time an auxiliary verb is used, you always have one more verb, which acts as the main verb in a sentence.</a:t>
            </a:r>
          </a:p>
          <a:p>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auxiliary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859280" y="4377809"/>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Am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Were</a:t>
            </a:r>
          </a:p>
        </p:txBody>
      </p:sp>
      <p:sp>
        <p:nvSpPr>
          <p:cNvPr id="6" name="TextBox 5">
            <a:extLst>
              <a:ext uri="{FF2B5EF4-FFF2-40B4-BE49-F238E27FC236}">
                <a16:creationId xmlns:a16="http://schemas.microsoft.com/office/drawing/2014/main" id="{EA00987F-2D08-282B-55E5-A5E37634B45B}"/>
              </a:ext>
            </a:extLst>
          </p:cNvPr>
          <p:cNvSpPr txBox="1"/>
          <p:nvPr/>
        </p:nvSpPr>
        <p:spPr>
          <a:xfrm>
            <a:off x="5455920" y="4376658"/>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a:t>
            </a:r>
          </a:p>
        </p:txBody>
      </p:sp>
    </p:spTree>
    <p:extLst>
      <p:ext uri="{BB962C8B-B14F-4D97-AF65-F5344CB8AC3E}">
        <p14:creationId xmlns:p14="http://schemas.microsoft.com/office/powerpoint/2010/main" val="12420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build="p"/>
      <p:bldP spid="5" grpId="0" uiExpand="1"/>
      <p:bldP spid="6" grpId="0" uiExpan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Modal Verbs:-</a:t>
            </a:r>
          </a:p>
          <a:p>
            <a:r>
              <a:rPr lang="en-US" sz="2000" dirty="0">
                <a:latin typeface="Arial" panose="020B0604020202020204" pitchFamily="34" charset="0"/>
                <a:cs typeface="Arial" panose="020B0604020202020204" pitchFamily="34" charset="0"/>
              </a:rPr>
              <a:t>		Modal verbs are those verbs that are used to denote the possibility, probability, capability or necessity of something happening. Modal verbs, unlike other auxiliary verbs, cannot be used as a main verb in a sentence.</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Modal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859280" y="4377809"/>
            <a:ext cx="23571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May</a:t>
            </a:r>
          </a:p>
        </p:txBody>
      </p:sp>
      <p:sp>
        <p:nvSpPr>
          <p:cNvPr id="6" name="TextBox 5">
            <a:extLst>
              <a:ext uri="{FF2B5EF4-FFF2-40B4-BE49-F238E27FC236}">
                <a16:creationId xmlns:a16="http://schemas.microsoft.com/office/drawing/2014/main" id="{EA00987F-2D08-282B-55E5-A5E37634B45B}"/>
              </a:ext>
            </a:extLst>
          </p:cNvPr>
          <p:cNvSpPr txBox="1"/>
          <p:nvPr/>
        </p:nvSpPr>
        <p:spPr>
          <a:xfrm>
            <a:off x="5547360" y="4516308"/>
            <a:ext cx="23571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Should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Must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Ought to</a:t>
            </a:r>
          </a:p>
        </p:txBody>
      </p:sp>
    </p:spTree>
    <p:extLst>
      <p:ext uri="{BB962C8B-B14F-4D97-AF65-F5344CB8AC3E}">
        <p14:creationId xmlns:p14="http://schemas.microsoft.com/office/powerpoint/2010/main" val="84240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138499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Phrasal Verbs</a:t>
            </a:r>
          </a:p>
          <a:p>
            <a:r>
              <a:rPr lang="en-US" sz="2000" dirty="0">
                <a:latin typeface="Arial" panose="020B0604020202020204" pitchFamily="34" charset="0"/>
                <a:cs typeface="Arial" panose="020B0604020202020204" pitchFamily="34" charset="0"/>
              </a:rPr>
              <a:t>		Phrasal verbs include phrases that are formed by combining two or more parts of speech that performs the same function as a verb in a sentence. In most cases, a phrasal verb results from a combination of a verb and a preposition.</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3459778"/>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Phrasal verbs are as follows:</a:t>
            </a:r>
          </a:p>
          <a:p>
            <a:endParaRPr lang="en-US" dirty="0"/>
          </a:p>
        </p:txBody>
      </p:sp>
      <p:sp>
        <p:nvSpPr>
          <p:cNvPr id="5" name="TextBox 4">
            <a:extLst>
              <a:ext uri="{FF2B5EF4-FFF2-40B4-BE49-F238E27FC236}">
                <a16:creationId xmlns:a16="http://schemas.microsoft.com/office/drawing/2014/main" id="{B76B5161-290B-D932-8603-4564A5B9EE25}"/>
              </a:ext>
            </a:extLst>
          </p:cNvPr>
          <p:cNvSpPr txBox="1"/>
          <p:nvPr/>
        </p:nvSpPr>
        <p:spPr>
          <a:xfrm>
            <a:off x="1676400" y="3991729"/>
            <a:ext cx="3149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 by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Lay off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Log in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Get off</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Run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 all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Think through</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Fed up</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A00987F-2D08-282B-55E5-A5E37634B45B}"/>
              </a:ext>
            </a:extLst>
          </p:cNvPr>
          <p:cNvSpPr txBox="1"/>
          <p:nvPr/>
        </p:nvSpPr>
        <p:spPr>
          <a:xfrm>
            <a:off x="5750560" y="3991729"/>
            <a:ext cx="2357120"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Act on</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Back away</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Back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Look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Mix up</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Opt out</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Pop in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73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5382-3216-81AF-2889-28BDE86AFD4A}"/>
              </a:ext>
            </a:extLst>
          </p:cNvPr>
          <p:cNvSpPr txBox="1"/>
          <p:nvPr/>
        </p:nvSpPr>
        <p:spPr>
          <a:xfrm>
            <a:off x="1351280" y="1310640"/>
            <a:ext cx="9692640" cy="2616101"/>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 Linking Verbs :-</a:t>
            </a:r>
          </a:p>
          <a:p>
            <a:r>
              <a:rPr lang="en-US" sz="2000" dirty="0">
                <a:latin typeface="Arial" panose="020B0604020202020204" pitchFamily="34" charset="0"/>
                <a:cs typeface="Arial" panose="020B0604020202020204" pitchFamily="34" charset="0"/>
              </a:rPr>
              <a:t>		 Linking Verbs:-A linking verb, just like the name suggests, is a type of verb that is used to link the subjects in a sentence to the other parts of the sentence so that it is meaningful. It connects the subject to the object, an adjective and even a prepositional phrase.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All ‘to be’ forms of verbs and verbs like ‘seem’ and ‘become’ can act as linking verbs.</a:t>
            </a:r>
            <a:endParaRPr lang="en-US" dirty="0"/>
          </a:p>
        </p:txBody>
      </p:sp>
      <p:sp>
        <p:nvSpPr>
          <p:cNvPr id="3" name="TextBox 2">
            <a:extLst>
              <a:ext uri="{FF2B5EF4-FFF2-40B4-BE49-F238E27FC236}">
                <a16:creationId xmlns:a16="http://schemas.microsoft.com/office/drawing/2014/main" id="{FF93B880-8F7B-A7A1-7A01-511B5F97791B}"/>
              </a:ext>
            </a:extLst>
          </p:cNvPr>
          <p:cNvSpPr txBox="1"/>
          <p:nvPr/>
        </p:nvSpPr>
        <p:spPr>
          <a:xfrm>
            <a:off x="1351280" y="4007376"/>
            <a:ext cx="5506720" cy="677108"/>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Examples of Linking verbs are as follows:</a:t>
            </a:r>
          </a:p>
          <a:p>
            <a:endParaRPr lang="en-US" dirty="0"/>
          </a:p>
        </p:txBody>
      </p:sp>
      <p:sp>
        <p:nvSpPr>
          <p:cNvPr id="6" name="TextBox 5">
            <a:extLst>
              <a:ext uri="{FF2B5EF4-FFF2-40B4-BE49-F238E27FC236}">
                <a16:creationId xmlns:a16="http://schemas.microsoft.com/office/drawing/2014/main" id="{EA00987F-2D08-282B-55E5-A5E37634B45B}"/>
              </a:ext>
            </a:extLst>
          </p:cNvPr>
          <p:cNvSpPr txBox="1"/>
          <p:nvPr/>
        </p:nvSpPr>
        <p:spPr>
          <a:xfrm>
            <a:off x="1107440" y="4826675"/>
            <a:ext cx="702056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Connecting Nouns to Other Nouns in a Sentence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Danny is my brother.</a:t>
            </a:r>
          </a:p>
        </p:txBody>
      </p:sp>
      <p:sp>
        <p:nvSpPr>
          <p:cNvPr id="4" name="TextBox 3">
            <a:extLst>
              <a:ext uri="{FF2B5EF4-FFF2-40B4-BE49-F238E27FC236}">
                <a16:creationId xmlns:a16="http://schemas.microsoft.com/office/drawing/2014/main" id="{18498AD2-82E1-E87E-82F7-DD3ED401B20D}"/>
              </a:ext>
            </a:extLst>
          </p:cNvPr>
          <p:cNvSpPr txBox="1"/>
          <p:nvPr/>
        </p:nvSpPr>
        <p:spPr>
          <a:xfrm>
            <a:off x="1524000" y="5991365"/>
            <a:ext cx="9144000"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the verb ‘is’ is used to connect the subject ‘Danny’ as the ‘brother’ of the speaker. In this sentence, the words ‘Danny’ and ‘brother’ are used to refer to the same person.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20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4"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4" fill="hold" grpId="0" nodeType="after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37" fill="hold">
                            <p:stCondLst>
                              <p:cond delay="4500"/>
                            </p:stCondLst>
                            <p:childTnLst>
                              <p:par>
                                <p:cTn id="38" presetID="2" presetClass="entr" presetSubtype="4" fill="hold" grpId="0" nodeType="after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6"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853D0D-CCB8-B6C2-485F-460D786D4771}"/>
              </a:ext>
            </a:extLst>
          </p:cNvPr>
          <p:cNvSpPr/>
          <p:nvPr/>
        </p:nvSpPr>
        <p:spPr>
          <a:xfrm>
            <a:off x="4073652" y="2967335"/>
            <a:ext cx="5293867" cy="923330"/>
          </a:xfrm>
          <a:prstGeom prst="rect">
            <a:avLst/>
          </a:prstGeom>
          <a:noFill/>
        </p:spPr>
        <p:txBody>
          <a:bodyPr wrap="none" lIns="91440" tIns="45720" rIns="91440" bIns="45720">
            <a:prstTxWarp prst="textPlain">
              <a:avLst/>
            </a:prstTxWarp>
            <a:spAutoFit/>
            <a:scene3d>
              <a:camera prst="isometricOffAxis1Right"/>
              <a:lightRig rig="threePt" dir="t"/>
            </a:scene3d>
          </a:bodyPr>
          <a:lstStyle/>
          <a:p>
            <a:pPr algn="ctr"/>
            <a:r>
              <a:rPr lang="en-US" sz="5400" b="0" cap="none" spc="0" dirty="0">
                <a:ln w="0">
                  <a:solidFill>
                    <a:schemeClr val="tx1">
                      <a:lumMod val="95000"/>
                      <a:lumOff val="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pic>
        <p:nvPicPr>
          <p:cNvPr id="8" name="Graphic 7" descr="Roses with leaves">
            <a:extLst>
              <a:ext uri="{FF2B5EF4-FFF2-40B4-BE49-F238E27FC236}">
                <a16:creationId xmlns:a16="http://schemas.microsoft.com/office/drawing/2014/main" id="{3836B0EF-4581-53CD-FC43-4CC7E4921F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0787" y="2505670"/>
            <a:ext cx="2050733" cy="2919279"/>
          </a:xfrm>
          <a:prstGeom prst="rect">
            <a:avLst/>
          </a:prstGeom>
        </p:spPr>
      </p:pic>
    </p:spTree>
    <p:extLst>
      <p:ext uri="{BB962C8B-B14F-4D97-AF65-F5344CB8AC3E}">
        <p14:creationId xmlns:p14="http://schemas.microsoft.com/office/powerpoint/2010/main" val="254948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B1895-6320-5582-751D-FC178981F968}"/>
              </a:ext>
            </a:extLst>
          </p:cNvPr>
          <p:cNvPicPr>
            <a:picLocks noChangeAspect="1"/>
          </p:cNvPicPr>
          <p:nvPr/>
        </p:nvPicPr>
        <p:blipFill rotWithShape="1">
          <a:blip r:embed="rId2">
            <a:alphaModFix amt="40000"/>
          </a:blip>
          <a:srcRect r="1779" b="1"/>
          <a:stretch/>
        </p:blipFill>
        <p:spPr>
          <a:xfrm>
            <a:off x="-416560" y="-437645"/>
            <a:ext cx="13208000" cy="7429501"/>
          </a:xfrm>
          <a:prstGeom prst="rect">
            <a:avLst/>
          </a:prstGeom>
        </p:spPr>
      </p:pic>
      <p:sp>
        <p:nvSpPr>
          <p:cNvPr id="3" name="Rectangle 2">
            <a:extLst>
              <a:ext uri="{FF2B5EF4-FFF2-40B4-BE49-F238E27FC236}">
                <a16:creationId xmlns:a16="http://schemas.microsoft.com/office/drawing/2014/main" id="{BEE60720-F185-9FFF-A813-DBA6FDB7C4F7}"/>
              </a:ext>
            </a:extLst>
          </p:cNvPr>
          <p:cNvSpPr/>
          <p:nvPr/>
        </p:nvSpPr>
        <p:spPr>
          <a:xfrm>
            <a:off x="1635760" y="2693015"/>
            <a:ext cx="9428480" cy="1015663"/>
          </a:xfrm>
          <a:prstGeom prst="rect">
            <a:avLst/>
          </a:prstGeom>
          <a:noFill/>
          <a:scene3d>
            <a:camera prst="isometricOffAxis1Right"/>
            <a:lightRig rig="threePt" dir="t"/>
          </a:scene3d>
          <a:sp3d extrusionH="107950"/>
        </p:spPr>
        <p:txBody>
          <a:bodyPr wrap="square" lIns="91440" tIns="45720" rIns="91440" bIns="45720">
            <a:spAutoFit/>
            <a:sp3d extrusionH="12700">
              <a:bevelT w="12700"/>
              <a:bevelB w="12700"/>
            </a:sp3d>
          </a:bodyPr>
          <a:lstStyle/>
          <a:p>
            <a:pPr algn="ctr"/>
            <a:r>
              <a:rPr lang="en-US" sz="6000" b="1" cap="none" spc="0" dirty="0">
                <a:ln w="13462">
                  <a:solidFill>
                    <a:schemeClr val="tx1">
                      <a:lumMod val="95000"/>
                      <a:lumOff val="5000"/>
                    </a:schemeClr>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rPr>
              <a:t>SENTENCE FORMATION</a:t>
            </a:r>
            <a:endParaRPr lang="en-IN" sz="6000" b="1" cap="none" spc="0" dirty="0">
              <a:ln w="13462">
                <a:solidFill>
                  <a:schemeClr val="tx1"/>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3559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76BA9-2C6F-2B83-DCE9-1DAFC094750F}"/>
              </a:ext>
            </a:extLst>
          </p:cNvPr>
          <p:cNvSpPr txBox="1"/>
          <p:nvPr/>
        </p:nvSpPr>
        <p:spPr>
          <a:xfrm>
            <a:off x="1046480" y="1544320"/>
            <a:ext cx="10911840" cy="2062103"/>
          </a:xfrm>
          <a:prstGeom prst="rect">
            <a:avLst/>
          </a:prstGeom>
          <a:noFill/>
        </p:spPr>
        <p:txBody>
          <a:bodyPr wrap="square" rtlCol="0">
            <a:spAutoFit/>
          </a:bodyPr>
          <a:lstStyle/>
          <a:p>
            <a:r>
              <a:rPr lang="en-US" sz="3200" dirty="0">
                <a:effectLst/>
                <a:latin typeface="Arial" panose="020B0604020202020204" pitchFamily="34" charset="0"/>
                <a:cs typeface="Arial" panose="020B0604020202020204" pitchFamily="34" charset="0"/>
              </a:rPr>
              <a:t>A sentence is a group of words that express a complete thought. In English, a simple sentence is made up of </a:t>
            </a:r>
          </a:p>
          <a:p>
            <a:r>
              <a:rPr lang="en-US" sz="3200" b="1" dirty="0">
                <a:solidFill>
                  <a:srgbClr val="FF0000"/>
                </a:solidFill>
                <a:latin typeface="Arial" panose="020B0604020202020204" pitchFamily="34" charset="0"/>
                <a:cs typeface="Arial" panose="020B0604020202020204" pitchFamily="34" charset="0"/>
              </a:rPr>
              <a:t>                    </a:t>
            </a:r>
            <a:r>
              <a:rPr lang="en-US" sz="3200" b="1" dirty="0">
                <a:solidFill>
                  <a:srgbClr val="FF0000"/>
                </a:solidFill>
                <a:effectLst/>
                <a:latin typeface="Arial" panose="020B0604020202020204" pitchFamily="34" charset="0"/>
                <a:cs typeface="Arial" panose="020B0604020202020204" pitchFamily="34" charset="0"/>
              </a:rPr>
              <a:t> subject +  verb + object</a:t>
            </a:r>
          </a:p>
          <a:p>
            <a:endParaRPr lang="en-US" sz="3200" b="1" dirty="0">
              <a:solidFill>
                <a:srgbClr val="FF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72EFADD-03A6-1537-1908-D8657F30FD94}"/>
              </a:ext>
            </a:extLst>
          </p:cNvPr>
          <p:cNvSpPr txBox="1"/>
          <p:nvPr/>
        </p:nvSpPr>
        <p:spPr>
          <a:xfrm>
            <a:off x="1046480" y="3799840"/>
            <a:ext cx="9987280" cy="258532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Basic sentence elements:</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Independent clause</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Dependent Clause</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Subject </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Verb</a:t>
            </a:r>
          </a:p>
          <a:p>
            <a:pPr marL="457200" indent="-457200">
              <a:buFont typeface="Wingdings" panose="05000000000000000000" pitchFamily="2" charset="2"/>
              <a:buChar char="Ø"/>
            </a:pPr>
            <a:r>
              <a:rPr lang="en-US" sz="2400" dirty="0">
                <a:latin typeface="Arial" panose="020B0604020202020204" pitchFamily="34" charset="0"/>
                <a:cs typeface="Arial" panose="020B0604020202020204" pitchFamily="34" charset="0"/>
              </a:rPr>
              <a:t>Object</a:t>
            </a: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2787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grpId="0"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892F7-3EB8-0EFD-8860-A4E368D20B78}"/>
              </a:ext>
            </a:extLst>
          </p:cNvPr>
          <p:cNvSpPr txBox="1"/>
          <p:nvPr/>
        </p:nvSpPr>
        <p:spPr>
          <a:xfrm>
            <a:off x="904240" y="1818640"/>
            <a:ext cx="10759440" cy="1015663"/>
          </a:xfrm>
          <a:prstGeom prst="rect">
            <a:avLst/>
          </a:prstGeom>
          <a:noFill/>
        </p:spPr>
        <p:txBody>
          <a:bodyPr wrap="square" rtlCol="0">
            <a:spAutoFit/>
          </a:bodyPr>
          <a:lstStyle/>
          <a:p>
            <a:r>
              <a:rPr lang="en-US" sz="2400" b="1" i="0" dirty="0">
                <a:solidFill>
                  <a:srgbClr val="FF0000"/>
                </a:solidFill>
                <a:effectLst/>
                <a:latin typeface="Arial" panose="020B0604020202020204" pitchFamily="34" charset="0"/>
              </a:rPr>
              <a:t>Independent clause</a:t>
            </a:r>
            <a:r>
              <a:rPr lang="en-US" b="0" i="0" dirty="0">
                <a:solidFill>
                  <a:srgbClr val="333333"/>
                </a:solidFill>
                <a:effectLst/>
                <a:latin typeface="Arial" panose="020B0604020202020204" pitchFamily="34" charset="0"/>
              </a:rPr>
              <a:t>: </a:t>
            </a:r>
          </a:p>
          <a:p>
            <a:r>
              <a:rPr lang="en-US" dirty="0">
                <a:solidFill>
                  <a:srgbClr val="333333"/>
                </a:solidFill>
                <a:latin typeface="Arial" panose="020B0604020202020204" pitchFamily="34" charset="0"/>
              </a:rPr>
              <a:t>	</a:t>
            </a:r>
            <a:r>
              <a:rPr lang="en-US" b="0" i="0" dirty="0">
                <a:solidFill>
                  <a:srgbClr val="333333"/>
                </a:solidFill>
                <a:effectLst/>
                <a:latin typeface="Arial" panose="020B0604020202020204" pitchFamily="34" charset="0"/>
              </a:rPr>
              <a:t>An independent clause can stand alone as a sentence. It contains a subject and a verb and is a complete idea.</a:t>
            </a:r>
            <a:endParaRPr lang="en-IN" dirty="0"/>
          </a:p>
        </p:txBody>
      </p:sp>
      <p:sp>
        <p:nvSpPr>
          <p:cNvPr id="3" name="TextBox 2">
            <a:extLst>
              <a:ext uri="{FF2B5EF4-FFF2-40B4-BE49-F238E27FC236}">
                <a16:creationId xmlns:a16="http://schemas.microsoft.com/office/drawing/2014/main" id="{F7CD5A4E-F545-0768-F386-387A8E7E166C}"/>
              </a:ext>
            </a:extLst>
          </p:cNvPr>
          <p:cNvSpPr txBox="1"/>
          <p:nvPr/>
        </p:nvSpPr>
        <p:spPr>
          <a:xfrm>
            <a:off x="1798320" y="2828836"/>
            <a:ext cx="10495280" cy="923330"/>
          </a:xfrm>
          <a:prstGeom prst="rect">
            <a:avLst/>
          </a:prstGeom>
          <a:noFill/>
        </p:spPr>
        <p:txBody>
          <a:bodyPr wrap="square" rtlCol="0">
            <a:spAutoFit/>
          </a:bodyPr>
          <a:lstStyle/>
          <a:p>
            <a:pPr algn="l">
              <a:buFont typeface="Arial" panose="020B0604020202020204" pitchFamily="34" charset="0"/>
              <a:buChar char="•"/>
            </a:pPr>
            <a:r>
              <a:rPr lang="en-US" b="1" i="0" dirty="0">
                <a:solidFill>
                  <a:srgbClr val="333333"/>
                </a:solidFill>
                <a:effectLst/>
                <a:latin typeface="Arial" panose="020B0604020202020204" pitchFamily="34" charset="0"/>
              </a:rPr>
              <a:t>I</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like</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spaghetti</a:t>
            </a:r>
            <a:r>
              <a:rPr lang="en-US" b="0" i="0" dirty="0">
                <a:solidFill>
                  <a:srgbClr val="333333"/>
                </a:solidFill>
                <a:effectLst/>
                <a:latin typeface="Arial" panose="020B0604020202020204" pitchFamily="34" charset="0"/>
              </a:rPr>
              <a:t>.</a:t>
            </a:r>
          </a:p>
          <a:p>
            <a:pPr algn="l">
              <a:buFont typeface="Arial" panose="020B0604020202020204" pitchFamily="34" charset="0"/>
              <a:buChar char="•"/>
            </a:pPr>
            <a:r>
              <a:rPr lang="en-US" b="1" i="0" dirty="0">
                <a:solidFill>
                  <a:srgbClr val="333333"/>
                </a:solidFill>
                <a:effectLst/>
                <a:latin typeface="Arial" panose="020B0604020202020204" pitchFamily="34" charset="0"/>
              </a:rPr>
              <a:t>He</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reads</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many books</a:t>
            </a:r>
            <a:r>
              <a:rPr lang="en-US" b="0" i="0" dirty="0">
                <a:solidFill>
                  <a:srgbClr val="333333"/>
                </a:solidFill>
                <a:effectLst/>
                <a:latin typeface="Arial" panose="020B0604020202020204" pitchFamily="34" charset="0"/>
              </a:rPr>
              <a:t>.</a:t>
            </a:r>
          </a:p>
          <a:p>
            <a:endParaRPr lang="en-IN" dirty="0"/>
          </a:p>
        </p:txBody>
      </p:sp>
      <p:sp>
        <p:nvSpPr>
          <p:cNvPr id="4" name="TextBox 3">
            <a:extLst>
              <a:ext uri="{FF2B5EF4-FFF2-40B4-BE49-F238E27FC236}">
                <a16:creationId xmlns:a16="http://schemas.microsoft.com/office/drawing/2014/main" id="{CBC97876-A68A-E991-C92F-F132DB97A80D}"/>
              </a:ext>
            </a:extLst>
          </p:cNvPr>
          <p:cNvSpPr txBox="1"/>
          <p:nvPr/>
        </p:nvSpPr>
        <p:spPr>
          <a:xfrm>
            <a:off x="904240" y="3746699"/>
            <a:ext cx="10759440" cy="1107996"/>
          </a:xfrm>
          <a:prstGeom prst="rect">
            <a:avLst/>
          </a:prstGeom>
          <a:noFill/>
        </p:spPr>
        <p:txBody>
          <a:bodyPr wrap="square" rtlCol="0">
            <a:spAutoFit/>
          </a:bodyPr>
          <a:lstStyle/>
          <a:p>
            <a:pPr algn="l"/>
            <a:r>
              <a:rPr lang="en-US" sz="2400" b="1" i="0" dirty="0">
                <a:solidFill>
                  <a:srgbClr val="FF0000"/>
                </a:solidFill>
                <a:effectLst/>
                <a:latin typeface="Arial" panose="020B0604020202020204" pitchFamily="34" charset="0"/>
              </a:rPr>
              <a:t>Dependent</a:t>
            </a:r>
            <a:r>
              <a:rPr lang="en-US" sz="2400" b="1" i="0" dirty="0">
                <a:solidFill>
                  <a:srgbClr val="333333"/>
                </a:solidFill>
                <a:effectLst/>
                <a:latin typeface="Arial" panose="020B0604020202020204" pitchFamily="34" charset="0"/>
              </a:rPr>
              <a:t> </a:t>
            </a:r>
            <a:r>
              <a:rPr lang="en-US" sz="2400" b="1" i="0" dirty="0">
                <a:solidFill>
                  <a:srgbClr val="FF0000"/>
                </a:solidFill>
                <a:effectLst/>
                <a:latin typeface="Arial" panose="020B0604020202020204" pitchFamily="34" charset="0"/>
              </a:rPr>
              <a:t>clause</a:t>
            </a:r>
            <a:r>
              <a:rPr lang="en-US" sz="2400" b="0" i="0" dirty="0">
                <a:solidFill>
                  <a:srgbClr val="333333"/>
                </a:solidFill>
                <a:effectLst/>
                <a:latin typeface="Arial" panose="020B0604020202020204" pitchFamily="34" charset="0"/>
              </a:rPr>
              <a:t>: </a:t>
            </a:r>
          </a:p>
          <a:p>
            <a:pPr algn="l"/>
            <a:r>
              <a:rPr lang="en-US" sz="2400" dirty="0">
                <a:solidFill>
                  <a:srgbClr val="333333"/>
                </a:solidFill>
                <a:latin typeface="Arial" panose="020B0604020202020204" pitchFamily="34" charset="0"/>
              </a:rPr>
              <a:t>	</a:t>
            </a:r>
            <a:r>
              <a:rPr lang="en-US" b="0" i="0" dirty="0">
                <a:solidFill>
                  <a:srgbClr val="333333"/>
                </a:solidFill>
                <a:effectLst/>
                <a:latin typeface="Arial" panose="020B0604020202020204" pitchFamily="34" charset="0"/>
              </a:rPr>
              <a:t>A dependent clause is not a complete sentence. It must be attached to an independent clause to become complete. This is also known as a subordinate clause.    </a:t>
            </a:r>
          </a:p>
        </p:txBody>
      </p:sp>
      <p:sp>
        <p:nvSpPr>
          <p:cNvPr id="5" name="TextBox 4">
            <a:extLst>
              <a:ext uri="{FF2B5EF4-FFF2-40B4-BE49-F238E27FC236}">
                <a16:creationId xmlns:a16="http://schemas.microsoft.com/office/drawing/2014/main" id="{B612B49F-C6E5-F030-FA72-4588336FE1EE}"/>
              </a:ext>
            </a:extLst>
          </p:cNvPr>
          <p:cNvSpPr txBox="1"/>
          <p:nvPr/>
        </p:nvSpPr>
        <p:spPr>
          <a:xfrm>
            <a:off x="1798320" y="5056168"/>
            <a:ext cx="4958080" cy="923330"/>
          </a:xfrm>
          <a:prstGeom prst="rect">
            <a:avLst/>
          </a:prstGeom>
          <a:noFill/>
        </p:spPr>
        <p:txBody>
          <a:bodyPr wrap="square" rtlCol="0">
            <a:spAutoFit/>
          </a:bodyPr>
          <a:lstStyle/>
          <a:p>
            <a:pPr algn="l">
              <a:buFont typeface="Arial" panose="020B0604020202020204" pitchFamily="34" charset="0"/>
              <a:buChar char="•"/>
            </a:pPr>
            <a:r>
              <a:rPr lang="en-US" i="0" dirty="0">
                <a:solidFill>
                  <a:srgbClr val="333333"/>
                </a:solidFill>
                <a:effectLst/>
                <a:latin typeface="Arial" panose="020B0604020202020204" pitchFamily="34" charset="0"/>
              </a:rPr>
              <a:t>Although I like spaghetti</a:t>
            </a:r>
          </a:p>
          <a:p>
            <a:pPr algn="l">
              <a:buFont typeface="Arial" panose="020B0604020202020204" pitchFamily="34" charset="0"/>
              <a:buChar char="•"/>
            </a:pPr>
            <a:r>
              <a:rPr lang="en-US" i="0" dirty="0">
                <a:solidFill>
                  <a:srgbClr val="333333"/>
                </a:solidFill>
                <a:effectLst/>
                <a:latin typeface="Arial" panose="020B0604020202020204" pitchFamily="34" charset="0"/>
              </a:rPr>
              <a:t>Because he reads many books</a:t>
            </a:r>
          </a:p>
          <a:p>
            <a:endParaRPr lang="en-IN" dirty="0"/>
          </a:p>
        </p:txBody>
      </p:sp>
    </p:spTree>
    <p:extLst>
      <p:ext uri="{BB962C8B-B14F-4D97-AF65-F5344CB8AC3E}">
        <p14:creationId xmlns:p14="http://schemas.microsoft.com/office/powerpoint/2010/main" val="329216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anim calcmode="lin" valueType="num">
                                      <p:cBhvr>
                                        <p:cTn id="13" dur="250" fill="hold"/>
                                        <p:tgtEl>
                                          <p:spTgt spid="3"/>
                                        </p:tgtEl>
                                        <p:attrNameLst>
                                          <p:attrName>ppt_x</p:attrName>
                                        </p:attrNameLst>
                                      </p:cBhvr>
                                      <p:tavLst>
                                        <p:tav tm="0">
                                          <p:val>
                                            <p:strVal val="#ppt_x"/>
                                          </p:val>
                                        </p:tav>
                                        <p:tav tm="100000">
                                          <p:val>
                                            <p:strVal val="#ppt_x"/>
                                          </p:val>
                                        </p:tav>
                                      </p:tavLst>
                                    </p:anim>
                                    <p:anim calcmode="lin" valueType="num">
                                      <p:cBhvr>
                                        <p:cTn id="14" dur="25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50" fill="hold"/>
                                        <p:tgtEl>
                                          <p:spTgt spid="4"/>
                                        </p:tgtEl>
                                        <p:attrNameLst>
                                          <p:attrName>ppt_x</p:attrName>
                                        </p:attrNameLst>
                                      </p:cBhvr>
                                      <p:tavLst>
                                        <p:tav tm="0">
                                          <p:val>
                                            <p:strVal val="#ppt_x"/>
                                          </p:val>
                                        </p:tav>
                                        <p:tav tm="100000">
                                          <p:val>
                                            <p:strVal val="#ppt_x"/>
                                          </p:val>
                                        </p:tav>
                                      </p:tavLst>
                                    </p:anim>
                                    <p:anim calcmode="lin" valueType="num">
                                      <p:cBhvr additive="base">
                                        <p:cTn id="19" dur="25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250" fill="hold"/>
                                        <p:tgtEl>
                                          <p:spTgt spid="5"/>
                                        </p:tgtEl>
                                        <p:attrNameLst>
                                          <p:attrName>ppt_x</p:attrName>
                                        </p:attrNameLst>
                                      </p:cBhvr>
                                      <p:tavLst>
                                        <p:tav tm="0">
                                          <p:val>
                                            <p:strVal val="#ppt_x"/>
                                          </p:val>
                                        </p:tav>
                                        <p:tav tm="100000">
                                          <p:val>
                                            <p:strVal val="#ppt_x"/>
                                          </p:val>
                                        </p:tav>
                                      </p:tavLst>
                                    </p:anim>
                                    <p:anim calcmode="lin" valueType="num">
                                      <p:cBhvr additive="base">
                                        <p:cTn id="2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5EC82-FF0E-7EA2-451C-435A912EB2F1}"/>
              </a:ext>
            </a:extLst>
          </p:cNvPr>
          <p:cNvSpPr txBox="1"/>
          <p:nvPr/>
        </p:nvSpPr>
        <p:spPr>
          <a:xfrm>
            <a:off x="944880" y="2255520"/>
            <a:ext cx="10099040" cy="707886"/>
          </a:xfrm>
          <a:prstGeom prst="rect">
            <a:avLst/>
          </a:prstGeom>
          <a:noFill/>
        </p:spPr>
        <p:txBody>
          <a:bodyPr wrap="square" rtlCol="0">
            <a:spAutoFit/>
          </a:bodyPr>
          <a:lstStyle/>
          <a:p>
            <a:r>
              <a:rPr lang="en-US" b="0" i="0" dirty="0">
                <a:solidFill>
                  <a:srgbClr val="333333"/>
                </a:solidFill>
                <a:effectLst/>
                <a:latin typeface="Arial" panose="020B0604020202020204" pitchFamily="34" charset="0"/>
              </a:rPr>
              <a:t>	</a:t>
            </a:r>
            <a:r>
              <a:rPr lang="en-US" sz="2000" b="0" i="0" dirty="0">
                <a:solidFill>
                  <a:srgbClr val="333333"/>
                </a:solidFill>
                <a:effectLst/>
                <a:latin typeface="Arial" panose="020B0604020202020204" pitchFamily="34" charset="0"/>
              </a:rPr>
              <a:t>A Simple sentence contains a subject and a verb, and it may also have an object and modifiers. However, it contains only one independent clause</a:t>
            </a:r>
            <a:r>
              <a:rPr lang="en-US" b="0" i="0" dirty="0">
                <a:solidFill>
                  <a:srgbClr val="333333"/>
                </a:solidFill>
                <a:effectLst/>
                <a:latin typeface="Arial" panose="020B0604020202020204" pitchFamily="34" charset="0"/>
              </a:rPr>
              <a:t>.</a:t>
            </a:r>
            <a:endParaRPr lang="en-IN" dirty="0"/>
          </a:p>
        </p:txBody>
      </p:sp>
      <p:sp>
        <p:nvSpPr>
          <p:cNvPr id="3" name="TextBox 2">
            <a:extLst>
              <a:ext uri="{FF2B5EF4-FFF2-40B4-BE49-F238E27FC236}">
                <a16:creationId xmlns:a16="http://schemas.microsoft.com/office/drawing/2014/main" id="{58754CCA-E55C-8A49-EE45-1E3689F309A9}"/>
              </a:ext>
            </a:extLst>
          </p:cNvPr>
          <p:cNvSpPr txBox="1"/>
          <p:nvPr/>
        </p:nvSpPr>
        <p:spPr>
          <a:xfrm>
            <a:off x="1879600" y="3251200"/>
            <a:ext cx="5293360" cy="1754326"/>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Examples :-</a:t>
            </a:r>
          </a:p>
          <a:p>
            <a:pPr algn="l">
              <a:buFont typeface="Arial" panose="020B0604020202020204" pitchFamily="34" charset="0"/>
              <a:buChar char="•"/>
            </a:pPr>
            <a:r>
              <a:rPr lang="en-US" b="1" i="0" dirty="0">
                <a:solidFill>
                  <a:srgbClr val="333333"/>
                </a:solidFill>
                <a:effectLst/>
                <a:latin typeface="Arial" panose="020B0604020202020204" pitchFamily="34" charset="0"/>
              </a:rPr>
              <a:t>She</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wrote</a:t>
            </a:r>
            <a:r>
              <a:rPr lang="en-US" b="0" i="0" dirty="0">
                <a:solidFill>
                  <a:srgbClr val="333333"/>
                </a:solidFill>
                <a:effectLst/>
                <a:latin typeface="Arial" panose="020B0604020202020204" pitchFamily="34" charset="0"/>
              </a:rPr>
              <a:t>.</a:t>
            </a:r>
          </a:p>
          <a:p>
            <a:pPr algn="l">
              <a:buFont typeface="Arial" panose="020B0604020202020204" pitchFamily="34" charset="0"/>
              <a:buChar char="•"/>
            </a:pPr>
            <a:r>
              <a:rPr lang="en-US" b="1" i="0" dirty="0">
                <a:solidFill>
                  <a:srgbClr val="333333"/>
                </a:solidFill>
                <a:effectLst/>
                <a:latin typeface="Arial" panose="020B0604020202020204" pitchFamily="34" charset="0"/>
              </a:rPr>
              <a:t>She</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completed</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her literature review</a:t>
            </a:r>
            <a:r>
              <a:rPr lang="en-US" b="0" i="0" dirty="0">
                <a:solidFill>
                  <a:srgbClr val="333333"/>
                </a:solidFill>
                <a:effectLst/>
                <a:latin typeface="Arial" panose="020B0604020202020204" pitchFamily="34" charset="0"/>
              </a:rPr>
              <a:t>.</a:t>
            </a:r>
          </a:p>
          <a:p>
            <a:pPr algn="l">
              <a:buFont typeface="Arial" panose="020B0604020202020204" pitchFamily="34" charset="0"/>
              <a:buChar char="•"/>
            </a:pPr>
            <a:r>
              <a:rPr lang="en-US" b="1" i="0" dirty="0">
                <a:solidFill>
                  <a:srgbClr val="333333"/>
                </a:solidFill>
                <a:effectLst/>
                <a:latin typeface="Arial" panose="020B0604020202020204" pitchFamily="34" charset="0"/>
              </a:rPr>
              <a:t>He</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organized</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his sources</a:t>
            </a:r>
            <a:r>
              <a:rPr lang="en-US" b="0" i="0" dirty="0">
                <a:solidFill>
                  <a:srgbClr val="333333"/>
                </a:solidFill>
                <a:effectLst/>
                <a:latin typeface="Arial" panose="020B0604020202020204" pitchFamily="34" charset="0"/>
              </a:rPr>
              <a:t> by theme.</a:t>
            </a:r>
          </a:p>
          <a:p>
            <a:pPr algn="l">
              <a:buFont typeface="Arial" panose="020B0604020202020204" pitchFamily="34" charset="0"/>
              <a:buChar char="•"/>
            </a:pPr>
            <a:r>
              <a:rPr lang="en-US" b="1" i="0" dirty="0">
                <a:solidFill>
                  <a:srgbClr val="333333"/>
                </a:solidFill>
                <a:effectLst/>
                <a:latin typeface="Arial" panose="020B0604020202020204" pitchFamily="34" charset="0"/>
              </a:rPr>
              <a:t>They</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studied</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APA rules</a:t>
            </a:r>
            <a:r>
              <a:rPr lang="en-US" b="0" i="0" dirty="0">
                <a:solidFill>
                  <a:srgbClr val="333333"/>
                </a:solidFill>
                <a:effectLst/>
                <a:latin typeface="Arial" panose="020B0604020202020204" pitchFamily="34" charset="0"/>
              </a:rPr>
              <a:t> for many hours.</a:t>
            </a:r>
          </a:p>
          <a:p>
            <a:endParaRPr lang="en-IN" dirty="0"/>
          </a:p>
        </p:txBody>
      </p:sp>
      <p:sp>
        <p:nvSpPr>
          <p:cNvPr id="6" name="TextBox 5">
            <a:extLst>
              <a:ext uri="{FF2B5EF4-FFF2-40B4-BE49-F238E27FC236}">
                <a16:creationId xmlns:a16="http://schemas.microsoft.com/office/drawing/2014/main" id="{7D472B8D-2A7B-1882-B51B-FA441B57D02E}"/>
              </a:ext>
            </a:extLst>
          </p:cNvPr>
          <p:cNvSpPr txBox="1"/>
          <p:nvPr/>
        </p:nvSpPr>
        <p:spPr>
          <a:xfrm>
            <a:off x="1381760" y="1721505"/>
            <a:ext cx="4084320" cy="523220"/>
          </a:xfrm>
          <a:prstGeom prst="rect">
            <a:avLst/>
          </a:prstGeom>
          <a:noFill/>
        </p:spPr>
        <p:txBody>
          <a:bodyPr wrap="square" rtlCol="0">
            <a:spAutoFit/>
          </a:bodyPr>
          <a:lstStyle/>
          <a:p>
            <a:r>
              <a:rPr lang="en-IN" sz="2800" dirty="0">
                <a:solidFill>
                  <a:srgbClr val="FF0000"/>
                </a:solidFill>
                <a:latin typeface="Arial" panose="020B0604020202020204" pitchFamily="34" charset="0"/>
                <a:cs typeface="Arial" panose="020B0604020202020204" pitchFamily="34" charset="0"/>
              </a:rPr>
              <a:t>Simple Sentence</a:t>
            </a:r>
          </a:p>
        </p:txBody>
      </p:sp>
    </p:spTree>
    <p:extLst>
      <p:ext uri="{BB962C8B-B14F-4D97-AF65-F5344CB8AC3E}">
        <p14:creationId xmlns:p14="http://schemas.microsoft.com/office/powerpoint/2010/main" val="14773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
                                        <p:tgtEl>
                                          <p:spTgt spid="6">
                                            <p:txEl>
                                              <p:pRg st="0" end="0"/>
                                            </p:txEl>
                                          </p:spTgt>
                                        </p:tgtEl>
                                      </p:cBhvr>
                                    </p:animEffect>
                                    <p:anim calcmode="lin" valueType="num">
                                      <p:cBhvr>
                                        <p:cTn id="8" dur="1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
                                        <p:tgtEl>
                                          <p:spTgt spid="2">
                                            <p:txEl>
                                              <p:pRg st="0" end="0"/>
                                            </p:txEl>
                                          </p:spTgt>
                                        </p:tgtEl>
                                      </p:cBhvr>
                                    </p:animEffect>
                                    <p:anim calcmode="lin" valueType="num">
                                      <p:cBhvr>
                                        <p:cTn id="13" dur="1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
                                        <p:tgtEl>
                                          <p:spTgt spid="3">
                                            <p:txEl>
                                              <p:pRg st="0" end="0"/>
                                            </p:txEl>
                                          </p:spTgt>
                                        </p:tgtEl>
                                      </p:cBhvr>
                                    </p:animEffect>
                                    <p:anim calcmode="lin" valueType="num">
                                      <p:cBhvr>
                                        <p:cTn id="18" dur="1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
                                        <p:tgtEl>
                                          <p:spTgt spid="3">
                                            <p:txEl>
                                              <p:pRg st="1" end="1"/>
                                            </p:txEl>
                                          </p:spTgt>
                                        </p:tgtEl>
                                      </p:cBhvr>
                                    </p:animEffect>
                                    <p:anim calcmode="lin" valueType="num">
                                      <p:cBhvr>
                                        <p:cTn id="23" dur="1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
                                        <p:tgtEl>
                                          <p:spTgt spid="3">
                                            <p:txEl>
                                              <p:pRg st="2" end="2"/>
                                            </p:txEl>
                                          </p:spTgt>
                                        </p:tgtEl>
                                      </p:cBhvr>
                                    </p:animEffect>
                                    <p:anim calcmode="lin" valueType="num">
                                      <p:cBhvr>
                                        <p:cTn id="28" dur="1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
                                        <p:tgtEl>
                                          <p:spTgt spid="3">
                                            <p:txEl>
                                              <p:pRg st="3" end="3"/>
                                            </p:txEl>
                                          </p:spTgt>
                                        </p:tgtEl>
                                      </p:cBhvr>
                                    </p:animEffect>
                                    <p:anim calcmode="lin" valueType="num">
                                      <p:cBhvr>
                                        <p:cTn id="33" dur="1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
                                        <p:tgtEl>
                                          <p:spTgt spid="3">
                                            <p:txEl>
                                              <p:pRg st="4" end="4"/>
                                            </p:txEl>
                                          </p:spTgt>
                                        </p:tgtEl>
                                      </p:cBhvr>
                                    </p:animEffect>
                                    <p:anim calcmode="lin" valueType="num">
                                      <p:cBhvr>
                                        <p:cTn id="38" dur="1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allAtOnce"/>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5EC82-FF0E-7EA2-451C-435A912EB2F1}"/>
              </a:ext>
            </a:extLst>
          </p:cNvPr>
          <p:cNvSpPr txBox="1"/>
          <p:nvPr/>
        </p:nvSpPr>
        <p:spPr>
          <a:xfrm>
            <a:off x="944880" y="2255520"/>
            <a:ext cx="10099040" cy="1015663"/>
          </a:xfrm>
          <a:prstGeom prst="rect">
            <a:avLst/>
          </a:prstGeom>
          <a:noFill/>
        </p:spPr>
        <p:txBody>
          <a:bodyPr wrap="square" rtlCol="0">
            <a:spAutoFit/>
          </a:bodyPr>
          <a:lstStyle/>
          <a:p>
            <a:r>
              <a:rPr lang="en-US" b="0" i="0" dirty="0">
                <a:solidFill>
                  <a:srgbClr val="333333"/>
                </a:solidFill>
                <a:effectLst/>
                <a:latin typeface="Arial" panose="020B0604020202020204" pitchFamily="34" charset="0"/>
              </a:rPr>
              <a:t>	</a:t>
            </a:r>
            <a:r>
              <a:rPr lang="en-US" sz="2000" dirty="0">
                <a:solidFill>
                  <a:srgbClr val="333333"/>
                </a:solidFill>
                <a:latin typeface="Arial" panose="020B0604020202020204" pitchFamily="34" charset="0"/>
              </a:rPr>
              <a:t>A compound sentence </a:t>
            </a:r>
            <a:r>
              <a:rPr lang="en-US" sz="2000" b="0" i="0" dirty="0">
                <a:solidFill>
                  <a:srgbClr val="333333"/>
                </a:solidFill>
                <a:effectLst/>
                <a:latin typeface="Arial" panose="020B0604020202020204" pitchFamily="34" charset="0"/>
              </a:rPr>
              <a:t>contains at least two</a:t>
            </a:r>
            <a:r>
              <a:rPr lang="en-US" sz="2000" b="1" i="0" dirty="0">
                <a:solidFill>
                  <a:srgbClr val="333333"/>
                </a:solidFill>
                <a:effectLst/>
                <a:latin typeface="Arial" panose="020B0604020202020204" pitchFamily="34" charset="0"/>
              </a:rPr>
              <a:t> </a:t>
            </a:r>
            <a:r>
              <a:rPr lang="en-US" sz="2000" b="0" i="0" dirty="0">
                <a:solidFill>
                  <a:srgbClr val="333333"/>
                </a:solidFill>
                <a:effectLst/>
                <a:latin typeface="Arial" panose="020B0604020202020204" pitchFamily="34" charset="0"/>
              </a:rPr>
              <a:t>independent clauses.  These two independent clauses can be combined with a comma and a coordinating </a:t>
            </a:r>
            <a:r>
              <a:rPr lang="en-US" sz="2000" b="0" i="0" dirty="0" err="1">
                <a:solidFill>
                  <a:srgbClr val="333333"/>
                </a:solidFill>
                <a:effectLst/>
                <a:latin typeface="Arial" panose="020B0604020202020204" pitchFamily="34" charset="0"/>
              </a:rPr>
              <a:t>conjuction</a:t>
            </a:r>
            <a:r>
              <a:rPr lang="en-US" sz="2000" b="0" i="0" dirty="0">
                <a:solidFill>
                  <a:srgbClr val="333333"/>
                </a:solidFill>
                <a:effectLst/>
                <a:latin typeface="Arial" panose="020B0604020202020204" pitchFamily="34" charset="0"/>
              </a:rPr>
              <a:t> or with a semicolon.</a:t>
            </a:r>
            <a:endParaRPr lang="en-IN" dirty="0"/>
          </a:p>
        </p:txBody>
      </p:sp>
      <p:sp>
        <p:nvSpPr>
          <p:cNvPr id="3" name="TextBox 2">
            <a:extLst>
              <a:ext uri="{FF2B5EF4-FFF2-40B4-BE49-F238E27FC236}">
                <a16:creationId xmlns:a16="http://schemas.microsoft.com/office/drawing/2014/main" id="{58754CCA-E55C-8A49-EE45-1E3689F309A9}"/>
              </a:ext>
            </a:extLst>
          </p:cNvPr>
          <p:cNvSpPr txBox="1"/>
          <p:nvPr/>
        </p:nvSpPr>
        <p:spPr>
          <a:xfrm>
            <a:off x="1224280" y="3992880"/>
            <a:ext cx="9743440" cy="1477328"/>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Examples :-</a:t>
            </a:r>
          </a:p>
          <a:p>
            <a:pPr algn="l">
              <a:buFont typeface="Arial" panose="020B0604020202020204" pitchFamily="34" charset="0"/>
              <a:buChar char="•"/>
            </a:pPr>
            <a:r>
              <a:rPr lang="en-US" i="0" dirty="0">
                <a:solidFill>
                  <a:srgbClr val="333333"/>
                </a:solidFill>
                <a:effectLst/>
                <a:latin typeface="Arial" panose="020B0604020202020204" pitchFamily="34" charset="0"/>
              </a:rPr>
              <a:t>She completed her literature review, </a:t>
            </a:r>
            <a:r>
              <a:rPr lang="en-US" i="0" u="sng" dirty="0">
                <a:solidFill>
                  <a:srgbClr val="333333"/>
                </a:solidFill>
                <a:effectLst/>
                <a:latin typeface="Arial" panose="020B0604020202020204" pitchFamily="34" charset="0"/>
              </a:rPr>
              <a:t>and</a:t>
            </a:r>
            <a:r>
              <a:rPr lang="en-US" i="0" dirty="0">
                <a:solidFill>
                  <a:srgbClr val="333333"/>
                </a:solidFill>
                <a:effectLst/>
                <a:latin typeface="Arial" panose="020B0604020202020204" pitchFamily="34" charset="0"/>
              </a:rPr>
              <a:t> she created her reference list</a:t>
            </a:r>
            <a:r>
              <a:rPr lang="en-US" i="1" dirty="0">
                <a:solidFill>
                  <a:srgbClr val="333333"/>
                </a:solidFill>
                <a:effectLst/>
                <a:latin typeface="Arial" panose="020B0604020202020204" pitchFamily="34" charset="0"/>
              </a:rPr>
              <a:t>.</a:t>
            </a:r>
            <a:endParaRPr lang="en-US" i="0" dirty="0">
              <a:solidFill>
                <a:srgbClr val="333333"/>
              </a:solidFill>
              <a:effectLst/>
              <a:latin typeface="Arial" panose="020B0604020202020204" pitchFamily="34" charset="0"/>
            </a:endParaRPr>
          </a:p>
          <a:p>
            <a:pPr algn="l">
              <a:buFont typeface="Arial" panose="020B0604020202020204" pitchFamily="34" charset="0"/>
              <a:buChar char="•"/>
            </a:pPr>
            <a:r>
              <a:rPr lang="en-US" i="0" dirty="0">
                <a:solidFill>
                  <a:srgbClr val="333333"/>
                </a:solidFill>
                <a:effectLst/>
                <a:latin typeface="Arial" panose="020B0604020202020204" pitchFamily="34" charset="0"/>
              </a:rPr>
              <a:t>He organized his sources by theme; then, he updated his reference list.</a:t>
            </a:r>
          </a:p>
          <a:p>
            <a:pPr algn="l">
              <a:buFont typeface="Arial" panose="020B0604020202020204" pitchFamily="34" charset="0"/>
              <a:buChar char="•"/>
            </a:pPr>
            <a:r>
              <a:rPr lang="en-US" i="0" dirty="0">
                <a:solidFill>
                  <a:srgbClr val="333333"/>
                </a:solidFill>
                <a:effectLst/>
                <a:latin typeface="Arial" panose="020B0604020202020204" pitchFamily="34" charset="0"/>
              </a:rPr>
              <a:t>They studied APA rules for many hours, </a:t>
            </a:r>
            <a:r>
              <a:rPr lang="en-US" i="0" u="sng" dirty="0">
                <a:solidFill>
                  <a:srgbClr val="333333"/>
                </a:solidFill>
                <a:effectLst/>
                <a:latin typeface="Arial" panose="020B0604020202020204" pitchFamily="34" charset="0"/>
              </a:rPr>
              <a:t>but</a:t>
            </a:r>
            <a:r>
              <a:rPr lang="en-US" i="0" dirty="0">
                <a:solidFill>
                  <a:srgbClr val="333333"/>
                </a:solidFill>
                <a:effectLst/>
                <a:latin typeface="Arial" panose="020B0604020202020204" pitchFamily="34" charset="0"/>
              </a:rPr>
              <a:t> they realized there was still much to learn</a:t>
            </a:r>
            <a:r>
              <a:rPr lang="en-US" b="1" i="0" dirty="0">
                <a:solidFill>
                  <a:srgbClr val="333333"/>
                </a:solidFill>
                <a:effectLst/>
                <a:latin typeface="Arial" panose="020B0604020202020204" pitchFamily="34" charset="0"/>
              </a:rPr>
              <a:t>.</a:t>
            </a:r>
            <a:endParaRPr lang="en-US" b="0" i="0" dirty="0">
              <a:solidFill>
                <a:srgbClr val="333333"/>
              </a:solidFill>
              <a:effectLst/>
              <a:latin typeface="Arial" panose="020B0604020202020204" pitchFamily="34" charset="0"/>
            </a:endParaRPr>
          </a:p>
          <a:p>
            <a:endParaRPr lang="en-IN" dirty="0"/>
          </a:p>
        </p:txBody>
      </p:sp>
      <p:sp>
        <p:nvSpPr>
          <p:cNvPr id="6" name="TextBox 5">
            <a:extLst>
              <a:ext uri="{FF2B5EF4-FFF2-40B4-BE49-F238E27FC236}">
                <a16:creationId xmlns:a16="http://schemas.microsoft.com/office/drawing/2014/main" id="{7D472B8D-2A7B-1882-B51B-FA441B57D02E}"/>
              </a:ext>
            </a:extLst>
          </p:cNvPr>
          <p:cNvSpPr txBox="1"/>
          <p:nvPr/>
        </p:nvSpPr>
        <p:spPr>
          <a:xfrm>
            <a:off x="1381760" y="1721505"/>
            <a:ext cx="4084320" cy="954107"/>
          </a:xfrm>
          <a:prstGeom prst="rect">
            <a:avLst/>
          </a:prstGeom>
          <a:noFill/>
        </p:spPr>
        <p:txBody>
          <a:bodyPr wrap="square" rtlCol="0">
            <a:spAutoFit/>
          </a:bodyPr>
          <a:lstStyle/>
          <a:p>
            <a:r>
              <a:rPr lang="en-IN" sz="2800" b="1" i="0" dirty="0">
                <a:solidFill>
                  <a:srgbClr val="FF0000"/>
                </a:solidFill>
                <a:effectLst/>
                <a:latin typeface="Times New Roman" panose="02020603050405020304" pitchFamily="18" charset="0"/>
              </a:rPr>
              <a:t>Compound Sentences</a:t>
            </a:r>
          </a:p>
          <a:p>
            <a:r>
              <a:rPr lang="en-IN" sz="2800"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232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5EC82-FF0E-7EA2-451C-435A912EB2F1}"/>
              </a:ext>
            </a:extLst>
          </p:cNvPr>
          <p:cNvSpPr txBox="1"/>
          <p:nvPr/>
        </p:nvSpPr>
        <p:spPr>
          <a:xfrm>
            <a:off x="944880" y="2255520"/>
            <a:ext cx="10099040" cy="954107"/>
          </a:xfrm>
          <a:prstGeom prst="rect">
            <a:avLst/>
          </a:prstGeom>
          <a:noFill/>
        </p:spPr>
        <p:txBody>
          <a:bodyPr wrap="square" rtlCol="0">
            <a:spAutoFit/>
          </a:bodyPr>
          <a:lstStyle/>
          <a:p>
            <a:r>
              <a:rPr lang="en-US" b="0" i="0" dirty="0">
                <a:solidFill>
                  <a:srgbClr val="333333"/>
                </a:solidFill>
                <a:effectLst/>
                <a:latin typeface="Arial" panose="020B0604020202020204" pitchFamily="34" charset="0"/>
              </a:rPr>
              <a:t>	Complex  Sentence contains at least one</a:t>
            </a:r>
            <a:r>
              <a:rPr lang="en-US" b="1" i="1" dirty="0">
                <a:solidFill>
                  <a:srgbClr val="333333"/>
                </a:solidFill>
                <a:effectLst/>
                <a:latin typeface="Arial" panose="020B0604020202020204" pitchFamily="34" charset="0"/>
              </a:rPr>
              <a:t> </a:t>
            </a:r>
            <a:r>
              <a:rPr lang="en-US" b="0" i="0" dirty="0">
                <a:solidFill>
                  <a:srgbClr val="333333"/>
                </a:solidFill>
                <a:effectLst/>
                <a:latin typeface="Arial" panose="020B0604020202020204" pitchFamily="34" charset="0"/>
              </a:rPr>
              <a:t>independent clause and at least one dependent clause. Dependent clauses can refer to the subject (who, which) the sequence/time (since, while), or the causal elements (because, if) of the independent clause.</a:t>
            </a:r>
            <a:r>
              <a:rPr lang="en-US" sz="2000" b="0" i="0" dirty="0">
                <a:solidFill>
                  <a:srgbClr val="333333"/>
                </a:solidFill>
                <a:effectLst/>
                <a:latin typeface="Arial" panose="020B0604020202020204" pitchFamily="34" charset="0"/>
              </a:rPr>
              <a:t>.</a:t>
            </a:r>
            <a:endParaRPr lang="en-IN" dirty="0"/>
          </a:p>
        </p:txBody>
      </p:sp>
      <p:sp>
        <p:nvSpPr>
          <p:cNvPr id="3" name="TextBox 2">
            <a:extLst>
              <a:ext uri="{FF2B5EF4-FFF2-40B4-BE49-F238E27FC236}">
                <a16:creationId xmlns:a16="http://schemas.microsoft.com/office/drawing/2014/main" id="{58754CCA-E55C-8A49-EE45-1E3689F309A9}"/>
              </a:ext>
            </a:extLst>
          </p:cNvPr>
          <p:cNvSpPr txBox="1"/>
          <p:nvPr/>
        </p:nvSpPr>
        <p:spPr>
          <a:xfrm>
            <a:off x="1564640" y="3992880"/>
            <a:ext cx="10627360" cy="1200329"/>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Examples :-</a:t>
            </a:r>
          </a:p>
          <a:p>
            <a:pPr algn="l">
              <a:buFont typeface="Arial" panose="020B0604020202020204" pitchFamily="34" charset="0"/>
              <a:buChar char="•"/>
            </a:pPr>
            <a:r>
              <a:rPr lang="en-US" b="0" i="1" dirty="0">
                <a:solidFill>
                  <a:srgbClr val="333333"/>
                </a:solidFill>
                <a:effectLst/>
                <a:latin typeface="Arial" panose="020B0604020202020204" pitchFamily="34" charset="0"/>
              </a:rPr>
              <a:t>Although she completed her literature review</a:t>
            </a:r>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 she still needed to work on her methods section.</a:t>
            </a:r>
          </a:p>
          <a:p>
            <a:pPr algn="l">
              <a:buFont typeface="Arial" panose="020B0604020202020204" pitchFamily="34" charset="0"/>
              <a:buChar char="•"/>
            </a:pPr>
            <a:r>
              <a:rPr lang="en-US" b="0" i="1" dirty="0">
                <a:solidFill>
                  <a:srgbClr val="333333"/>
                </a:solidFill>
                <a:effectLst/>
                <a:latin typeface="Arial" panose="020B0604020202020204" pitchFamily="34" charset="0"/>
              </a:rPr>
              <a:t>Because he organized his sources by theme</a:t>
            </a:r>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 it was easier for his readers to follow</a:t>
            </a:r>
            <a:endParaRPr lang="en-US" i="0" dirty="0">
              <a:solidFill>
                <a:srgbClr val="333333"/>
              </a:solidFill>
              <a:effectLst/>
              <a:latin typeface="Arial" panose="020B0604020202020204" pitchFamily="34" charset="0"/>
            </a:endParaRPr>
          </a:p>
          <a:p>
            <a:pPr algn="l">
              <a:buFont typeface="Arial" panose="020B0604020202020204" pitchFamily="34" charset="0"/>
              <a:buChar char="•"/>
            </a:pPr>
            <a:r>
              <a:rPr lang="en-US" b="1" i="0" dirty="0">
                <a:solidFill>
                  <a:srgbClr val="333333"/>
                </a:solidFill>
                <a:effectLst/>
                <a:latin typeface="Arial" panose="020B0604020202020204" pitchFamily="34" charset="0"/>
              </a:rPr>
              <a:t>They studied APA rules for many hours</a:t>
            </a:r>
            <a:r>
              <a:rPr lang="en-US" b="0" i="0" dirty="0">
                <a:solidFill>
                  <a:srgbClr val="333333"/>
                </a:solidFill>
                <a:effectLst/>
                <a:latin typeface="Arial" panose="020B0604020202020204" pitchFamily="34" charset="0"/>
              </a:rPr>
              <a:t> </a:t>
            </a:r>
            <a:r>
              <a:rPr lang="en-US" b="0" i="1" dirty="0">
                <a:solidFill>
                  <a:srgbClr val="333333"/>
                </a:solidFill>
                <a:effectLst/>
                <a:latin typeface="Arial" panose="020B0604020202020204" pitchFamily="34" charset="0"/>
              </a:rPr>
              <a:t>as they were so interesting</a:t>
            </a:r>
            <a:endParaRPr lang="en-IN" dirty="0"/>
          </a:p>
        </p:txBody>
      </p:sp>
      <p:sp>
        <p:nvSpPr>
          <p:cNvPr id="6" name="TextBox 5">
            <a:extLst>
              <a:ext uri="{FF2B5EF4-FFF2-40B4-BE49-F238E27FC236}">
                <a16:creationId xmlns:a16="http://schemas.microsoft.com/office/drawing/2014/main" id="{7D472B8D-2A7B-1882-B51B-FA441B57D02E}"/>
              </a:ext>
            </a:extLst>
          </p:cNvPr>
          <p:cNvSpPr txBox="1"/>
          <p:nvPr/>
        </p:nvSpPr>
        <p:spPr>
          <a:xfrm>
            <a:off x="1381760" y="1721505"/>
            <a:ext cx="4084320" cy="954107"/>
          </a:xfrm>
          <a:prstGeom prst="rect">
            <a:avLst/>
          </a:prstGeom>
          <a:noFill/>
        </p:spPr>
        <p:txBody>
          <a:bodyPr wrap="square" rtlCol="0">
            <a:spAutoFit/>
          </a:bodyPr>
          <a:lstStyle/>
          <a:p>
            <a:pPr algn="l"/>
            <a:r>
              <a:rPr lang="en-IN" sz="2800" b="1" i="0" dirty="0">
                <a:solidFill>
                  <a:srgbClr val="FF0000"/>
                </a:solidFill>
                <a:effectLst/>
                <a:latin typeface="Times New Roman" panose="02020603050405020304" pitchFamily="18" charset="0"/>
              </a:rPr>
              <a:t>Complex Sentences</a:t>
            </a:r>
          </a:p>
          <a:p>
            <a:r>
              <a:rPr lang="en-IN" sz="2800"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254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5EC82-FF0E-7EA2-451C-435A912EB2F1}"/>
              </a:ext>
            </a:extLst>
          </p:cNvPr>
          <p:cNvSpPr txBox="1"/>
          <p:nvPr/>
        </p:nvSpPr>
        <p:spPr>
          <a:xfrm>
            <a:off x="944880" y="2255520"/>
            <a:ext cx="10099040" cy="646331"/>
          </a:xfrm>
          <a:prstGeom prst="rect">
            <a:avLst/>
          </a:prstGeom>
          <a:noFill/>
        </p:spPr>
        <p:txBody>
          <a:bodyPr wrap="square" rtlCol="0">
            <a:spAutoFit/>
          </a:bodyPr>
          <a:lstStyle/>
          <a:p>
            <a:r>
              <a:rPr lang="en-US" b="0" i="0" dirty="0">
                <a:solidFill>
                  <a:srgbClr val="333333"/>
                </a:solidFill>
                <a:effectLst/>
                <a:latin typeface="Arial" panose="020B0604020202020204" pitchFamily="34" charset="0"/>
              </a:rPr>
              <a:t>	Sentence types can also be combined. A compound-complex sentence contains at least two independent clauses and at least one dependent clause</a:t>
            </a:r>
            <a:endParaRPr lang="en-IN" dirty="0"/>
          </a:p>
        </p:txBody>
      </p:sp>
      <p:sp>
        <p:nvSpPr>
          <p:cNvPr id="3" name="TextBox 2">
            <a:extLst>
              <a:ext uri="{FF2B5EF4-FFF2-40B4-BE49-F238E27FC236}">
                <a16:creationId xmlns:a16="http://schemas.microsoft.com/office/drawing/2014/main" id="{58754CCA-E55C-8A49-EE45-1E3689F309A9}"/>
              </a:ext>
            </a:extLst>
          </p:cNvPr>
          <p:cNvSpPr txBox="1"/>
          <p:nvPr/>
        </p:nvSpPr>
        <p:spPr>
          <a:xfrm>
            <a:off x="1046480" y="3556000"/>
            <a:ext cx="10627360" cy="2308324"/>
          </a:xfrm>
          <a:prstGeom prst="rect">
            <a:avLst/>
          </a:prstGeom>
          <a:noFill/>
        </p:spPr>
        <p:txBody>
          <a:bodyPr wrap="square" rtlCol="0">
            <a:spAutoFit/>
          </a:bodyPr>
          <a:lstStyle/>
          <a:p>
            <a:pPr algn="l"/>
            <a:r>
              <a:rPr lang="en-US" b="1" i="0" dirty="0">
                <a:solidFill>
                  <a:srgbClr val="333333"/>
                </a:solidFill>
                <a:effectLst/>
                <a:latin typeface="Arial" panose="020B0604020202020204" pitchFamily="34" charset="0"/>
              </a:rPr>
              <a:t>Examples :-</a:t>
            </a:r>
          </a:p>
          <a:p>
            <a:pPr algn="l"/>
            <a:endParaRPr lang="en-US" b="1" i="0" dirty="0">
              <a:solidFill>
                <a:srgbClr val="333333"/>
              </a:solidFill>
              <a:effectLst/>
              <a:latin typeface="Arial" panose="020B0604020202020204" pitchFamily="34" charset="0"/>
            </a:endParaRPr>
          </a:p>
          <a:p>
            <a:pPr algn="l">
              <a:buFont typeface="Arial" panose="020B0604020202020204" pitchFamily="34" charset="0"/>
              <a:buChar char="•"/>
            </a:pPr>
            <a:r>
              <a:rPr lang="en-US" b="1" i="0" dirty="0">
                <a:solidFill>
                  <a:srgbClr val="333333"/>
                </a:solidFill>
                <a:effectLst/>
                <a:latin typeface="Arial" panose="020B0604020202020204" pitchFamily="34" charset="0"/>
              </a:rPr>
              <a:t>She completed her literature review</a:t>
            </a:r>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 </a:t>
            </a:r>
            <a:r>
              <a:rPr lang="en-US" b="1" i="0" u="sng" dirty="0">
                <a:solidFill>
                  <a:srgbClr val="333333"/>
                </a:solidFill>
                <a:effectLst/>
                <a:latin typeface="Arial" panose="020B0604020202020204" pitchFamily="34" charset="0"/>
              </a:rPr>
              <a:t>but</a:t>
            </a:r>
            <a:r>
              <a:rPr lang="en-US" b="1" i="0" dirty="0">
                <a:solidFill>
                  <a:srgbClr val="333333"/>
                </a:solidFill>
                <a:effectLst/>
                <a:latin typeface="Arial" panose="020B0604020202020204" pitchFamily="34" charset="0"/>
              </a:rPr>
              <a:t> she still needs to work on her methods section </a:t>
            </a:r>
            <a:r>
              <a:rPr lang="en-US" b="0" i="1" dirty="0">
                <a:solidFill>
                  <a:srgbClr val="333333"/>
                </a:solidFill>
                <a:effectLst/>
                <a:latin typeface="Arial" panose="020B0604020202020204" pitchFamily="34" charset="0"/>
              </a:rPr>
              <a:t>even though she finished her methods course last semester</a:t>
            </a:r>
            <a:r>
              <a:rPr lang="en-US" b="1" i="0" dirty="0">
                <a:solidFill>
                  <a:srgbClr val="333333"/>
                </a:solidFill>
                <a:effectLst/>
                <a:latin typeface="Arial" panose="020B0604020202020204" pitchFamily="34" charset="0"/>
              </a:rPr>
              <a:t>.</a:t>
            </a:r>
          </a:p>
          <a:p>
            <a:pPr algn="l"/>
            <a:endParaRPr lang="en-US" b="1" i="0" dirty="0">
              <a:solidFill>
                <a:srgbClr val="333333"/>
              </a:solidFill>
              <a:effectLst/>
              <a:latin typeface="Arial" panose="020B0604020202020204" pitchFamily="34" charset="0"/>
            </a:endParaRPr>
          </a:p>
          <a:p>
            <a:pPr>
              <a:buFont typeface="Arial" panose="020B0604020202020204" pitchFamily="34" charset="0"/>
              <a:buChar char="•"/>
            </a:pPr>
            <a:r>
              <a:rPr lang="en-US" b="0" i="1" dirty="0">
                <a:solidFill>
                  <a:srgbClr val="333333"/>
                </a:solidFill>
                <a:effectLst/>
                <a:latin typeface="Arial" panose="020B0604020202020204" pitchFamily="34" charset="0"/>
              </a:rPr>
              <a:t>Although he organized his sources by theme</a:t>
            </a:r>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 he decided to arrange them chronologically</a:t>
            </a:r>
            <a:r>
              <a:rPr lang="en-US" b="0" i="0" dirty="0">
                <a:solidFill>
                  <a:srgbClr val="333333"/>
                </a:solidFill>
                <a:effectLst/>
                <a:latin typeface="Arial" panose="020B0604020202020204" pitchFamily="34" charset="0"/>
              </a:rPr>
              <a:t>, </a:t>
            </a:r>
            <a:r>
              <a:rPr lang="en-US" b="0" i="0" u="sng" dirty="0">
                <a:solidFill>
                  <a:srgbClr val="333333"/>
                </a:solidFill>
                <a:effectLst/>
                <a:latin typeface="Arial" panose="020B0604020202020204" pitchFamily="34" charset="0"/>
              </a:rPr>
              <a:t>and</a:t>
            </a:r>
            <a:r>
              <a:rPr lang="en-US" b="1" i="0" dirty="0">
                <a:solidFill>
                  <a:srgbClr val="333333"/>
                </a:solidFill>
                <a:effectLst/>
                <a:latin typeface="Arial" panose="020B0604020202020204" pitchFamily="34" charset="0"/>
              </a:rPr>
              <a:t> he carefully followed the MEAL plan for organization. </a:t>
            </a:r>
            <a:endParaRPr lang="en-US" b="0" i="0" dirty="0">
              <a:solidFill>
                <a:srgbClr val="333333"/>
              </a:solidFill>
              <a:effectLst/>
              <a:latin typeface="Arial" panose="020B0604020202020204" pitchFamily="34" charset="0"/>
            </a:endParaRPr>
          </a:p>
          <a:p>
            <a:pPr algn="l">
              <a:buFont typeface="Arial" panose="020B0604020202020204" pitchFamily="34" charset="0"/>
              <a:buChar char="•"/>
            </a:pPr>
            <a:endParaRPr lang="en-US" b="0" i="0" dirty="0">
              <a:solidFill>
                <a:srgbClr val="333333"/>
              </a:solidFill>
              <a:effectLst/>
              <a:latin typeface="Arial" panose="020B0604020202020204" pitchFamily="34" charset="0"/>
            </a:endParaRPr>
          </a:p>
        </p:txBody>
      </p:sp>
      <p:sp>
        <p:nvSpPr>
          <p:cNvPr id="6" name="TextBox 5">
            <a:extLst>
              <a:ext uri="{FF2B5EF4-FFF2-40B4-BE49-F238E27FC236}">
                <a16:creationId xmlns:a16="http://schemas.microsoft.com/office/drawing/2014/main" id="{7D472B8D-2A7B-1882-B51B-FA441B57D02E}"/>
              </a:ext>
            </a:extLst>
          </p:cNvPr>
          <p:cNvSpPr txBox="1"/>
          <p:nvPr/>
        </p:nvSpPr>
        <p:spPr>
          <a:xfrm>
            <a:off x="1422400" y="1460658"/>
            <a:ext cx="5862320" cy="1384995"/>
          </a:xfrm>
          <a:prstGeom prst="rect">
            <a:avLst/>
          </a:prstGeom>
          <a:noFill/>
        </p:spPr>
        <p:txBody>
          <a:bodyPr wrap="square" rtlCol="0">
            <a:spAutoFit/>
          </a:bodyPr>
          <a:lstStyle/>
          <a:p>
            <a:r>
              <a:rPr lang="en-IN" sz="2800" b="1" i="0" dirty="0">
                <a:solidFill>
                  <a:srgbClr val="FF0000"/>
                </a:solidFill>
                <a:effectLst/>
                <a:latin typeface="Times New Roman" panose="02020603050405020304" pitchFamily="18" charset="0"/>
              </a:rPr>
              <a:t>Compound-Complex Sentences</a:t>
            </a:r>
          </a:p>
          <a:p>
            <a:pPr algn="l"/>
            <a:endParaRPr lang="en-IN" sz="2800" b="1" i="0" dirty="0">
              <a:solidFill>
                <a:srgbClr val="FF0000"/>
              </a:solidFill>
              <a:effectLst/>
              <a:latin typeface="Times New Roman" panose="02020603050405020304" pitchFamily="18" charset="0"/>
            </a:endParaRPr>
          </a:p>
          <a:p>
            <a:r>
              <a:rPr lang="en-IN" sz="2800"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4735054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B1895-6320-5582-751D-FC178981F968}"/>
              </a:ext>
            </a:extLst>
          </p:cNvPr>
          <p:cNvPicPr>
            <a:picLocks noChangeAspect="1"/>
          </p:cNvPicPr>
          <p:nvPr/>
        </p:nvPicPr>
        <p:blipFill rotWithShape="1">
          <a:blip r:embed="rId2">
            <a:alphaModFix amt="40000"/>
          </a:blip>
          <a:srcRect r="1779" b="1"/>
          <a:stretch/>
        </p:blipFill>
        <p:spPr>
          <a:xfrm>
            <a:off x="-416560" y="-437645"/>
            <a:ext cx="13208000" cy="7429501"/>
          </a:xfrm>
          <a:prstGeom prst="rect">
            <a:avLst/>
          </a:prstGeom>
        </p:spPr>
      </p:pic>
      <p:sp>
        <p:nvSpPr>
          <p:cNvPr id="3" name="Rectangle 2">
            <a:extLst>
              <a:ext uri="{FF2B5EF4-FFF2-40B4-BE49-F238E27FC236}">
                <a16:creationId xmlns:a16="http://schemas.microsoft.com/office/drawing/2014/main" id="{BEE60720-F185-9FFF-A813-DBA6FDB7C4F7}"/>
              </a:ext>
            </a:extLst>
          </p:cNvPr>
          <p:cNvSpPr/>
          <p:nvPr/>
        </p:nvSpPr>
        <p:spPr>
          <a:xfrm>
            <a:off x="1635760" y="2693015"/>
            <a:ext cx="9428480" cy="1015663"/>
          </a:xfrm>
          <a:prstGeom prst="rect">
            <a:avLst/>
          </a:prstGeom>
          <a:noFill/>
          <a:scene3d>
            <a:camera prst="isometricOffAxis1Right"/>
            <a:lightRig rig="threePt" dir="t"/>
          </a:scene3d>
          <a:sp3d extrusionH="107950"/>
        </p:spPr>
        <p:txBody>
          <a:bodyPr wrap="square" lIns="91440" tIns="45720" rIns="91440" bIns="45720">
            <a:spAutoFit/>
            <a:sp3d extrusionH="12700">
              <a:bevelT w="12700"/>
              <a:bevelB w="12700"/>
            </a:sp3d>
          </a:bodyPr>
          <a:lstStyle/>
          <a:p>
            <a:pPr algn="ctr"/>
            <a:r>
              <a:rPr lang="en-US" sz="6000" b="1" cap="none" spc="0" dirty="0">
                <a:ln w="13462">
                  <a:solidFill>
                    <a:schemeClr val="tx1">
                      <a:lumMod val="95000"/>
                      <a:lumOff val="5000"/>
                    </a:schemeClr>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rPr>
              <a:t>TYPES OF </a:t>
            </a:r>
            <a:r>
              <a:rPr lang="en-US" sz="6000" b="1" cap="none" spc="0" dirty="0">
                <a:ln w="13462">
                  <a:solidFill>
                    <a:schemeClr val="tx1"/>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rPr>
              <a:t>VERBS</a:t>
            </a:r>
            <a:endParaRPr lang="en-IN" sz="6000" b="1" cap="none" spc="0" dirty="0">
              <a:ln w="13462">
                <a:solidFill>
                  <a:schemeClr val="tx1"/>
                </a:solidFill>
                <a:prstDash val="solid"/>
              </a:ln>
              <a:solidFill>
                <a:srgbClr val="FF0000"/>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565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142</TotalTime>
  <Words>941</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Bajanthri Madhan Mohan</dc:creator>
  <cp:lastModifiedBy>Bajanthri Madhan Mohan</cp:lastModifiedBy>
  <cp:revision>2</cp:revision>
  <dcterms:created xsi:type="dcterms:W3CDTF">2023-12-19T15:51:26Z</dcterms:created>
  <dcterms:modified xsi:type="dcterms:W3CDTF">2023-12-19T18:14:25Z</dcterms:modified>
</cp:coreProperties>
</file>