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aven Pro" panose="020B0604020202020204" charset="0"/>
      <p:regular r:id="rId14"/>
      <p:bold r:id="rId15"/>
    </p:embeddedFont>
    <p:embeddedFont>
      <p:font typeface="Maven Pro ExtraBold" panose="020B0604020202020204" charset="0"/>
      <p:bold r:id="rId16"/>
    </p:embeddedFont>
    <p:embeddedFont>
      <p:font typeface="Maven Pro Medium" panose="020B0604020202020204" charset="0"/>
      <p:regular r:id="rId17"/>
      <p:bold r:id="rId18"/>
    </p:embeddedFont>
    <p:embeddedFont>
      <p:font typeface="Nunito" pitchFamily="2" charset="0"/>
      <p:regular r:id="rId19"/>
      <p:bold r:id="rId20"/>
      <p:italic r:id="rId21"/>
      <p:boldItalic r:id="rId22"/>
    </p:embeddedFont>
    <p:embeddedFont>
      <p:font typeface="Old Standard TT" panose="020B0604020202020204"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2d39f3468_0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2d39f3468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1e605bf11_0_1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1e605bf11_0_1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11e605bf11_0_2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11e605bf11_0_2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f88252dc4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f88252dc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12d39f3468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12d39f3468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1c8709c7f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1c8709c7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11e605bf11_0_4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11e605bf11_0_4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11e605bf11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11e605bf11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1c8709c7f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1c8709c7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1e605bf11_0_1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1e605bf11_0_1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1e605bf11_0_1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1e605bf11_0_1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_alt1">
  <p:cSld name="SECTION_HEADER_2">
    <p:bg>
      <p:bgPr>
        <a:solidFill>
          <a:srgbClr val="434343"/>
        </a:solidFill>
        <a:effectLst/>
      </p:bgPr>
    </p:bg>
    <p:spTree>
      <p:nvGrpSpPr>
        <p:cNvPr id="1" name="Shape 273"/>
        <p:cNvGrpSpPr/>
        <p:nvPr/>
      </p:nvGrpSpPr>
      <p:grpSpPr>
        <a:xfrm>
          <a:off x="0" y="0"/>
          <a:ext cx="0" cy="0"/>
          <a:chOff x="0" y="0"/>
          <a:chExt cx="0" cy="0"/>
        </a:xfrm>
      </p:grpSpPr>
      <p:grpSp>
        <p:nvGrpSpPr>
          <p:cNvPr id="274" name="Google Shape;274;p13"/>
          <p:cNvGrpSpPr/>
          <p:nvPr/>
        </p:nvGrpSpPr>
        <p:grpSpPr>
          <a:xfrm>
            <a:off x="830392" y="1191256"/>
            <a:ext cx="745763" cy="45826"/>
            <a:chOff x="4580561" y="2589004"/>
            <a:chExt cx="1064464" cy="25200"/>
          </a:xfrm>
        </p:grpSpPr>
        <p:sp>
          <p:nvSpPr>
            <p:cNvPr id="275" name="Google Shape;275;p1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78" name="Google Shape;27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
        <p:nvSpPr>
          <p:cNvPr id="279" name="Google Shape;279;p13">
            <a:hlinkClick r:id="" action="ppaction://noaction"/>
          </p:cNvPr>
          <p:cNvSpPr/>
          <p:nvPr/>
        </p:nvSpPr>
        <p:spPr>
          <a:xfrm>
            <a:off x="8280450" y="0"/>
            <a:ext cx="863400" cy="4542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13">
            <a:hlinkClick r:id="" action="ppaction://noaction"/>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13">
            <a:hlinkClick r:id="" action="ppaction://noaction"/>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13">
            <a:hlinkClick r:id="" action="ppaction://noaction"/>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_alt1">
  <p:cSld name="TITLE_1">
    <p:bg>
      <p:bgPr>
        <a:solidFill>
          <a:schemeClr val="lt2"/>
        </a:solidFill>
        <a:effectLst/>
      </p:bgPr>
    </p:bg>
    <p:spTree>
      <p:nvGrpSpPr>
        <p:cNvPr id="1" name="Shape 283"/>
        <p:cNvGrpSpPr/>
        <p:nvPr/>
      </p:nvGrpSpPr>
      <p:grpSpPr>
        <a:xfrm>
          <a:off x="0" y="0"/>
          <a:ext cx="0" cy="0"/>
          <a:chOff x="0" y="0"/>
          <a:chExt cx="0" cy="0"/>
        </a:xfrm>
      </p:grpSpPr>
      <p:pic>
        <p:nvPicPr>
          <p:cNvPr id="284" name="Google Shape;284;p14" descr="shutterstock_429987889_edited.jpg"/>
          <p:cNvPicPr preferRelativeResize="0"/>
          <p:nvPr/>
        </p:nvPicPr>
        <p:blipFill rotWithShape="1">
          <a:blip r:embed="rId2">
            <a:alphaModFix/>
          </a:blip>
          <a:srcRect t="21799" b="23591"/>
          <a:stretch/>
        </p:blipFill>
        <p:spPr>
          <a:xfrm>
            <a:off x="0" y="487825"/>
            <a:ext cx="9144000" cy="4655676"/>
          </a:xfrm>
          <a:prstGeom prst="rect">
            <a:avLst/>
          </a:prstGeom>
          <a:noFill/>
          <a:ln>
            <a:noFill/>
          </a:ln>
        </p:spPr>
      </p:pic>
      <p:sp>
        <p:nvSpPr>
          <p:cNvPr id="285" name="Google Shape;28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14"/>
          <p:cNvGrpSpPr/>
          <p:nvPr/>
        </p:nvGrpSpPr>
        <p:grpSpPr>
          <a:xfrm>
            <a:off x="830392" y="1191256"/>
            <a:ext cx="745763" cy="45826"/>
            <a:chOff x="4580561" y="2589004"/>
            <a:chExt cx="1064464" cy="25200"/>
          </a:xfrm>
        </p:grpSpPr>
        <p:sp>
          <p:nvSpPr>
            <p:cNvPr id="287" name="Google Shape;28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290" name="Google Shape;29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91" name="Google Shape;29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
        <p:nvSpPr>
          <p:cNvPr id="292" name="Google Shape;292;p14">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14">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294" name="Google Shape;294;p14">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295" name="Google Shape;295;p14">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5"/>
          <p:cNvSpPr txBox="1">
            <a:spLocks noGrp="1"/>
          </p:cNvSpPr>
          <p:nvPr>
            <p:ph type="ctrTitle"/>
          </p:nvPr>
        </p:nvSpPr>
        <p:spPr>
          <a:xfrm>
            <a:off x="817925" y="692100"/>
            <a:ext cx="7990500" cy="319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sz="3600" b="1">
                <a:latin typeface="Maven Pro"/>
                <a:ea typeface="Maven Pro"/>
                <a:cs typeface="Maven Pro"/>
                <a:sym typeface="Maven Pro"/>
              </a:rPr>
              <a:t>Physicians Responses to exposure to P4P incentives: Experimental evidence.</a:t>
            </a:r>
            <a:endParaRPr sz="3600" b="1">
              <a:latin typeface="Maven Pro"/>
              <a:ea typeface="Maven Pro"/>
              <a:cs typeface="Maven Pro"/>
              <a:sym typeface="Maven Pro"/>
            </a:endParaRPr>
          </a:p>
          <a:p>
            <a:pPr marL="0" lvl="0" indent="0" algn="l" rtl="0">
              <a:spcBef>
                <a:spcPts val="0"/>
              </a:spcBef>
              <a:spcAft>
                <a:spcPts val="0"/>
              </a:spcAft>
              <a:buNone/>
            </a:pPr>
            <a:r>
              <a:rPr lang="fr" sz="2355" b="1">
                <a:latin typeface="Maven Pro"/>
                <a:ea typeface="Maven Pro"/>
                <a:cs typeface="Maven Pro"/>
                <a:sym typeface="Maven Pro"/>
              </a:rPr>
              <a:t>Samuel KEMBOU NZALE </a:t>
            </a:r>
            <a:endParaRPr sz="2355" b="1">
              <a:latin typeface="Maven Pro"/>
              <a:ea typeface="Maven Pro"/>
              <a:cs typeface="Maven Pro"/>
              <a:sym typeface="Maven Pro"/>
            </a:endParaRPr>
          </a:p>
          <a:p>
            <a:pPr marL="0" lvl="0" indent="0" algn="l" rtl="0">
              <a:spcBef>
                <a:spcPts val="0"/>
              </a:spcBef>
              <a:spcAft>
                <a:spcPts val="0"/>
              </a:spcAft>
              <a:buNone/>
            </a:pPr>
            <a:r>
              <a:rPr lang="fr" sz="2355" b="1">
                <a:latin typeface="Maven Pro"/>
                <a:ea typeface="Maven Pro"/>
                <a:cs typeface="Maven Pro"/>
                <a:sym typeface="Maven Pro"/>
              </a:rPr>
              <a:t>February 2, 2021</a:t>
            </a:r>
            <a:endParaRPr sz="2355" b="1">
              <a:latin typeface="Maven Pro"/>
              <a:ea typeface="Maven Pro"/>
              <a:cs typeface="Maven Pro"/>
              <a:sym typeface="Maven Pro"/>
            </a:endParaRPr>
          </a:p>
          <a:p>
            <a:pPr marL="0" lvl="0" indent="0" algn="l" rtl="0">
              <a:spcBef>
                <a:spcPts val="0"/>
              </a:spcBef>
              <a:spcAft>
                <a:spcPts val="0"/>
              </a:spcAft>
              <a:buNone/>
            </a:pPr>
            <a:endParaRPr/>
          </a:p>
        </p:txBody>
      </p:sp>
      <p:sp>
        <p:nvSpPr>
          <p:cNvPr id="301" name="Google Shape;301;p15"/>
          <p:cNvSpPr txBox="1">
            <a:spLocks noGrp="1"/>
          </p:cNvSpPr>
          <p:nvPr>
            <p:ph type="subTitle" idx="1"/>
          </p:nvPr>
        </p:nvSpPr>
        <p:spPr>
          <a:xfrm>
            <a:off x="817925" y="4105425"/>
            <a:ext cx="3035700" cy="69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600">
                <a:latin typeface="Maven Pro Medium"/>
                <a:ea typeface="Maven Pro Medium"/>
                <a:cs typeface="Maven Pro Medium"/>
                <a:sym typeface="Maven Pro Medium"/>
              </a:rPr>
              <a:t>Bède MASSALLA</a:t>
            </a:r>
            <a:endParaRPr sz="1600">
              <a:latin typeface="Maven Pro Medium"/>
              <a:ea typeface="Maven Pro Medium"/>
              <a:cs typeface="Maven Pro Medium"/>
              <a:sym typeface="Maven Pr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52"/>
        <p:cNvGrpSpPr/>
        <p:nvPr/>
      </p:nvGrpSpPr>
      <p:grpSpPr>
        <a:xfrm>
          <a:off x="0" y="0"/>
          <a:ext cx="0" cy="0"/>
          <a:chOff x="0" y="0"/>
          <a:chExt cx="0" cy="0"/>
        </a:xfrm>
      </p:grpSpPr>
      <p:pic>
        <p:nvPicPr>
          <p:cNvPr id="353" name="Google Shape;353;p24"/>
          <p:cNvPicPr preferRelativeResize="0"/>
          <p:nvPr/>
        </p:nvPicPr>
        <p:blipFill>
          <a:blip r:embed="rId3">
            <a:alphaModFix/>
          </a:blip>
          <a:stretch>
            <a:fillRect/>
          </a:stretch>
        </p:blipFill>
        <p:spPr>
          <a:xfrm>
            <a:off x="152400" y="152400"/>
            <a:ext cx="8667026"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5"/>
          <p:cNvSpPr txBox="1"/>
          <p:nvPr/>
        </p:nvSpPr>
        <p:spPr>
          <a:xfrm>
            <a:off x="346050" y="478857"/>
            <a:ext cx="8022000" cy="281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dirty="0">
                <a:latin typeface="Maven Pro"/>
                <a:ea typeface="Maven Pro"/>
                <a:cs typeface="Maven Pro"/>
                <a:sym typeface="Maven Pro"/>
              </a:rPr>
              <a:t>Conclusion:</a:t>
            </a:r>
            <a:endParaRPr lang="fr-FR" sz="1600" dirty="0">
              <a:latin typeface="Maven Pro"/>
              <a:ea typeface="Maven Pro"/>
              <a:cs typeface="Maven Pro"/>
              <a:sym typeface="Maven Pro"/>
            </a:endParaRPr>
          </a:p>
          <a:p>
            <a:pPr marL="0" lvl="0" indent="0" algn="l" rtl="0">
              <a:spcBef>
                <a:spcPts val="1600"/>
              </a:spcBef>
              <a:spcAft>
                <a:spcPts val="0"/>
              </a:spcAft>
              <a:buNone/>
            </a:pPr>
            <a:r>
              <a:rPr lang="fr-FR" sz="1600" dirty="0">
                <a:latin typeface="Maven Pro"/>
                <a:ea typeface="Maven Pro"/>
                <a:cs typeface="Maven Pro"/>
                <a:sym typeface="Maven Pro"/>
              </a:rPr>
              <a:t>le système P4P récompense uniquement les actions au bénéfice </a:t>
            </a:r>
            <a:r>
              <a:rPr lang="fr-FR" sz="1600">
                <a:latin typeface="Maven Pro"/>
                <a:ea typeface="Maven Pro"/>
                <a:cs typeface="Maven Pro"/>
                <a:sym typeface="Maven Pro"/>
              </a:rPr>
              <a:t>du patient </a:t>
            </a:r>
            <a:r>
              <a:rPr lang="fr-FR" sz="1600" dirty="0">
                <a:latin typeface="Maven Pro"/>
                <a:ea typeface="Maven Pro"/>
                <a:cs typeface="Maven Pro"/>
                <a:sym typeface="Maven Pro"/>
              </a:rPr>
              <a:t>contrairement aux systèmes FFS et CAP qui ne récompense que les actions du médecins.</a:t>
            </a:r>
          </a:p>
          <a:p>
            <a:pPr marL="457200" lvl="0" indent="-330200" algn="l" rtl="0">
              <a:spcBef>
                <a:spcPts val="1600"/>
              </a:spcBef>
              <a:spcAft>
                <a:spcPts val="0"/>
              </a:spcAft>
              <a:buClr>
                <a:srgbClr val="000000"/>
              </a:buClr>
              <a:buSzPts val="1600"/>
              <a:buFont typeface="Maven Pro"/>
              <a:buChar char="❖"/>
            </a:pPr>
            <a:r>
              <a:rPr lang="fr" sz="1600" dirty="0">
                <a:latin typeface="Maven Pro"/>
                <a:ea typeface="Maven Pro"/>
                <a:cs typeface="Maven Pro"/>
                <a:sym typeface="Maven Pro"/>
              </a:rPr>
              <a:t>sur la quantité de services le P4P a tendance à diminuer la quantité globale de services, cette diminution concerne à la fois les systèmes FFS et CAP</a:t>
            </a:r>
            <a:endParaRPr sz="1600" dirty="0">
              <a:latin typeface="Maven Pro"/>
              <a:ea typeface="Maven Pro"/>
              <a:cs typeface="Maven Pro"/>
              <a:sym typeface="Maven Pro"/>
            </a:endParaRPr>
          </a:p>
          <a:p>
            <a:pPr marL="457200" lvl="0" indent="-330200" algn="l" rtl="0">
              <a:spcBef>
                <a:spcPts val="0"/>
              </a:spcBef>
              <a:spcAft>
                <a:spcPts val="0"/>
              </a:spcAft>
              <a:buClr>
                <a:srgbClr val="000000"/>
              </a:buClr>
              <a:buSzPts val="1600"/>
              <a:buFont typeface="Maven Pro"/>
              <a:buChar char="❖"/>
            </a:pPr>
            <a:r>
              <a:rPr lang="fr" sz="1600" dirty="0">
                <a:latin typeface="Maven Pro"/>
                <a:ea typeface="Maven Pro"/>
                <a:cs typeface="Maven Pro"/>
                <a:sym typeface="Maven Pro"/>
              </a:rPr>
              <a:t>sur la qualité analysée, les médecins exposés au système P4P augmente le taux du nombre d’actions utiles dans le FFS, alors qu’il diminue la proportion des biens traités dans le système CAP.</a:t>
            </a:r>
            <a:endParaRPr sz="1600" dirty="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305"/>
        <p:cNvGrpSpPr/>
        <p:nvPr/>
      </p:nvGrpSpPr>
      <p:grpSpPr>
        <a:xfrm>
          <a:off x="0" y="0"/>
          <a:ext cx="0" cy="0"/>
          <a:chOff x="0" y="0"/>
          <a:chExt cx="0" cy="0"/>
        </a:xfrm>
      </p:grpSpPr>
      <p:sp>
        <p:nvSpPr>
          <p:cNvPr id="306" name="Google Shape;306;p16"/>
          <p:cNvSpPr txBox="1">
            <a:spLocks noGrp="1"/>
          </p:cNvSpPr>
          <p:nvPr>
            <p:ph type="title"/>
          </p:nvPr>
        </p:nvSpPr>
        <p:spPr>
          <a:xfrm>
            <a:off x="729450" y="1322450"/>
            <a:ext cx="7010100" cy="9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3380">
                <a:latin typeface="Maven Pro ExtraBold"/>
                <a:ea typeface="Maven Pro ExtraBold"/>
                <a:cs typeface="Maven Pro ExtraBold"/>
                <a:sym typeface="Maven Pro ExtraBold"/>
              </a:rPr>
              <a:t>Objectif </a:t>
            </a:r>
            <a:endParaRPr sz="3380">
              <a:latin typeface="Maven Pro ExtraBold"/>
              <a:ea typeface="Maven Pro ExtraBold"/>
              <a:cs typeface="Maven Pro ExtraBold"/>
              <a:sym typeface="Maven Pro ExtraBold"/>
            </a:endParaRPr>
          </a:p>
        </p:txBody>
      </p:sp>
      <p:sp>
        <p:nvSpPr>
          <p:cNvPr id="307" name="Google Shape;307;p16"/>
          <p:cNvSpPr txBox="1">
            <a:spLocks noGrp="1"/>
          </p:cNvSpPr>
          <p:nvPr>
            <p:ph type="body" idx="4294967295"/>
          </p:nvPr>
        </p:nvSpPr>
        <p:spPr>
          <a:xfrm>
            <a:off x="729450" y="2485250"/>
            <a:ext cx="7010100" cy="189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2200">
                <a:solidFill>
                  <a:srgbClr val="FFFFFF"/>
                </a:solidFill>
                <a:latin typeface="Maven Pro Medium"/>
                <a:ea typeface="Maven Pro Medium"/>
                <a:cs typeface="Maven Pro Medium"/>
                <a:sym typeface="Maven Pro Medium"/>
              </a:rPr>
              <a:t>les effets à court terme du retrait  de l’incitation au paiement à la performance(P4P)</a:t>
            </a:r>
            <a:endParaRPr sz="2200">
              <a:solidFill>
                <a:srgbClr val="FFFFFF"/>
              </a:solidFill>
              <a:latin typeface="Maven Pro Medium"/>
              <a:ea typeface="Maven Pro Medium"/>
              <a:cs typeface="Maven Pro Medium"/>
              <a:sym typeface="Maven Pr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7"/>
          <p:cNvSpPr txBox="1">
            <a:spLocks noGrp="1"/>
          </p:cNvSpPr>
          <p:nvPr>
            <p:ph type="title"/>
          </p:nvPr>
        </p:nvSpPr>
        <p:spPr>
          <a:xfrm>
            <a:off x="424700" y="2438050"/>
            <a:ext cx="7993200" cy="2469600"/>
          </a:xfrm>
          <a:prstGeom prst="rect">
            <a:avLst/>
          </a:prstGeom>
        </p:spPr>
        <p:txBody>
          <a:bodyPr spcFirstLastPara="1" wrap="square" lIns="91425" tIns="91425" rIns="91425" bIns="91425" anchor="t" anchorCtr="0">
            <a:normAutofit/>
          </a:bodyPr>
          <a:lstStyle/>
          <a:p>
            <a:pPr marL="457200" lvl="0" indent="-368300" algn="l" rtl="0">
              <a:lnSpc>
                <a:spcPct val="150000"/>
              </a:lnSpc>
              <a:spcBef>
                <a:spcPts val="0"/>
              </a:spcBef>
              <a:spcAft>
                <a:spcPts val="0"/>
              </a:spcAft>
              <a:buSzPts val="2200"/>
              <a:buFont typeface="Maven Pro"/>
              <a:buChar char="❖"/>
            </a:pPr>
            <a:r>
              <a:rPr lang="fr" sz="2200" b="1">
                <a:latin typeface="Maven Pro"/>
                <a:ea typeface="Maven Pro"/>
                <a:cs typeface="Maven Pro"/>
                <a:sym typeface="Maven Pro"/>
              </a:rPr>
              <a:t>pay for performance (P4P)</a:t>
            </a:r>
            <a:endParaRPr sz="2200" b="1" baseline="30000">
              <a:latin typeface="Maven Pro"/>
              <a:ea typeface="Maven Pro"/>
              <a:cs typeface="Maven Pro"/>
              <a:sym typeface="Maven Pro"/>
            </a:endParaRPr>
          </a:p>
          <a:p>
            <a:pPr marL="457200" lvl="0" indent="-368300" algn="l" rtl="0">
              <a:lnSpc>
                <a:spcPct val="150000"/>
              </a:lnSpc>
              <a:spcBef>
                <a:spcPts val="0"/>
              </a:spcBef>
              <a:spcAft>
                <a:spcPts val="0"/>
              </a:spcAft>
              <a:buSzPts val="2200"/>
              <a:buFont typeface="Maven Pro"/>
              <a:buChar char="❖"/>
            </a:pPr>
            <a:r>
              <a:rPr lang="fr" sz="2200" b="1">
                <a:latin typeface="Maven Pro"/>
                <a:ea typeface="Maven Pro"/>
                <a:cs typeface="Maven Pro"/>
                <a:sym typeface="Maven Pro"/>
              </a:rPr>
              <a:t>Fee for service (FFS)</a:t>
            </a:r>
            <a:endParaRPr sz="2200" b="1" baseline="30000">
              <a:latin typeface="Maven Pro"/>
              <a:ea typeface="Maven Pro"/>
              <a:cs typeface="Maven Pro"/>
              <a:sym typeface="Maven Pro"/>
            </a:endParaRPr>
          </a:p>
          <a:p>
            <a:pPr marL="457200" lvl="0" indent="-368300" algn="l" rtl="0">
              <a:lnSpc>
                <a:spcPct val="150000"/>
              </a:lnSpc>
              <a:spcBef>
                <a:spcPts val="0"/>
              </a:spcBef>
              <a:spcAft>
                <a:spcPts val="0"/>
              </a:spcAft>
              <a:buSzPts val="2200"/>
              <a:buFont typeface="Maven Pro"/>
              <a:buChar char="❖"/>
            </a:pPr>
            <a:r>
              <a:rPr lang="fr" sz="2200" b="1">
                <a:latin typeface="Maven Pro"/>
                <a:ea typeface="Maven Pro"/>
                <a:cs typeface="Maven Pro"/>
                <a:sym typeface="Maven Pro"/>
              </a:rPr>
              <a:t>Capitation (CAP)</a:t>
            </a:r>
            <a:endParaRPr sz="2200" b="1" baseline="30000">
              <a:latin typeface="Maven Pro"/>
              <a:ea typeface="Maven Pro"/>
              <a:cs typeface="Maven Pro"/>
              <a:sym typeface="Maven Pro"/>
            </a:endParaRPr>
          </a:p>
          <a:p>
            <a:pPr marL="457200" lvl="0" indent="0" algn="l" rtl="0">
              <a:spcBef>
                <a:spcPts val="0"/>
              </a:spcBef>
              <a:spcAft>
                <a:spcPts val="0"/>
              </a:spcAft>
              <a:buNone/>
            </a:pPr>
            <a:endParaRPr sz="1600" b="1">
              <a:solidFill>
                <a:srgbClr val="000000"/>
              </a:solidFill>
              <a:latin typeface="Maven Pro"/>
              <a:ea typeface="Maven Pro"/>
              <a:cs typeface="Maven Pro"/>
              <a:sym typeface="Maven Pro"/>
            </a:endParaRPr>
          </a:p>
          <a:p>
            <a:pPr marL="0" lvl="0" indent="0" algn="l" rtl="0">
              <a:spcBef>
                <a:spcPts val="0"/>
              </a:spcBef>
              <a:spcAft>
                <a:spcPts val="0"/>
              </a:spcAft>
              <a:buNone/>
            </a:pPr>
            <a:r>
              <a:rPr lang="fr" sz="444" b="1">
                <a:solidFill>
                  <a:srgbClr val="000000"/>
                </a:solidFill>
                <a:latin typeface="Maven Pro"/>
                <a:ea typeface="Maven Pro"/>
                <a:cs typeface="Maven Pro"/>
                <a:sym typeface="Maven Pro"/>
              </a:rPr>
              <a:t> </a:t>
            </a:r>
            <a:endParaRPr sz="1100" b="1">
              <a:latin typeface="Maven Pro"/>
              <a:ea typeface="Maven Pro"/>
              <a:cs typeface="Maven Pro"/>
              <a:sym typeface="Maven Pro"/>
            </a:endParaRPr>
          </a:p>
        </p:txBody>
      </p:sp>
      <p:sp>
        <p:nvSpPr>
          <p:cNvPr id="313" name="Google Shape;313;p17"/>
          <p:cNvSpPr txBox="1"/>
          <p:nvPr/>
        </p:nvSpPr>
        <p:spPr>
          <a:xfrm>
            <a:off x="729450" y="1604400"/>
            <a:ext cx="69465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300">
                <a:solidFill>
                  <a:schemeClr val="lt1"/>
                </a:solidFill>
                <a:latin typeface="Maven Pro ExtraBold"/>
                <a:ea typeface="Maven Pro ExtraBold"/>
                <a:cs typeface="Maven Pro ExtraBold"/>
                <a:sym typeface="Maven Pro ExtraBold"/>
              </a:rPr>
              <a:t>Les différents types de paiement</a:t>
            </a:r>
            <a:endParaRPr sz="3300">
              <a:solidFill>
                <a:schemeClr val="lt1"/>
              </a:solidFill>
              <a:latin typeface="Maven Pro ExtraBold"/>
              <a:ea typeface="Maven Pro ExtraBold"/>
              <a:cs typeface="Maven Pro ExtraBold"/>
              <a:sym typeface="Maven Pro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p:nvPr/>
        </p:nvSpPr>
        <p:spPr>
          <a:xfrm>
            <a:off x="2532425" y="990950"/>
            <a:ext cx="637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319" name="Google Shape;319;p18"/>
          <p:cNvSpPr txBox="1"/>
          <p:nvPr/>
        </p:nvSpPr>
        <p:spPr>
          <a:xfrm>
            <a:off x="1226900" y="519075"/>
            <a:ext cx="7336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700">
                <a:solidFill>
                  <a:schemeClr val="lt1"/>
                </a:solidFill>
                <a:latin typeface="Maven Pro ExtraBold"/>
                <a:ea typeface="Maven Pro ExtraBold"/>
                <a:cs typeface="Maven Pro ExtraBold"/>
                <a:sym typeface="Maven Pro ExtraBold"/>
              </a:rPr>
              <a:t>Experimentation</a:t>
            </a:r>
            <a:endParaRPr sz="2700">
              <a:solidFill>
                <a:schemeClr val="lt1"/>
              </a:solidFill>
              <a:latin typeface="Maven Pro ExtraBold"/>
              <a:ea typeface="Maven Pro ExtraBold"/>
              <a:cs typeface="Maven Pro ExtraBold"/>
              <a:sym typeface="Maven Pro ExtraBold"/>
            </a:endParaRPr>
          </a:p>
        </p:txBody>
      </p:sp>
      <p:sp>
        <p:nvSpPr>
          <p:cNvPr id="320" name="Google Shape;320;p18"/>
          <p:cNvSpPr txBox="1"/>
          <p:nvPr/>
        </p:nvSpPr>
        <p:spPr>
          <a:xfrm>
            <a:off x="1415650" y="1683050"/>
            <a:ext cx="7336200" cy="10620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lt1"/>
              </a:buClr>
              <a:buSzPts val="1900"/>
              <a:buFont typeface="Maven Pro Medium"/>
              <a:buChar char="❖"/>
            </a:pPr>
            <a:r>
              <a:rPr lang="fr" sz="1900">
                <a:solidFill>
                  <a:schemeClr val="lt1"/>
                </a:solidFill>
                <a:latin typeface="Maven Pro Medium"/>
                <a:ea typeface="Maven Pro Medium"/>
                <a:cs typeface="Maven Pro Medium"/>
                <a:sym typeface="Maven Pro Medium"/>
              </a:rPr>
              <a:t>Bardey, D., Kembou Nzale, S., Ventelou, B., 2018. Physicians’ incentives to adopt personalized medicine: experimental evidence. Doc. CEDE.</a:t>
            </a:r>
            <a:endParaRPr sz="1900">
              <a:solidFill>
                <a:schemeClr val="lt1"/>
              </a:solidFill>
              <a:latin typeface="Maven Pro Medium"/>
              <a:ea typeface="Maven Pro Medium"/>
              <a:cs typeface="Maven Pro Medium"/>
              <a:sym typeface="Maven Pr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9"/>
          <p:cNvSpPr txBox="1"/>
          <p:nvPr/>
        </p:nvSpPr>
        <p:spPr>
          <a:xfrm>
            <a:off x="2532425" y="990950"/>
            <a:ext cx="637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326" name="Google Shape;326;p19"/>
          <p:cNvSpPr txBox="1"/>
          <p:nvPr/>
        </p:nvSpPr>
        <p:spPr>
          <a:xfrm>
            <a:off x="1226900" y="519075"/>
            <a:ext cx="73362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700">
                <a:solidFill>
                  <a:schemeClr val="lt1"/>
                </a:solidFill>
                <a:latin typeface="Maven Pro ExtraBold"/>
                <a:ea typeface="Maven Pro ExtraBold"/>
                <a:cs typeface="Maven Pro ExtraBold"/>
                <a:sym typeface="Maven Pro ExtraBold"/>
              </a:rPr>
              <a:t>Estimation et Résultats</a:t>
            </a:r>
            <a:endParaRPr sz="2700">
              <a:solidFill>
                <a:schemeClr val="lt1"/>
              </a:solidFill>
              <a:latin typeface="Maven Pro ExtraBold"/>
              <a:ea typeface="Maven Pro ExtraBold"/>
              <a:cs typeface="Maven Pro ExtraBold"/>
              <a:sym typeface="Maven Pro ExtraBold"/>
            </a:endParaRPr>
          </a:p>
        </p:txBody>
      </p:sp>
      <p:sp>
        <p:nvSpPr>
          <p:cNvPr id="327" name="Google Shape;327;p19"/>
          <p:cNvSpPr txBox="1"/>
          <p:nvPr/>
        </p:nvSpPr>
        <p:spPr>
          <a:xfrm>
            <a:off x="1415650" y="1683050"/>
            <a:ext cx="73362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a:solidFill>
                  <a:schemeClr val="lt1"/>
                </a:solidFill>
                <a:latin typeface="Maven Pro Medium"/>
                <a:ea typeface="Maven Pro Medium"/>
                <a:cs typeface="Maven Pro Medium"/>
                <a:sym typeface="Maven Pro Medium"/>
              </a:rPr>
              <a:t>comparaison sur deux dimensions: quantité et qualité des soins</a:t>
            </a:r>
            <a:endParaRPr sz="1900">
              <a:solidFill>
                <a:schemeClr val="lt1"/>
              </a:solidFill>
              <a:latin typeface="Maven Pro Medium"/>
              <a:ea typeface="Maven Pro Medium"/>
              <a:cs typeface="Maven Pro Medium"/>
              <a:sym typeface="Maven Pro Medium"/>
            </a:endParaRPr>
          </a:p>
          <a:p>
            <a:pPr marL="0" lvl="0" indent="0" algn="l" rtl="0">
              <a:spcBef>
                <a:spcPts val="0"/>
              </a:spcBef>
              <a:spcAft>
                <a:spcPts val="0"/>
              </a:spcAft>
              <a:buNone/>
            </a:pPr>
            <a:endParaRPr sz="1900">
              <a:solidFill>
                <a:schemeClr val="lt1"/>
              </a:solidFill>
              <a:latin typeface="Maven Pro Medium"/>
              <a:ea typeface="Maven Pro Medium"/>
              <a:cs typeface="Maven Pro Medium"/>
              <a:sym typeface="Maven Pro Medium"/>
            </a:endParaRPr>
          </a:p>
          <a:p>
            <a:pPr marL="457200" lvl="0" indent="-349250" algn="l" rtl="0">
              <a:spcBef>
                <a:spcPts val="0"/>
              </a:spcBef>
              <a:spcAft>
                <a:spcPts val="0"/>
              </a:spcAft>
              <a:buClr>
                <a:schemeClr val="lt1"/>
              </a:buClr>
              <a:buSzPts val="1900"/>
              <a:buFont typeface="Maven Pro Medium"/>
              <a:buChar char="❖"/>
            </a:pPr>
            <a:r>
              <a:rPr lang="fr" sz="1900">
                <a:solidFill>
                  <a:schemeClr val="lt1"/>
                </a:solidFill>
                <a:latin typeface="Maven Pro Medium"/>
                <a:ea typeface="Maven Pro Medium"/>
                <a:cs typeface="Maven Pro Medium"/>
                <a:sym typeface="Maven Pro Medium"/>
              </a:rPr>
              <a:t>Exposition P4P et quantité d’actions entreprises</a:t>
            </a:r>
            <a:endParaRPr sz="1900">
              <a:solidFill>
                <a:schemeClr val="lt1"/>
              </a:solidFill>
              <a:latin typeface="Maven Pro Medium"/>
              <a:ea typeface="Maven Pro Medium"/>
              <a:cs typeface="Maven Pro Medium"/>
              <a:sym typeface="Maven Pro Medium"/>
            </a:endParaRPr>
          </a:p>
          <a:p>
            <a:pPr marL="457200" lvl="0" indent="-349250" algn="l" rtl="0">
              <a:spcBef>
                <a:spcPts val="0"/>
              </a:spcBef>
              <a:spcAft>
                <a:spcPts val="0"/>
              </a:spcAft>
              <a:buClr>
                <a:schemeClr val="lt1"/>
              </a:buClr>
              <a:buSzPts val="1900"/>
              <a:buFont typeface="Maven Pro Medium"/>
              <a:buChar char="❖"/>
            </a:pPr>
            <a:r>
              <a:rPr lang="fr" sz="1900">
                <a:solidFill>
                  <a:schemeClr val="lt1"/>
                </a:solidFill>
                <a:latin typeface="Maven Pro Medium"/>
                <a:ea typeface="Maven Pro Medium"/>
                <a:cs typeface="Maven Pro Medium"/>
                <a:sym typeface="Maven Pro Medium"/>
              </a:rPr>
              <a:t>Expositions P4P et qualité d’actions entreprises</a:t>
            </a:r>
            <a:endParaRPr sz="1900">
              <a:solidFill>
                <a:schemeClr val="lt1"/>
              </a:solidFill>
              <a:latin typeface="Maven Pro Medium"/>
              <a:ea typeface="Maven Pro Medium"/>
              <a:cs typeface="Maven Pro Medium"/>
              <a:sym typeface="Maven Pr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31"/>
        <p:cNvGrpSpPr/>
        <p:nvPr/>
      </p:nvGrpSpPr>
      <p:grpSpPr>
        <a:xfrm>
          <a:off x="0" y="0"/>
          <a:ext cx="0" cy="0"/>
          <a:chOff x="0" y="0"/>
          <a:chExt cx="0" cy="0"/>
        </a:xfrm>
      </p:grpSpPr>
      <p:sp>
        <p:nvSpPr>
          <p:cNvPr id="332" name="Google Shape;332;p20"/>
          <p:cNvSpPr txBox="1">
            <a:spLocks noGrp="1"/>
          </p:cNvSpPr>
          <p:nvPr>
            <p:ph type="subTitle" idx="1"/>
          </p:nvPr>
        </p:nvSpPr>
        <p:spPr>
          <a:xfrm>
            <a:off x="202575" y="298850"/>
            <a:ext cx="4045200" cy="4622700"/>
          </a:xfrm>
          <a:prstGeom prst="rect">
            <a:avLst/>
          </a:prstGeom>
        </p:spPr>
        <p:txBody>
          <a:bodyPr spcFirstLastPara="1" wrap="square" lIns="91425" tIns="91425" rIns="91425" bIns="91425" anchor="ctr" anchorCtr="0">
            <a:normAutofit fontScale="32500" lnSpcReduction="20000"/>
          </a:bodyPr>
          <a:lstStyle/>
          <a:p>
            <a:pPr marL="0" lvl="0" indent="0" algn="l" rtl="0">
              <a:lnSpc>
                <a:spcPct val="115000"/>
              </a:lnSpc>
              <a:spcBef>
                <a:spcPts val="0"/>
              </a:spcBef>
              <a:spcAft>
                <a:spcPts val="0"/>
              </a:spcAft>
              <a:buNone/>
            </a:pPr>
            <a:r>
              <a:rPr lang="fr" sz="7838" b="1" dirty="0">
                <a:solidFill>
                  <a:schemeClr val="accent2">
                    <a:lumMod val="75000"/>
                  </a:schemeClr>
                </a:solidFill>
                <a:latin typeface="Maven Pro"/>
                <a:ea typeface="Maven Pro"/>
                <a:cs typeface="Maven Pro"/>
                <a:sym typeface="Maven Pro"/>
              </a:rPr>
              <a:t>Modèle </a:t>
            </a:r>
            <a:endParaRPr sz="7838" b="1" dirty="0">
              <a:solidFill>
                <a:schemeClr val="accent2">
                  <a:lumMod val="75000"/>
                </a:schemeClr>
              </a:solidFill>
              <a:latin typeface="Maven Pro"/>
              <a:ea typeface="Maven Pro"/>
              <a:cs typeface="Maven Pro"/>
              <a:sym typeface="Maven Pro"/>
            </a:endParaRPr>
          </a:p>
          <a:p>
            <a:pPr marL="0" lvl="0" indent="0" algn="l" rtl="0">
              <a:lnSpc>
                <a:spcPct val="115000"/>
              </a:lnSpc>
              <a:spcBef>
                <a:spcPts val="1600"/>
              </a:spcBef>
              <a:spcAft>
                <a:spcPts val="0"/>
              </a:spcAft>
              <a:buNone/>
            </a:pPr>
            <a:r>
              <a:rPr lang="fr" sz="5650" dirty="0">
                <a:solidFill>
                  <a:schemeClr val="accent2">
                    <a:lumMod val="75000"/>
                  </a:schemeClr>
                </a:solidFill>
                <a:latin typeface="Maven Pro"/>
                <a:ea typeface="Maven Pro"/>
                <a:cs typeface="Maven Pro"/>
                <a:sym typeface="Maven Pro"/>
              </a:rPr>
              <a:t>ajustement des comportements de façon globale avec l’équation suivante:</a:t>
            </a:r>
            <a:endParaRPr sz="5650" dirty="0">
              <a:solidFill>
                <a:schemeClr val="accent2">
                  <a:lumMod val="75000"/>
                </a:schemeClr>
              </a:solidFill>
              <a:latin typeface="Maven Pro"/>
              <a:ea typeface="Maven Pro"/>
              <a:cs typeface="Maven Pro"/>
              <a:sym typeface="Maven Pro"/>
            </a:endParaRPr>
          </a:p>
          <a:p>
            <a:pPr marL="0" lvl="0" indent="0" algn="l" rtl="0">
              <a:lnSpc>
                <a:spcPct val="115000"/>
              </a:lnSpc>
              <a:spcBef>
                <a:spcPts val="1600"/>
              </a:spcBef>
              <a:spcAft>
                <a:spcPts val="0"/>
              </a:spcAft>
              <a:buNone/>
            </a:pPr>
            <a:r>
              <a:rPr lang="fr" sz="7396" dirty="0">
                <a:solidFill>
                  <a:schemeClr val="accent2">
                    <a:lumMod val="75000"/>
                  </a:schemeClr>
                </a:solidFill>
                <a:latin typeface="Maven Pro"/>
                <a:ea typeface="Maven Pro"/>
                <a:cs typeface="Maven Pro"/>
                <a:sym typeface="Maven Pro"/>
              </a:rPr>
              <a:t>Y = α + βP4P + ૪X + ε   (1)</a:t>
            </a:r>
            <a:endParaRPr sz="7396" dirty="0">
              <a:solidFill>
                <a:schemeClr val="accent2">
                  <a:lumMod val="75000"/>
                </a:schemeClr>
              </a:solidFill>
              <a:latin typeface="Maven Pro"/>
              <a:ea typeface="Maven Pro"/>
              <a:cs typeface="Maven Pro"/>
              <a:sym typeface="Maven Pro"/>
            </a:endParaRPr>
          </a:p>
          <a:p>
            <a:pPr marL="0" lvl="0" indent="0" algn="l" rtl="0">
              <a:lnSpc>
                <a:spcPct val="115000"/>
              </a:lnSpc>
              <a:spcBef>
                <a:spcPts val="1600"/>
              </a:spcBef>
              <a:spcAft>
                <a:spcPts val="0"/>
              </a:spcAft>
              <a:buNone/>
            </a:pPr>
            <a:r>
              <a:rPr lang="fr" sz="5765" dirty="0">
                <a:solidFill>
                  <a:schemeClr val="accent2">
                    <a:lumMod val="75000"/>
                  </a:schemeClr>
                </a:solidFill>
                <a:latin typeface="Maven Pro"/>
                <a:ea typeface="Maven Pro"/>
                <a:cs typeface="Maven Pro"/>
                <a:sym typeface="Maven Pro"/>
              </a:rPr>
              <a:t>Y=résultat d'intérêt</a:t>
            </a:r>
            <a:endParaRPr sz="5765" dirty="0">
              <a:solidFill>
                <a:schemeClr val="accent2">
                  <a:lumMod val="75000"/>
                </a:schemeClr>
              </a:solidFill>
              <a:latin typeface="Maven Pro"/>
              <a:ea typeface="Maven Pro"/>
              <a:cs typeface="Maven Pro"/>
              <a:sym typeface="Maven Pro"/>
            </a:endParaRPr>
          </a:p>
          <a:p>
            <a:pPr marL="0" lvl="0" indent="0" algn="l" rtl="0">
              <a:lnSpc>
                <a:spcPct val="115000"/>
              </a:lnSpc>
              <a:spcBef>
                <a:spcPts val="1600"/>
              </a:spcBef>
              <a:spcAft>
                <a:spcPts val="0"/>
              </a:spcAft>
              <a:buNone/>
            </a:pPr>
            <a:r>
              <a:rPr lang="fr" sz="5765" dirty="0">
                <a:solidFill>
                  <a:schemeClr val="accent2">
                    <a:lumMod val="75000"/>
                  </a:schemeClr>
                </a:solidFill>
                <a:latin typeface="Maven Pro"/>
                <a:ea typeface="Maven Pro"/>
                <a:cs typeface="Maven Pro"/>
                <a:sym typeface="Maven Pro"/>
              </a:rPr>
              <a:t>α= terme constant</a:t>
            </a:r>
            <a:endParaRPr sz="5765" dirty="0">
              <a:solidFill>
                <a:schemeClr val="accent2">
                  <a:lumMod val="75000"/>
                </a:schemeClr>
              </a:solidFill>
              <a:latin typeface="Maven Pro"/>
              <a:ea typeface="Maven Pro"/>
              <a:cs typeface="Maven Pro"/>
              <a:sym typeface="Maven Pro"/>
            </a:endParaRPr>
          </a:p>
          <a:p>
            <a:pPr marL="0" lvl="0" indent="0" algn="l" rtl="0">
              <a:lnSpc>
                <a:spcPct val="115000"/>
              </a:lnSpc>
              <a:spcBef>
                <a:spcPts val="1600"/>
              </a:spcBef>
              <a:spcAft>
                <a:spcPts val="0"/>
              </a:spcAft>
              <a:buNone/>
            </a:pPr>
            <a:r>
              <a:rPr lang="fr" sz="5765" dirty="0">
                <a:solidFill>
                  <a:schemeClr val="accent2">
                    <a:lumMod val="75000"/>
                  </a:schemeClr>
                </a:solidFill>
                <a:latin typeface="Maven Pro"/>
                <a:ea typeface="Maven Pro"/>
                <a:cs typeface="Maven Pro"/>
                <a:sym typeface="Maven Pro"/>
              </a:rPr>
              <a:t>β=paramètre d'intérêt qui identifie l’effet d’exposition au P4P</a:t>
            </a:r>
            <a:endParaRPr sz="5765" dirty="0">
              <a:solidFill>
                <a:schemeClr val="accent2">
                  <a:lumMod val="75000"/>
                </a:schemeClr>
              </a:solidFill>
              <a:latin typeface="Maven Pro"/>
              <a:ea typeface="Maven Pro"/>
              <a:cs typeface="Maven Pro"/>
              <a:sym typeface="Maven Pro"/>
            </a:endParaRPr>
          </a:p>
          <a:p>
            <a:pPr marL="0" lvl="0" indent="0" algn="l" rtl="0">
              <a:lnSpc>
                <a:spcPct val="115000"/>
              </a:lnSpc>
              <a:spcBef>
                <a:spcPts val="1600"/>
              </a:spcBef>
              <a:spcAft>
                <a:spcPts val="0"/>
              </a:spcAft>
              <a:buNone/>
            </a:pPr>
            <a:r>
              <a:rPr lang="fr" sz="5765" dirty="0">
                <a:solidFill>
                  <a:schemeClr val="accent2">
                    <a:lumMod val="75000"/>
                  </a:schemeClr>
                </a:solidFill>
                <a:latin typeface="Maven Pro"/>
                <a:ea typeface="Maven Pro"/>
                <a:cs typeface="Maven Pro"/>
                <a:sym typeface="Maven Pro"/>
              </a:rPr>
              <a:t>૪= vecteur de paramètre pour les variables de contrôles  X </a:t>
            </a:r>
            <a:endParaRPr sz="5765" dirty="0">
              <a:solidFill>
                <a:schemeClr val="accent2">
                  <a:lumMod val="75000"/>
                </a:schemeClr>
              </a:solidFill>
              <a:latin typeface="Maven Pro"/>
              <a:ea typeface="Maven Pro"/>
              <a:cs typeface="Maven Pro"/>
              <a:sym typeface="Maven Pro"/>
            </a:endParaRPr>
          </a:p>
          <a:p>
            <a:pPr marL="0" lvl="0" indent="0" algn="l" rtl="0">
              <a:lnSpc>
                <a:spcPct val="115000"/>
              </a:lnSpc>
              <a:spcBef>
                <a:spcPts val="1600"/>
              </a:spcBef>
              <a:spcAft>
                <a:spcPts val="0"/>
              </a:spcAft>
              <a:buNone/>
            </a:pPr>
            <a:r>
              <a:rPr lang="fr" sz="5765" dirty="0">
                <a:solidFill>
                  <a:schemeClr val="accent2">
                    <a:lumMod val="75000"/>
                  </a:schemeClr>
                </a:solidFill>
                <a:latin typeface="Maven Pro"/>
                <a:ea typeface="Maven Pro"/>
                <a:cs typeface="Maven Pro"/>
                <a:sym typeface="Maven Pro"/>
              </a:rPr>
              <a:t>ε= terme d’erreur</a:t>
            </a:r>
            <a:endParaRPr sz="5765" dirty="0">
              <a:solidFill>
                <a:schemeClr val="accent2">
                  <a:lumMod val="75000"/>
                </a:schemeClr>
              </a:solidFill>
              <a:latin typeface="Maven Pro"/>
              <a:ea typeface="Maven Pro"/>
              <a:cs typeface="Maven Pro"/>
              <a:sym typeface="Maven Pro"/>
            </a:endParaRPr>
          </a:p>
          <a:p>
            <a:pPr marL="0" lvl="0" indent="0" algn="l" rtl="0">
              <a:lnSpc>
                <a:spcPct val="115000"/>
              </a:lnSpc>
              <a:spcBef>
                <a:spcPts val="1600"/>
              </a:spcBef>
              <a:spcAft>
                <a:spcPts val="1600"/>
              </a:spcAft>
              <a:buNone/>
            </a:pPr>
            <a:endParaRPr sz="1800" dirty="0">
              <a:latin typeface="Maven Pro"/>
              <a:ea typeface="Maven Pro"/>
              <a:cs typeface="Maven Pro"/>
              <a:sym typeface="Maven Pro"/>
            </a:endParaRPr>
          </a:p>
        </p:txBody>
      </p:sp>
      <p:sp>
        <p:nvSpPr>
          <p:cNvPr id="333" name="Google Shape;333;p20"/>
          <p:cNvSpPr txBox="1">
            <a:spLocks noGrp="1"/>
          </p:cNvSpPr>
          <p:nvPr>
            <p:ph type="body" idx="2"/>
          </p:nvPr>
        </p:nvSpPr>
        <p:spPr>
          <a:xfrm>
            <a:off x="4572000" y="818875"/>
            <a:ext cx="3925800" cy="38361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fr" dirty="0">
                <a:latin typeface="Maven Pro"/>
                <a:ea typeface="Maven Pro"/>
                <a:cs typeface="Maven Pro"/>
                <a:sym typeface="Maven Pro"/>
              </a:rPr>
              <a:t>on peut décomposer l’effet globale </a:t>
            </a:r>
            <a:endParaRPr dirty="0">
              <a:latin typeface="Maven Pro"/>
              <a:ea typeface="Maven Pro"/>
              <a:cs typeface="Maven Pro"/>
              <a:sym typeface="Maven Pro"/>
            </a:endParaRPr>
          </a:p>
          <a:p>
            <a:pPr marL="0" lvl="0" indent="0" algn="l" rtl="0">
              <a:spcBef>
                <a:spcPts val="1600"/>
              </a:spcBef>
              <a:spcAft>
                <a:spcPts val="0"/>
              </a:spcAft>
              <a:buNone/>
            </a:pPr>
            <a:r>
              <a:rPr lang="fr" sz="1657" dirty="0">
                <a:latin typeface="Maven Pro"/>
                <a:ea typeface="Maven Pro"/>
                <a:cs typeface="Maven Pro"/>
                <a:sym typeface="Maven Pro"/>
              </a:rPr>
              <a:t>Y = α + βCAP + ૪X + ε (2)</a:t>
            </a:r>
            <a:endParaRPr sz="1657" dirty="0">
              <a:latin typeface="Maven Pro"/>
              <a:ea typeface="Maven Pro"/>
              <a:cs typeface="Maven Pro"/>
              <a:sym typeface="Maven Pro"/>
            </a:endParaRPr>
          </a:p>
          <a:p>
            <a:pPr marL="0" lvl="0" indent="0" algn="l" rtl="0">
              <a:spcBef>
                <a:spcPts val="1600"/>
              </a:spcBef>
              <a:spcAft>
                <a:spcPts val="0"/>
              </a:spcAft>
              <a:buNone/>
            </a:pPr>
            <a:r>
              <a:rPr lang="fr" sz="1657" dirty="0">
                <a:latin typeface="Maven Pro"/>
                <a:ea typeface="Maven Pro"/>
                <a:cs typeface="Maven Pro"/>
                <a:sym typeface="Maven Pro"/>
              </a:rPr>
              <a:t>Y = α + βFFS + ૪X + ε  (3)</a:t>
            </a:r>
            <a:endParaRPr sz="1657" dirty="0">
              <a:latin typeface="Maven Pro"/>
              <a:ea typeface="Maven Pro"/>
              <a:cs typeface="Maven Pro"/>
              <a:sym typeface="Maven Pro"/>
            </a:endParaRPr>
          </a:p>
          <a:p>
            <a:pPr marL="0" lvl="0" indent="0" algn="l" rtl="0">
              <a:spcBef>
                <a:spcPts val="1600"/>
              </a:spcBef>
              <a:spcAft>
                <a:spcPts val="0"/>
              </a:spcAft>
              <a:buNone/>
            </a:pPr>
            <a:endParaRPr sz="1557" dirty="0">
              <a:latin typeface="Maven Pro"/>
              <a:ea typeface="Maven Pro"/>
              <a:cs typeface="Maven Pro"/>
              <a:sym typeface="Maven Pro"/>
            </a:endParaRPr>
          </a:p>
          <a:p>
            <a:pPr marL="0" lvl="0" indent="0" algn="l" rtl="0">
              <a:lnSpc>
                <a:spcPct val="115000"/>
              </a:lnSpc>
              <a:spcBef>
                <a:spcPts val="1600"/>
              </a:spcBef>
              <a:spcAft>
                <a:spcPts val="1600"/>
              </a:spcAft>
              <a:buNone/>
            </a:pPr>
            <a:endParaRPr dirty="0">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21"/>
          <p:cNvPicPr preferRelativeResize="0"/>
          <p:nvPr/>
        </p:nvPicPr>
        <p:blipFill>
          <a:blip r:embed="rId3">
            <a:alphaModFix/>
          </a:blip>
          <a:stretch>
            <a:fillRect/>
          </a:stretch>
        </p:blipFill>
        <p:spPr>
          <a:xfrm>
            <a:off x="304800" y="272143"/>
            <a:ext cx="8377800" cy="467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42"/>
        <p:cNvGrpSpPr/>
        <p:nvPr/>
      </p:nvGrpSpPr>
      <p:grpSpPr>
        <a:xfrm>
          <a:off x="0" y="0"/>
          <a:ext cx="0" cy="0"/>
          <a:chOff x="0" y="0"/>
          <a:chExt cx="0" cy="0"/>
        </a:xfrm>
      </p:grpSpPr>
      <p:pic>
        <p:nvPicPr>
          <p:cNvPr id="343" name="Google Shape;343;p22"/>
          <p:cNvPicPr preferRelativeResize="0"/>
          <p:nvPr/>
        </p:nvPicPr>
        <p:blipFill>
          <a:blip r:embed="rId3">
            <a:alphaModFix/>
          </a:blip>
          <a:stretch>
            <a:fillRect/>
          </a:stretch>
        </p:blipFill>
        <p:spPr>
          <a:xfrm>
            <a:off x="152400" y="152400"/>
            <a:ext cx="8658225" cy="451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47"/>
        <p:cNvGrpSpPr/>
        <p:nvPr/>
      </p:nvGrpSpPr>
      <p:grpSpPr>
        <a:xfrm>
          <a:off x="0" y="0"/>
          <a:ext cx="0" cy="0"/>
          <a:chOff x="0" y="0"/>
          <a:chExt cx="0" cy="0"/>
        </a:xfrm>
      </p:grpSpPr>
      <p:pic>
        <p:nvPicPr>
          <p:cNvPr id="348" name="Google Shape;348;p23"/>
          <p:cNvPicPr preferRelativeResize="0"/>
          <p:nvPr/>
        </p:nvPicPr>
        <p:blipFill>
          <a:blip r:embed="rId3">
            <a:alphaModFix/>
          </a:blip>
          <a:stretch>
            <a:fillRect/>
          </a:stretch>
        </p:blipFill>
        <p:spPr>
          <a:xfrm>
            <a:off x="152400" y="152400"/>
            <a:ext cx="8401475" cy="48932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292</Words>
  <Application>Microsoft Office PowerPoint</Application>
  <PresentationFormat>Affichage à l'écran (16:9)</PresentationFormat>
  <Paragraphs>34</Paragraphs>
  <Slides>11</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Maven Pro ExtraBold</vt:lpstr>
      <vt:lpstr>Maven Pro</vt:lpstr>
      <vt:lpstr>Nunito</vt:lpstr>
      <vt:lpstr>Arial</vt:lpstr>
      <vt:lpstr>Maven Pro Medium</vt:lpstr>
      <vt:lpstr>Old Standard TT</vt:lpstr>
      <vt:lpstr>Momentum</vt:lpstr>
      <vt:lpstr>Physicians Responses to exposure to P4P incentives: Experimental evidence. Samuel KEMBOU NZALE  February 2, 2021 </vt:lpstr>
      <vt:lpstr>Objectif </vt:lpstr>
      <vt:lpstr>pay for performance (P4P) Fee for service (FFS) Capitation (CAP)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Physicians Responses to exposure to P4P incentives: Experimental evidence. Samuel KEMBOU NZALE  February 2, 2021 </dc:title>
  <cp:lastModifiedBy>Bede Massalla</cp:lastModifiedBy>
  <cp:revision>1</cp:revision>
  <dcterms:modified xsi:type="dcterms:W3CDTF">2022-02-08T13:59:26Z</dcterms:modified>
</cp:coreProperties>
</file>