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9" r:id="rId3"/>
    <p:sldId id="277" r:id="rId4"/>
    <p:sldId id="280" r:id="rId5"/>
    <p:sldId id="282" r:id="rId6"/>
    <p:sldId id="281" r:id="rId7"/>
    <p:sldId id="284" r:id="rId8"/>
    <p:sldId id="283" r:id="rId9"/>
    <p:sldId id="275" r:id="rId10"/>
  </p:sldIdLst>
  <p:sldSz cx="9144000" cy="5143500" type="screen16x9"/>
  <p:notesSz cx="6858000" cy="9144000"/>
  <p:embeddedFontLst>
    <p:embeddedFont>
      <p:font typeface="Proxima Nova" panose="02000506030000020004" pitchFamily="2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61"/>
    <p:restoredTop sz="89148"/>
  </p:normalViewPr>
  <p:slideViewPr>
    <p:cSldViewPr snapToGrid="0" snapToObjects="1">
      <p:cViewPr varScale="1">
        <p:scale>
          <a:sx n="152" d="100"/>
          <a:sy n="152" d="100"/>
        </p:scale>
        <p:origin x="3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d34e4e9f8_3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" name="Google Shape;85;g3d34e4e9f8_3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-US" sz="1100" b="0" i="0" u="none" strike="noStrike" cap="none" dirty="0"/>
              <a:t>https://</a:t>
            </a:r>
            <a:r>
              <a:rPr lang="en-US" sz="1100" b="0" i="0" u="none" strike="noStrike" cap="none" dirty="0" err="1"/>
              <a:t>www.thisismetis.com</a:t>
            </a:r>
            <a:r>
              <a:rPr lang="en-US" sz="1100" b="0" i="0" u="none" strike="noStrike" cap="none" dirty="0"/>
              <a:t>/blog/metis-student-post-goes-viral-shows-13-million-pro-repeal-net-neutrality-comments-were-faked</a:t>
            </a:r>
            <a:endParaRPr sz="1100" b="0" i="0" u="none" strike="noStrike" cap="none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d34e4e9f8_3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" name="Google Shape;85;g3d34e4e9f8_3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1643710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d34e4e9f8_3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" name="Google Shape;85;g3d34e4e9f8_3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30691853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d34e4e9f8_3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" name="Google Shape;85;g3d34e4e9f8_3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-US" sz="1100" b="0" i="0" u="none" strike="noStrike" cap="none" dirty="0"/>
              <a:t>One analogy is the hosting service is the plot of land where your house is and the URL is its address</a:t>
            </a:r>
            <a:endParaRPr sz="1100" b="0" i="0" u="none" strike="noStrike" cap="none" dirty="0"/>
          </a:p>
        </p:txBody>
      </p:sp>
    </p:spTree>
    <p:extLst>
      <p:ext uri="{BB962C8B-B14F-4D97-AF65-F5344CB8AC3E}">
        <p14:creationId xmlns:p14="http://schemas.microsoft.com/office/powerpoint/2010/main" val="41158004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d34e4e9f8_3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" name="Google Shape;85;g3d34e4e9f8_3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-US" sz="1100" b="0" i="0" u="none" strike="noStrike" cap="none" dirty="0" err="1"/>
              <a:t>Github</a:t>
            </a:r>
            <a:r>
              <a:rPr lang="en-US" sz="1100" b="0" i="0" u="none" strike="noStrike" cap="none" dirty="0"/>
              <a:t> is what we’ll walk through and what most of our students choose.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-US" sz="1100" b="0" i="0" u="none" strike="noStrike" cap="none" dirty="0"/>
              <a:t>We will walk through a Jekyll example. Students can also choose Pelican (both Cliff and John use this). Setup steps are here: https://</a:t>
            </a:r>
            <a:r>
              <a:rPr lang="en-US" sz="1100" b="0" i="0" u="none" strike="noStrike" cap="none" dirty="0" err="1"/>
              <a:t>matthewdevaney.com</a:t>
            </a:r>
            <a:r>
              <a:rPr lang="en-US" sz="1100" b="0" i="0" u="none" strike="noStrike" cap="none" dirty="0"/>
              <a:t>/posts/2019/03/04/build-a-blog-with-pelican-and-python-pt-1-installation-theme/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-US" sz="1100" b="0" i="0" u="none" strike="noStrike" cap="none" dirty="0"/>
              <a:t>Medium is another popular option since you get a built in audience.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-US" sz="1100" b="0" i="0" u="none" strike="noStrike" cap="none" dirty="0" err="1"/>
              <a:t>Wix</a:t>
            </a:r>
            <a:r>
              <a:rPr lang="en-US" sz="1100" b="0" i="0" u="none" strike="noStrike" cap="none" dirty="0"/>
              <a:t> is for those who want to make a beautiful, custom site.</a:t>
            </a:r>
          </a:p>
        </p:txBody>
      </p:sp>
    </p:spTree>
    <p:extLst>
      <p:ext uri="{BB962C8B-B14F-4D97-AF65-F5344CB8AC3E}">
        <p14:creationId xmlns:p14="http://schemas.microsoft.com/office/powerpoint/2010/main" val="26847587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d34e4e9f8_3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" name="Google Shape;85;g3d34e4e9f8_3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-US" sz="1100" b="0" i="0" u="none" strike="noStrike" cap="none" dirty="0" err="1"/>
              <a:t>Wordpress</a:t>
            </a:r>
            <a:r>
              <a:rPr lang="en-US" sz="1100" b="0" i="0" u="none" strike="noStrike" cap="none" dirty="0"/>
              <a:t> – 31% of the web uses </a:t>
            </a:r>
            <a:r>
              <a:rPr lang="en-US" sz="1100" b="0" i="0" u="none" strike="noStrike" cap="none" dirty="0" err="1"/>
              <a:t>Wordpress</a:t>
            </a:r>
            <a:r>
              <a:rPr lang="en-US" sz="1100" b="0" i="0" u="none" strike="noStrike" cap="none" dirty="0"/>
              <a:t>. It’s open source content management. (Note: don’t use </a:t>
            </a:r>
            <a:r>
              <a:rPr lang="en-US" sz="1100" b="0" i="0" u="none" strike="noStrike" cap="none" dirty="0" err="1"/>
              <a:t>wordpress.com</a:t>
            </a:r>
            <a:r>
              <a:rPr lang="en-US" sz="1100" b="0" i="0" u="none" strike="noStrike" cap="none" dirty="0"/>
              <a:t>! That is a for-profit company.)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-US" sz="1100" b="0" i="0" u="none" strike="noStrike" cap="none" dirty="0"/>
              <a:t>From scratch is not recommended unless you have extensive experience in web design.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-US" sz="1100" b="0" i="0" u="none" strike="noStrike" cap="none" dirty="0"/>
              <a:t>With </a:t>
            </a:r>
            <a:r>
              <a:rPr lang="en-US" sz="1100" b="0" i="0" u="none" strike="noStrike" cap="none" dirty="0" err="1"/>
              <a:t>Wix</a:t>
            </a:r>
            <a:r>
              <a:rPr lang="en-US" sz="1100" b="0" i="0" u="none" strike="noStrike" cap="none" dirty="0"/>
              <a:t> and other services, you can also pay for more space / options and / or pay for your own URL.</a:t>
            </a:r>
          </a:p>
        </p:txBody>
      </p:sp>
    </p:spTree>
    <p:extLst>
      <p:ext uri="{BB962C8B-B14F-4D97-AF65-F5344CB8AC3E}">
        <p14:creationId xmlns:p14="http://schemas.microsoft.com/office/powerpoint/2010/main" val="5936269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d34e4e9f8_3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" name="Google Shape;85;g3d34e4e9f8_3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 sz="1100" b="0" i="0" u="none" strike="noStrike" cap="none" dirty="0"/>
          </a:p>
        </p:txBody>
      </p:sp>
    </p:spTree>
    <p:extLst>
      <p:ext uri="{BB962C8B-B14F-4D97-AF65-F5344CB8AC3E}">
        <p14:creationId xmlns:p14="http://schemas.microsoft.com/office/powerpoint/2010/main" val="10361760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7" name="Google Shape;257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lt2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lt2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lt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lt2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lt2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lt2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lt2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lt2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lt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lt2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lt2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://www.analysis-consulting.com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edium.com/@sethweidman" TargetMode="External"/><Relationship Id="rId5" Type="http://schemas.openxmlformats.org/officeDocument/2006/relationships/hyperlink" Target="https://datasciencemvp.com/" TargetMode="External"/><Relationship Id="rId4" Type="http://schemas.openxmlformats.org/officeDocument/2006/relationships/hyperlink" Target="https://cscherrer.github.io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analysis-consulting.com/" TargetMode="External"/><Relationship Id="rId5" Type="http://schemas.openxmlformats.org/officeDocument/2006/relationships/hyperlink" Target="http://zwmiller.com/" TargetMode="External"/><Relationship Id="rId4" Type="http://schemas.openxmlformats.org/officeDocument/2006/relationships/hyperlink" Target="http://www.adashofdata.com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2904350" y="1790700"/>
            <a:ext cx="5033400" cy="15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roxima Nova"/>
              <a:buNone/>
            </a:pPr>
            <a:r>
              <a:rPr lang="en-US" sz="5000" b="1" dirty="0">
                <a:solidFill>
                  <a:srgbClr val="EF3969"/>
                </a:solidFill>
                <a:latin typeface="Proxima Nova"/>
                <a:ea typeface="Proxima Nova"/>
                <a:cs typeface="Proxima Nova"/>
                <a:sym typeface="Proxima Nova"/>
              </a:rPr>
              <a:t>Blogging</a:t>
            </a:r>
            <a:endParaRPr sz="5000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55" name="Google Shape;55;p13" descr="metis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6274" y="1521487"/>
            <a:ext cx="1312850" cy="21005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6" name="Google Shape;56;p13"/>
          <p:cNvCxnSpPr/>
          <p:nvPr/>
        </p:nvCxnSpPr>
        <p:spPr>
          <a:xfrm>
            <a:off x="2856050" y="3622000"/>
            <a:ext cx="5175000" cy="0"/>
          </a:xfrm>
          <a:prstGeom prst="straightConnector1">
            <a:avLst/>
          </a:prstGeom>
          <a:noFill/>
          <a:ln w="19050" cap="flat" cmpd="sng">
            <a:solidFill>
              <a:srgbClr val="EF396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3"/>
          <p:cNvCxnSpPr/>
          <p:nvPr/>
        </p:nvCxnSpPr>
        <p:spPr>
          <a:xfrm>
            <a:off x="2856050" y="1521475"/>
            <a:ext cx="5175000" cy="0"/>
          </a:xfrm>
          <a:prstGeom prst="straightConnector1">
            <a:avLst/>
          </a:prstGeom>
          <a:noFill/>
          <a:ln w="19050" cap="flat" cmpd="sng">
            <a:solidFill>
              <a:srgbClr val="EF3969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/>
          <p:nvPr/>
        </p:nvSpPr>
        <p:spPr>
          <a:xfrm>
            <a:off x="0" y="0"/>
            <a:ext cx="9144000" cy="965400"/>
          </a:xfrm>
          <a:prstGeom prst="rect">
            <a:avLst/>
          </a:prstGeom>
          <a:solidFill>
            <a:srgbClr val="EF39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6"/>
          <p:cNvSpPr txBox="1">
            <a:spLocks noGrp="1"/>
          </p:cNvSpPr>
          <p:nvPr>
            <p:ph type="title"/>
          </p:nvPr>
        </p:nvSpPr>
        <p:spPr>
          <a:xfrm>
            <a:off x="311700" y="196350"/>
            <a:ext cx="6606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</a:pPr>
            <a:r>
              <a:rPr lang="en-US" sz="2800" b="1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Why is blogging important?</a:t>
            </a:r>
            <a:endParaRPr dirty="0"/>
          </a:p>
        </p:txBody>
      </p:sp>
      <p:sp>
        <p:nvSpPr>
          <p:cNvPr id="89" name="Google Shape;89;p16"/>
          <p:cNvSpPr txBox="1">
            <a:spLocks noGrp="1"/>
          </p:cNvSpPr>
          <p:nvPr>
            <p:ph type="body" idx="1"/>
          </p:nvPr>
        </p:nvSpPr>
        <p:spPr>
          <a:xfrm>
            <a:off x="311700" y="1457199"/>
            <a:ext cx="8520600" cy="3505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Proxima Nova"/>
              <a:buChar char="●"/>
            </a:pPr>
            <a:r>
              <a:rPr lang="en-US" sz="2400" b="0" i="0" u="none" strike="noStrike" cap="none" dirty="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Good practice for you to communicate your ideas</a:t>
            </a: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2400" b="0" i="0" u="none" strike="noStrike" cap="none" dirty="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Proxima Nova"/>
              <a:buChar char="●"/>
            </a:pPr>
            <a:r>
              <a:rPr lang="en-US" sz="2400" b="0" i="0" u="none" strike="noStrike" cap="none" dirty="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Good opportunity to showcase your work to the world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Proxima Nova"/>
              <a:buChar char="●"/>
            </a:pPr>
            <a:endParaRPr lang="en-US" sz="2400" dirty="0">
              <a:solidFill>
                <a:srgbClr val="434343"/>
              </a:solidFill>
              <a:latin typeface="Proxima Nova"/>
              <a:sym typeface="Proxima Nova"/>
            </a:endParaRPr>
          </a:p>
          <a:p>
            <a:pPr lvl="1" indent="-381000">
              <a:spcBef>
                <a:spcPts val="0"/>
              </a:spcBef>
              <a:buClr>
                <a:srgbClr val="434343"/>
              </a:buClr>
              <a:buSzPts val="2400"/>
              <a:buFont typeface="Proxima Nova"/>
              <a:buChar char="●"/>
            </a:pPr>
            <a:r>
              <a:rPr lang="en-US" dirty="0">
                <a:solidFill>
                  <a:srgbClr val="434343"/>
                </a:solidFill>
                <a:latin typeface="Proxima Nova"/>
                <a:sym typeface="Proxima Nova"/>
              </a:rPr>
              <a:t>Metis students regularly get their blogs picked up by Data Science Weekly</a:t>
            </a:r>
          </a:p>
          <a:p>
            <a:pPr lvl="1" indent="-381000">
              <a:spcBef>
                <a:spcPts val="0"/>
              </a:spcBef>
              <a:buClr>
                <a:srgbClr val="434343"/>
              </a:buClr>
              <a:buSzPts val="2400"/>
              <a:buFont typeface="Proxima Nova"/>
              <a:buChar char="●"/>
            </a:pPr>
            <a:endParaRPr lang="en-US" dirty="0">
              <a:solidFill>
                <a:srgbClr val="434343"/>
              </a:solidFill>
              <a:latin typeface="Proxima Nova"/>
              <a:sym typeface="Proxima Nova"/>
            </a:endParaRPr>
          </a:p>
          <a:p>
            <a:pPr lvl="1" indent="-381000">
              <a:spcBef>
                <a:spcPts val="0"/>
              </a:spcBef>
              <a:buClr>
                <a:srgbClr val="434343"/>
              </a:buClr>
              <a:buSzPts val="2400"/>
              <a:buFont typeface="Proxima Nova"/>
              <a:buChar char="●"/>
            </a:pPr>
            <a:r>
              <a:rPr lang="en-US" dirty="0">
                <a:solidFill>
                  <a:srgbClr val="434343"/>
                </a:solidFill>
                <a:latin typeface="Proxima Nova"/>
                <a:sym typeface="Proxima Nova"/>
              </a:rPr>
              <a:t>A 2017 student, Jeff Kao, wrote a blog post about his NLP analysis on net neutrality and it went viral – featured in a Forbes article, quoted by </a:t>
            </a:r>
            <a:r>
              <a:rPr lang="en-US" dirty="0" err="1">
                <a:solidFill>
                  <a:srgbClr val="434343"/>
                </a:solidFill>
                <a:latin typeface="Proxima Nova"/>
                <a:sym typeface="Proxima Nova"/>
              </a:rPr>
              <a:t>NYTimes</a:t>
            </a:r>
            <a:r>
              <a:rPr lang="en-US" dirty="0">
                <a:solidFill>
                  <a:srgbClr val="434343"/>
                </a:solidFill>
                <a:latin typeface="Proxima Nova"/>
                <a:sym typeface="Proxima Nova"/>
              </a:rPr>
              <a:t> and interviewed by NPR!</a:t>
            </a:r>
            <a:endParaRPr dirty="0"/>
          </a:p>
        </p:txBody>
      </p:sp>
      <p:pic>
        <p:nvPicPr>
          <p:cNvPr id="90" name="Google Shape;90;p16" descr="metis-mini.png"/>
          <p:cNvPicPr preferRelativeResize="0"/>
          <p:nvPr/>
        </p:nvPicPr>
        <p:blipFill rotWithShape="1">
          <a:blip r:embed="rId3">
            <a:alphaModFix amt="25000"/>
          </a:blip>
          <a:srcRect/>
          <a:stretch/>
        </p:blipFill>
        <p:spPr>
          <a:xfrm>
            <a:off x="8512774" y="290199"/>
            <a:ext cx="326424" cy="384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/>
          <p:nvPr/>
        </p:nvSpPr>
        <p:spPr>
          <a:xfrm>
            <a:off x="0" y="0"/>
            <a:ext cx="9144000" cy="965400"/>
          </a:xfrm>
          <a:prstGeom prst="rect">
            <a:avLst/>
          </a:prstGeom>
          <a:solidFill>
            <a:srgbClr val="EF39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6"/>
          <p:cNvSpPr txBox="1">
            <a:spLocks noGrp="1"/>
          </p:cNvSpPr>
          <p:nvPr>
            <p:ph type="title"/>
          </p:nvPr>
        </p:nvSpPr>
        <p:spPr>
          <a:xfrm>
            <a:off x="311700" y="196350"/>
            <a:ext cx="6606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</a:pPr>
            <a:r>
              <a:rPr lang="en-US" sz="2800" b="1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What will you need to do?</a:t>
            </a:r>
            <a:endParaRPr dirty="0"/>
          </a:p>
        </p:txBody>
      </p:sp>
      <p:sp>
        <p:nvSpPr>
          <p:cNvPr id="89" name="Google Shape;89;p16"/>
          <p:cNvSpPr txBox="1">
            <a:spLocks noGrp="1"/>
          </p:cNvSpPr>
          <p:nvPr>
            <p:ph type="body" idx="1"/>
          </p:nvPr>
        </p:nvSpPr>
        <p:spPr>
          <a:xfrm>
            <a:off x="311700" y="1457200"/>
            <a:ext cx="8520600" cy="32124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Proxima Nova"/>
              <a:buChar char="●"/>
            </a:pPr>
            <a:r>
              <a:rPr lang="en-US" sz="2400" dirty="0">
                <a:solidFill>
                  <a:srgbClr val="434343"/>
                </a:solidFill>
                <a:latin typeface="Proxima Nova"/>
                <a:sym typeface="Proxima Nova"/>
              </a:rPr>
              <a:t>You are required to write one blog post for each project</a:t>
            </a: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2400" b="0" i="0" u="none" strike="noStrike" cap="none" dirty="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Proxima Nova"/>
              <a:buChar char="●"/>
            </a:pPr>
            <a:r>
              <a:rPr lang="en-US" sz="2400" b="1" i="0" u="none" strike="noStrike" cap="none" dirty="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Step 1: Choose your style</a:t>
            </a:r>
            <a:br>
              <a:rPr lang="en-US" sz="2400" b="0" i="0" u="none" strike="noStrike" cap="none" dirty="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br>
              <a:rPr lang="en-US" sz="2000" b="0" i="0" u="none" strike="noStrike" cap="none" dirty="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-US" sz="2000" b="0" i="0" u="none" strike="noStrike" cap="none" dirty="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Technical write ups, sleek visuals, fun stories, web apps, etc.</a:t>
            </a:r>
            <a:br>
              <a:rPr lang="en-US" sz="2000" b="0" i="0" u="none" strike="noStrike" cap="none" dirty="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br>
              <a:rPr lang="en-US" sz="2000" b="0" i="0" u="none" strike="noStrike" cap="none" dirty="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-US" sz="2000" b="0" i="0" u="none" strike="noStrike" cap="none" dirty="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Show your personality! Employers will look at this.</a:t>
            </a:r>
          </a:p>
        </p:txBody>
      </p:sp>
      <p:pic>
        <p:nvPicPr>
          <p:cNvPr id="90" name="Google Shape;90;p16" descr="metis-mini.png"/>
          <p:cNvPicPr preferRelativeResize="0"/>
          <p:nvPr/>
        </p:nvPicPr>
        <p:blipFill rotWithShape="1">
          <a:blip r:embed="rId3">
            <a:alphaModFix amt="25000"/>
          </a:blip>
          <a:srcRect/>
          <a:stretch/>
        </p:blipFill>
        <p:spPr>
          <a:xfrm>
            <a:off x="8512774" y="290199"/>
            <a:ext cx="326424" cy="3849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09413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/>
          <p:nvPr/>
        </p:nvSpPr>
        <p:spPr>
          <a:xfrm>
            <a:off x="0" y="0"/>
            <a:ext cx="9144000" cy="965400"/>
          </a:xfrm>
          <a:prstGeom prst="rect">
            <a:avLst/>
          </a:prstGeom>
          <a:solidFill>
            <a:srgbClr val="EF39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6"/>
          <p:cNvSpPr txBox="1">
            <a:spLocks noGrp="1"/>
          </p:cNvSpPr>
          <p:nvPr>
            <p:ph type="title"/>
          </p:nvPr>
        </p:nvSpPr>
        <p:spPr>
          <a:xfrm>
            <a:off x="311700" y="196350"/>
            <a:ext cx="6606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</a:pPr>
            <a:r>
              <a:rPr lang="en-US" sz="2800" b="1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What will you need to do?</a:t>
            </a:r>
            <a:endParaRPr dirty="0"/>
          </a:p>
        </p:txBody>
      </p:sp>
      <p:sp>
        <p:nvSpPr>
          <p:cNvPr id="89" name="Google Shape;89;p16"/>
          <p:cNvSpPr txBox="1">
            <a:spLocks noGrp="1"/>
          </p:cNvSpPr>
          <p:nvPr>
            <p:ph type="body" idx="1"/>
          </p:nvPr>
        </p:nvSpPr>
        <p:spPr>
          <a:xfrm>
            <a:off x="311700" y="1457200"/>
            <a:ext cx="8520600" cy="32124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Proxima Nova"/>
              <a:buChar char="●"/>
            </a:pPr>
            <a:r>
              <a:rPr lang="en-US" sz="2400" dirty="0">
                <a:solidFill>
                  <a:srgbClr val="434343"/>
                </a:solidFill>
                <a:latin typeface="Proxima Nova"/>
                <a:sym typeface="Proxima Nova"/>
              </a:rPr>
              <a:t>You are required to write one blog post for each project</a:t>
            </a: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2400" b="0" i="0" u="none" strike="noStrike" cap="none" dirty="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Proxima Nova"/>
              <a:buChar char="●"/>
            </a:pPr>
            <a:r>
              <a:rPr lang="en-US" sz="2400" b="1" i="0" u="none" strike="noStrike" cap="none" dirty="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Step 2: Choose your platform</a:t>
            </a:r>
            <a:br>
              <a:rPr lang="en-US" sz="2400" b="0" i="0" u="none" strike="noStrike" cap="none" dirty="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br>
              <a:rPr lang="en-US" sz="2000" b="0" i="0" u="none" strike="noStrike" cap="none" dirty="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-US" sz="2000" b="0" i="0" u="none" strike="noStrike" cap="none" dirty="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If you already have a blog, feel free to continue using it</a:t>
            </a:r>
            <a:br>
              <a:rPr lang="en-US" sz="2000" b="0" i="0" u="none" strike="noStrike" cap="none" dirty="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br>
              <a:rPr lang="en-US" sz="2000" b="0" i="0" u="none" strike="noStrike" cap="none" dirty="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-US" sz="2000" b="0" i="0" u="none" strike="noStrike" cap="none" dirty="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If not, here are some blogging basics and platform choices</a:t>
            </a:r>
          </a:p>
        </p:txBody>
      </p:sp>
      <p:pic>
        <p:nvPicPr>
          <p:cNvPr id="90" name="Google Shape;90;p16" descr="metis-mini.png"/>
          <p:cNvPicPr preferRelativeResize="0"/>
          <p:nvPr/>
        </p:nvPicPr>
        <p:blipFill rotWithShape="1">
          <a:blip r:embed="rId3">
            <a:alphaModFix amt="25000"/>
          </a:blip>
          <a:srcRect/>
          <a:stretch/>
        </p:blipFill>
        <p:spPr>
          <a:xfrm>
            <a:off x="8512774" y="290199"/>
            <a:ext cx="326424" cy="3849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5541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/>
          <p:nvPr/>
        </p:nvSpPr>
        <p:spPr>
          <a:xfrm>
            <a:off x="0" y="0"/>
            <a:ext cx="9144000" cy="965400"/>
          </a:xfrm>
          <a:prstGeom prst="rect">
            <a:avLst/>
          </a:prstGeom>
          <a:solidFill>
            <a:srgbClr val="EF39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6"/>
          <p:cNvSpPr txBox="1">
            <a:spLocks noGrp="1"/>
          </p:cNvSpPr>
          <p:nvPr>
            <p:ph type="title"/>
          </p:nvPr>
        </p:nvSpPr>
        <p:spPr>
          <a:xfrm>
            <a:off x="311700" y="196350"/>
            <a:ext cx="6606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</a:pPr>
            <a:r>
              <a:rPr lang="en-US" sz="2800" b="1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Blogging Basics</a:t>
            </a:r>
            <a:endParaRPr dirty="0"/>
          </a:p>
        </p:txBody>
      </p:sp>
      <p:sp>
        <p:nvSpPr>
          <p:cNvPr id="89" name="Google Shape;89;p16"/>
          <p:cNvSpPr txBox="1">
            <a:spLocks noGrp="1"/>
          </p:cNvSpPr>
          <p:nvPr>
            <p:ph type="body" idx="1"/>
          </p:nvPr>
        </p:nvSpPr>
        <p:spPr>
          <a:xfrm>
            <a:off x="311700" y="1457200"/>
            <a:ext cx="8520600" cy="32124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</a:pPr>
            <a:r>
              <a:rPr lang="en-US" sz="2400" dirty="0">
                <a:solidFill>
                  <a:srgbClr val="434343"/>
                </a:solidFill>
                <a:latin typeface="Proxima Nova"/>
                <a:sym typeface="Proxima Nova"/>
              </a:rPr>
              <a:t>To start a blog, you need to select:</a:t>
            </a:r>
          </a:p>
          <a:p>
            <a:pPr marL="76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</a:pPr>
            <a:br>
              <a:rPr lang="en-US" sz="2400" dirty="0">
                <a:solidFill>
                  <a:srgbClr val="434343"/>
                </a:solidFill>
                <a:latin typeface="Proxima Nova"/>
                <a:sym typeface="Proxima Nova"/>
              </a:rPr>
            </a:br>
            <a:r>
              <a:rPr lang="en-US" sz="2400" b="1" dirty="0">
                <a:solidFill>
                  <a:srgbClr val="434343"/>
                </a:solidFill>
                <a:latin typeface="Proxima Nova"/>
                <a:sym typeface="Proxima Nova"/>
              </a:rPr>
              <a:t>1. A hosting service</a:t>
            </a:r>
            <a:br>
              <a:rPr lang="en-US" sz="2400" dirty="0">
                <a:solidFill>
                  <a:srgbClr val="434343"/>
                </a:solidFill>
                <a:latin typeface="Proxima Nova"/>
                <a:sym typeface="Proxima Nova"/>
              </a:rPr>
            </a:br>
            <a:r>
              <a:rPr lang="en-US" sz="2400" dirty="0">
                <a:solidFill>
                  <a:srgbClr val="434343"/>
                </a:solidFill>
                <a:latin typeface="Proxima Nova"/>
                <a:sym typeface="Proxima Nova"/>
              </a:rPr>
              <a:t>    This is where the code and files for your blog live</a:t>
            </a:r>
          </a:p>
          <a:p>
            <a:pPr marL="76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</a:pPr>
            <a:endParaRPr lang="en-US" sz="2400" dirty="0">
              <a:solidFill>
                <a:srgbClr val="434343"/>
              </a:solidFill>
              <a:latin typeface="Proxima Nova"/>
              <a:sym typeface="Proxima Nova"/>
            </a:endParaRPr>
          </a:p>
          <a:p>
            <a:pPr marL="76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</a:pPr>
            <a:r>
              <a:rPr lang="en-US" sz="2400" b="1" dirty="0">
                <a:solidFill>
                  <a:srgbClr val="434343"/>
                </a:solidFill>
                <a:latin typeface="Proxima Nova"/>
                <a:sym typeface="Proxima Nova"/>
              </a:rPr>
              <a:t>2. A web address or URL</a:t>
            </a:r>
          </a:p>
          <a:p>
            <a:pPr marL="76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</a:pPr>
            <a:r>
              <a:rPr lang="en-US" sz="2400" dirty="0">
                <a:solidFill>
                  <a:srgbClr val="434343"/>
                </a:solidFill>
                <a:latin typeface="Proxima Nova"/>
                <a:sym typeface="Proxima Nova"/>
              </a:rPr>
              <a:t>    This is how people can find your blog</a:t>
            </a:r>
          </a:p>
        </p:txBody>
      </p:sp>
      <p:pic>
        <p:nvPicPr>
          <p:cNvPr id="90" name="Google Shape;90;p16" descr="metis-mini.png"/>
          <p:cNvPicPr preferRelativeResize="0"/>
          <p:nvPr/>
        </p:nvPicPr>
        <p:blipFill rotWithShape="1">
          <a:blip r:embed="rId3">
            <a:alphaModFix amt="25000"/>
          </a:blip>
          <a:srcRect/>
          <a:stretch/>
        </p:blipFill>
        <p:spPr>
          <a:xfrm>
            <a:off x="8512774" y="290199"/>
            <a:ext cx="326424" cy="3849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8463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/>
          <p:nvPr/>
        </p:nvSpPr>
        <p:spPr>
          <a:xfrm>
            <a:off x="0" y="0"/>
            <a:ext cx="9144000" cy="965400"/>
          </a:xfrm>
          <a:prstGeom prst="rect">
            <a:avLst/>
          </a:prstGeom>
          <a:solidFill>
            <a:srgbClr val="EF39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6"/>
          <p:cNvSpPr txBox="1">
            <a:spLocks noGrp="1"/>
          </p:cNvSpPr>
          <p:nvPr>
            <p:ph type="title"/>
          </p:nvPr>
        </p:nvSpPr>
        <p:spPr>
          <a:xfrm>
            <a:off x="311700" y="196350"/>
            <a:ext cx="6606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</a:pPr>
            <a:r>
              <a:rPr lang="en-US" sz="2800" b="1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Blogging Platforms (Free)</a:t>
            </a:r>
            <a:endParaRPr dirty="0"/>
          </a:p>
        </p:txBody>
      </p:sp>
      <p:pic>
        <p:nvPicPr>
          <p:cNvPr id="90" name="Google Shape;90;p16" descr="metis-mini.png"/>
          <p:cNvPicPr preferRelativeResize="0"/>
          <p:nvPr/>
        </p:nvPicPr>
        <p:blipFill rotWithShape="1">
          <a:blip r:embed="rId3">
            <a:alphaModFix amt="25000"/>
          </a:blip>
          <a:srcRect/>
          <a:stretch/>
        </p:blipFill>
        <p:spPr>
          <a:xfrm>
            <a:off x="8512774" y="290199"/>
            <a:ext cx="326424" cy="38499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EC402E9-E5FF-344F-AF7A-6AD09F8805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4681591"/>
              </p:ext>
            </p:extLst>
          </p:nvPr>
        </p:nvGraphicFramePr>
        <p:xfrm>
          <a:off x="644948" y="1469387"/>
          <a:ext cx="7854104" cy="253645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32040">
                  <a:extLst>
                    <a:ext uri="{9D8B030D-6E8A-4147-A177-3AD203B41FA5}">
                      <a16:colId xmlns:a16="http://schemas.microsoft.com/office/drawing/2014/main" val="971316163"/>
                    </a:ext>
                  </a:extLst>
                </a:gridCol>
                <a:gridCol w="1850065">
                  <a:extLst>
                    <a:ext uri="{9D8B030D-6E8A-4147-A177-3AD203B41FA5}">
                      <a16:colId xmlns:a16="http://schemas.microsoft.com/office/drawing/2014/main" val="2119721952"/>
                    </a:ext>
                  </a:extLst>
                </a:gridCol>
                <a:gridCol w="1765004">
                  <a:extLst>
                    <a:ext uri="{9D8B030D-6E8A-4147-A177-3AD203B41FA5}">
                      <a16:colId xmlns:a16="http://schemas.microsoft.com/office/drawing/2014/main" val="2789941951"/>
                    </a:ext>
                  </a:extLst>
                </a:gridCol>
                <a:gridCol w="1807535">
                  <a:extLst>
                    <a:ext uri="{9D8B030D-6E8A-4147-A177-3AD203B41FA5}">
                      <a16:colId xmlns:a16="http://schemas.microsoft.com/office/drawing/2014/main" val="2170817661"/>
                    </a:ext>
                  </a:extLst>
                </a:gridCol>
                <a:gridCol w="999460">
                  <a:extLst>
                    <a:ext uri="{9D8B030D-6E8A-4147-A177-3AD203B41FA5}">
                      <a16:colId xmlns:a16="http://schemas.microsoft.com/office/drawing/2014/main" val="2990320826"/>
                    </a:ext>
                  </a:extLst>
                </a:gridCol>
              </a:tblGrid>
              <a:tr h="47684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Platform</a:t>
                      </a:r>
                    </a:p>
                  </a:txBody>
                  <a:tcPr marL="117577" marR="117577" marT="58789" marB="587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Details</a:t>
                      </a:r>
                    </a:p>
                  </a:txBody>
                  <a:tcPr marL="117577" marR="117577" marT="58789" marB="587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Hosting</a:t>
                      </a:r>
                    </a:p>
                  </a:txBody>
                  <a:tcPr marL="117577" marR="117577" marT="58789" marB="587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URL</a:t>
                      </a:r>
                    </a:p>
                  </a:txBody>
                  <a:tcPr marL="117577" marR="117577" marT="58789" marB="587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Example</a:t>
                      </a:r>
                    </a:p>
                  </a:txBody>
                  <a:tcPr marL="117577" marR="117577" marT="58789" marB="58789" anchor="ctr"/>
                </a:tc>
                <a:extLst>
                  <a:ext uri="{0D108BD9-81ED-4DB2-BD59-A6C34878D82A}">
                    <a16:rowId xmlns:a16="http://schemas.microsoft.com/office/drawing/2014/main" val="1580926897"/>
                  </a:ext>
                </a:extLst>
              </a:tr>
              <a:tr h="47684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Github</a:t>
                      </a:r>
                      <a:endParaRPr lang="en-US" sz="140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117577" marR="117577" marT="58789" marB="58789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Github</a:t>
                      </a:r>
                      <a:r>
                        <a:rPr lang="en-US" sz="14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 workflow</a:t>
                      </a:r>
                    </a:p>
                    <a:p>
                      <a:pPr algn="ctr"/>
                      <a:r>
                        <a:rPr lang="en-US" sz="14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For the tech-savvy</a:t>
                      </a:r>
                    </a:p>
                  </a:txBody>
                  <a:tcPr marL="117577" marR="117577" marT="58789" marB="58789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Github</a:t>
                      </a:r>
                      <a:r>
                        <a:rPr lang="en-US" sz="14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 (free)</a:t>
                      </a:r>
                    </a:p>
                  </a:txBody>
                  <a:tcPr marL="117577" marR="117577" marT="58789" marB="58789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name.github.io</a:t>
                      </a:r>
                      <a:endParaRPr lang="en-US" sz="140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117577" marR="117577" marT="58789" marB="58789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hlinkClick r:id="rId4"/>
                        </a:rPr>
                        <a:t>Chad</a:t>
                      </a:r>
                      <a:r>
                        <a:rPr lang="en-US" sz="14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 (Jekyll)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hlinkClick r:id="rId5"/>
                        </a:rPr>
                        <a:t>Cliff</a:t>
                      </a:r>
                      <a:r>
                        <a:rPr lang="en-US" sz="14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 (Pelican)</a:t>
                      </a:r>
                    </a:p>
                  </a:txBody>
                  <a:tcPr marL="117577" marR="117577" marT="58789" marB="58789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9016662"/>
                  </a:ext>
                </a:extLst>
              </a:tr>
              <a:tr h="47684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Medium</a:t>
                      </a:r>
                    </a:p>
                  </a:txBody>
                  <a:tcPr marL="117577" marR="117577" marT="58789" marB="58789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Easy to post</a:t>
                      </a:r>
                    </a:p>
                    <a:p>
                      <a:pPr algn="ctr"/>
                      <a:r>
                        <a:rPr lang="en-US" sz="14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Audience included</a:t>
                      </a:r>
                    </a:p>
                  </a:txBody>
                  <a:tcPr marL="117577" marR="117577" marT="58789" marB="58789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Medium (free)</a:t>
                      </a:r>
                    </a:p>
                  </a:txBody>
                  <a:tcPr marL="117577" marR="117577" marT="58789" marB="58789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medium.com</a:t>
                      </a:r>
                      <a:r>
                        <a:rPr lang="en-US" sz="14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/name</a:t>
                      </a:r>
                    </a:p>
                  </a:txBody>
                  <a:tcPr marL="117577" marR="117577" marT="58789" marB="58789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hlinkClick r:id="rId6"/>
                        </a:rPr>
                        <a:t>Seth</a:t>
                      </a:r>
                      <a:endParaRPr lang="en-US" sz="140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117577" marR="117577" marT="58789" marB="58789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8025550"/>
                  </a:ext>
                </a:extLst>
              </a:tr>
              <a:tr h="47684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Wix</a:t>
                      </a:r>
                      <a:endParaRPr lang="en-US" sz="140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sz="14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(and others)</a:t>
                      </a:r>
                    </a:p>
                  </a:txBody>
                  <a:tcPr marL="117577" marR="117577" marT="58789" marB="58789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Drag and drop</a:t>
                      </a:r>
                    </a:p>
                    <a:p>
                      <a:pPr algn="ctr"/>
                      <a:r>
                        <a:rPr lang="en-US" sz="14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Beautiful design</a:t>
                      </a:r>
                    </a:p>
                  </a:txBody>
                  <a:tcPr marL="117577" marR="117577" marT="58789" marB="58789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Wix</a:t>
                      </a:r>
                      <a:r>
                        <a:rPr lang="en-US" sz="14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 (free)</a:t>
                      </a:r>
                    </a:p>
                  </a:txBody>
                  <a:tcPr marL="117577" marR="117577" marT="58789" marB="58789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wix.com</a:t>
                      </a:r>
                      <a:r>
                        <a:rPr lang="en-US" sz="14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/name</a:t>
                      </a:r>
                    </a:p>
                  </a:txBody>
                  <a:tcPr marL="117577" marR="117577" marT="58789" marB="58789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hlinkClick r:id="rId7"/>
                        </a:rPr>
                        <a:t>Roberto</a:t>
                      </a:r>
                      <a:endParaRPr lang="en-US" sz="140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117577" marR="117577" marT="58789" marB="58789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11941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0263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/>
          <p:nvPr/>
        </p:nvSpPr>
        <p:spPr>
          <a:xfrm>
            <a:off x="0" y="0"/>
            <a:ext cx="9144000" cy="965400"/>
          </a:xfrm>
          <a:prstGeom prst="rect">
            <a:avLst/>
          </a:prstGeom>
          <a:solidFill>
            <a:srgbClr val="EF39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6"/>
          <p:cNvSpPr txBox="1">
            <a:spLocks noGrp="1"/>
          </p:cNvSpPr>
          <p:nvPr>
            <p:ph type="title"/>
          </p:nvPr>
        </p:nvSpPr>
        <p:spPr>
          <a:xfrm>
            <a:off x="311700" y="196350"/>
            <a:ext cx="6606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</a:pPr>
            <a:r>
              <a:rPr lang="en-US" sz="2800" b="1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Blogging Platforms ($)</a:t>
            </a:r>
            <a:endParaRPr dirty="0"/>
          </a:p>
        </p:txBody>
      </p:sp>
      <p:pic>
        <p:nvPicPr>
          <p:cNvPr id="90" name="Google Shape;90;p16" descr="metis-mini.png"/>
          <p:cNvPicPr preferRelativeResize="0"/>
          <p:nvPr/>
        </p:nvPicPr>
        <p:blipFill rotWithShape="1">
          <a:blip r:embed="rId3">
            <a:alphaModFix amt="25000"/>
          </a:blip>
          <a:srcRect/>
          <a:stretch/>
        </p:blipFill>
        <p:spPr>
          <a:xfrm>
            <a:off x="8512774" y="290199"/>
            <a:ext cx="326424" cy="38499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EC402E9-E5FF-344F-AF7A-6AD09F8805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3090508"/>
              </p:ext>
            </p:extLst>
          </p:nvPr>
        </p:nvGraphicFramePr>
        <p:xfrm>
          <a:off x="644948" y="1469386"/>
          <a:ext cx="7854104" cy="210973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32040">
                  <a:extLst>
                    <a:ext uri="{9D8B030D-6E8A-4147-A177-3AD203B41FA5}">
                      <a16:colId xmlns:a16="http://schemas.microsoft.com/office/drawing/2014/main" val="971316163"/>
                    </a:ext>
                  </a:extLst>
                </a:gridCol>
                <a:gridCol w="1850065">
                  <a:extLst>
                    <a:ext uri="{9D8B030D-6E8A-4147-A177-3AD203B41FA5}">
                      <a16:colId xmlns:a16="http://schemas.microsoft.com/office/drawing/2014/main" val="2119721952"/>
                    </a:ext>
                  </a:extLst>
                </a:gridCol>
                <a:gridCol w="1765004">
                  <a:extLst>
                    <a:ext uri="{9D8B030D-6E8A-4147-A177-3AD203B41FA5}">
                      <a16:colId xmlns:a16="http://schemas.microsoft.com/office/drawing/2014/main" val="2789941951"/>
                    </a:ext>
                  </a:extLst>
                </a:gridCol>
                <a:gridCol w="1807535">
                  <a:extLst>
                    <a:ext uri="{9D8B030D-6E8A-4147-A177-3AD203B41FA5}">
                      <a16:colId xmlns:a16="http://schemas.microsoft.com/office/drawing/2014/main" val="2170817661"/>
                    </a:ext>
                  </a:extLst>
                </a:gridCol>
                <a:gridCol w="999460">
                  <a:extLst>
                    <a:ext uri="{9D8B030D-6E8A-4147-A177-3AD203B41FA5}">
                      <a16:colId xmlns:a16="http://schemas.microsoft.com/office/drawing/2014/main" val="2990320826"/>
                    </a:ext>
                  </a:extLst>
                </a:gridCol>
              </a:tblGrid>
              <a:tr h="47684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Platform</a:t>
                      </a:r>
                    </a:p>
                  </a:txBody>
                  <a:tcPr marL="117577" marR="117577" marT="58789" marB="587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Details</a:t>
                      </a:r>
                    </a:p>
                  </a:txBody>
                  <a:tcPr marL="117577" marR="117577" marT="58789" marB="587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Hosting</a:t>
                      </a:r>
                    </a:p>
                  </a:txBody>
                  <a:tcPr marL="117577" marR="117577" marT="58789" marB="587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URL</a:t>
                      </a:r>
                    </a:p>
                  </a:txBody>
                  <a:tcPr marL="117577" marR="117577" marT="58789" marB="587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Example</a:t>
                      </a:r>
                    </a:p>
                  </a:txBody>
                  <a:tcPr marL="117577" marR="117577" marT="58789" marB="58789" anchor="ctr"/>
                </a:tc>
                <a:extLst>
                  <a:ext uri="{0D108BD9-81ED-4DB2-BD59-A6C34878D82A}">
                    <a16:rowId xmlns:a16="http://schemas.microsoft.com/office/drawing/2014/main" val="1580926897"/>
                  </a:ext>
                </a:extLst>
              </a:tr>
              <a:tr h="47684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WordPress.org</a:t>
                      </a:r>
                      <a:endParaRPr lang="en-US" sz="140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117577" marR="117577" marT="58789" marB="58789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Customizable</a:t>
                      </a:r>
                    </a:p>
                    <a:p>
                      <a:pPr algn="ctr"/>
                      <a:r>
                        <a:rPr lang="en-US" sz="14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Analytics dashboard</a:t>
                      </a:r>
                    </a:p>
                  </a:txBody>
                  <a:tcPr marL="117577" marR="117577" marT="58789" marB="58789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Pay for own</a:t>
                      </a:r>
                      <a:br>
                        <a:rPr lang="en-US" sz="14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</a:br>
                      <a:r>
                        <a:rPr lang="en-US" sz="14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en-US" sz="140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Bluehost</a:t>
                      </a:r>
                      <a:r>
                        <a:rPr lang="en-US" sz="14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, AWS)</a:t>
                      </a:r>
                    </a:p>
                  </a:txBody>
                  <a:tcPr marL="117577" marR="117577" marT="58789" marB="58789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Pay for own</a:t>
                      </a:r>
                    </a:p>
                    <a:p>
                      <a:pPr algn="ctr"/>
                      <a:r>
                        <a:rPr lang="en-US" sz="14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en-US" sz="140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GoDaddy</a:t>
                      </a:r>
                      <a:r>
                        <a:rPr lang="en-US" sz="14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 marL="117577" marR="117577" marT="58789" marB="58789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hlinkClick r:id="rId4"/>
                        </a:rPr>
                        <a:t>Alice</a:t>
                      </a:r>
                      <a:endParaRPr lang="en-US" sz="140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117577" marR="117577" marT="58789" marB="58789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5686620"/>
                  </a:ext>
                </a:extLst>
              </a:tr>
              <a:tr h="47684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From scratch</a:t>
                      </a:r>
                    </a:p>
                  </a:txBody>
                  <a:tcPr marL="117577" marR="117577" marT="58789" marB="58789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Difficult to start</a:t>
                      </a:r>
                    </a:p>
                    <a:p>
                      <a:pPr algn="ctr"/>
                      <a:r>
                        <a:rPr lang="en-US" sz="14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Customizable</a:t>
                      </a:r>
                    </a:p>
                  </a:txBody>
                  <a:tcPr marL="117577" marR="117577" marT="58789" marB="58789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Pay for own</a:t>
                      </a:r>
                    </a:p>
                    <a:p>
                      <a:pPr algn="ctr"/>
                      <a:r>
                        <a:rPr lang="en-US" sz="14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en-US" sz="140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Bluehost</a:t>
                      </a:r>
                      <a:r>
                        <a:rPr lang="en-US" sz="14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, AWS)</a:t>
                      </a:r>
                    </a:p>
                  </a:txBody>
                  <a:tcPr marL="117577" marR="117577" marT="58789" marB="58789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Pay for own</a:t>
                      </a:r>
                    </a:p>
                    <a:p>
                      <a:pPr algn="ctr"/>
                      <a:r>
                        <a:rPr lang="en-US" sz="14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en-US" sz="140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GoDaddy</a:t>
                      </a:r>
                      <a:r>
                        <a:rPr lang="en-US" sz="14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 marL="117577" marR="117577" marT="58789" marB="58789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hlinkClick r:id="rId5"/>
                        </a:rPr>
                        <a:t>Zach</a:t>
                      </a:r>
                      <a:endParaRPr lang="en-US" sz="140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117577" marR="117577" marT="58789" marB="58789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8811314"/>
                  </a:ext>
                </a:extLst>
              </a:tr>
              <a:tr h="47684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Wix</a:t>
                      </a:r>
                      <a:endParaRPr lang="en-US" sz="140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sz="14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(and others)</a:t>
                      </a:r>
                    </a:p>
                  </a:txBody>
                  <a:tcPr marL="117577" marR="117577" marT="58789" marB="58789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Drag and drop</a:t>
                      </a:r>
                    </a:p>
                    <a:p>
                      <a:pPr algn="ctr"/>
                      <a:r>
                        <a:rPr lang="en-US" sz="14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Beautiful design</a:t>
                      </a:r>
                    </a:p>
                  </a:txBody>
                  <a:tcPr marL="117577" marR="117577" marT="58789" marB="58789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Pay for </a:t>
                      </a:r>
                      <a:r>
                        <a:rPr lang="en-US" sz="140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Wix</a:t>
                      </a:r>
                      <a:r>
                        <a:rPr lang="en-US" sz="14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 services</a:t>
                      </a:r>
                    </a:p>
                  </a:txBody>
                  <a:tcPr marL="117577" marR="117577" marT="58789" marB="58789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Pay for </a:t>
                      </a:r>
                      <a:r>
                        <a:rPr lang="en-US" sz="140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Wix</a:t>
                      </a:r>
                      <a:r>
                        <a:rPr lang="en-US" sz="14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 services</a:t>
                      </a:r>
                    </a:p>
                  </a:txBody>
                  <a:tcPr marL="117577" marR="117577" marT="58789" marB="58789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hlinkClick r:id="rId6"/>
                        </a:rPr>
                        <a:t>Roberto</a:t>
                      </a:r>
                      <a:endParaRPr lang="en-US" sz="140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117577" marR="117577" marT="58789" marB="58789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7120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2707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/>
          <p:nvPr/>
        </p:nvSpPr>
        <p:spPr>
          <a:xfrm>
            <a:off x="0" y="0"/>
            <a:ext cx="9144000" cy="965400"/>
          </a:xfrm>
          <a:prstGeom prst="rect">
            <a:avLst/>
          </a:prstGeom>
          <a:solidFill>
            <a:srgbClr val="EF39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6"/>
          <p:cNvSpPr txBox="1">
            <a:spLocks noGrp="1"/>
          </p:cNvSpPr>
          <p:nvPr>
            <p:ph type="title"/>
          </p:nvPr>
        </p:nvSpPr>
        <p:spPr>
          <a:xfrm>
            <a:off x="311700" y="196350"/>
            <a:ext cx="6606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</a:pPr>
            <a:r>
              <a:rPr lang="en-US" sz="2800" b="1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Getting Started with </a:t>
            </a:r>
            <a:r>
              <a:rPr lang="en-US" sz="2800" b="1" i="0" u="none" strike="noStrike" cap="none" dirty="0" err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Github</a:t>
            </a:r>
            <a:r>
              <a:rPr lang="en-US" b="1" dirty="0" err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.io</a:t>
            </a:r>
            <a:endParaRPr dirty="0"/>
          </a:p>
        </p:txBody>
      </p:sp>
      <p:sp>
        <p:nvSpPr>
          <p:cNvPr id="89" name="Google Shape;89;p16"/>
          <p:cNvSpPr txBox="1">
            <a:spLocks noGrp="1"/>
          </p:cNvSpPr>
          <p:nvPr>
            <p:ph type="body" idx="1"/>
          </p:nvPr>
        </p:nvSpPr>
        <p:spPr>
          <a:xfrm>
            <a:off x="311700" y="1457200"/>
            <a:ext cx="8520600" cy="32124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</a:pPr>
            <a:r>
              <a:rPr lang="en-US" sz="2400" dirty="0">
                <a:solidFill>
                  <a:srgbClr val="434343"/>
                </a:solidFill>
                <a:latin typeface="Proxima Nova"/>
                <a:sym typeface="Proxima Nova"/>
              </a:rPr>
              <a:t>The fundamentals repo (same folder as this) includes instructions on how to create a </a:t>
            </a:r>
            <a:r>
              <a:rPr lang="en-US" sz="2400" dirty="0" err="1">
                <a:solidFill>
                  <a:srgbClr val="434343"/>
                </a:solidFill>
                <a:latin typeface="Proxima Nova"/>
                <a:sym typeface="Proxima Nova"/>
              </a:rPr>
              <a:t>github.io</a:t>
            </a:r>
            <a:r>
              <a:rPr lang="en-US" sz="2400" dirty="0">
                <a:solidFill>
                  <a:srgbClr val="434343"/>
                </a:solidFill>
                <a:latin typeface="Proxima Nova"/>
                <a:sym typeface="Proxima Nova"/>
              </a:rPr>
              <a:t> blog.</a:t>
            </a:r>
          </a:p>
          <a:p>
            <a:pPr marL="76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</a:pPr>
            <a:endParaRPr lang="en-US" sz="2400" dirty="0">
              <a:solidFill>
                <a:srgbClr val="434343"/>
              </a:solidFill>
              <a:latin typeface="Proxima Nova"/>
              <a:sym typeface="Proxima Nova"/>
            </a:endParaRPr>
          </a:p>
          <a:p>
            <a:pPr marL="76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</a:pPr>
            <a:r>
              <a:rPr lang="en-US" sz="2400" dirty="0">
                <a:solidFill>
                  <a:srgbClr val="434343"/>
                </a:solidFill>
                <a:latin typeface="Proxima Nova"/>
                <a:sym typeface="Proxima Nova"/>
              </a:rPr>
              <a:t>You are welcome and may prefer to choose another platform like Medium, </a:t>
            </a:r>
            <a:r>
              <a:rPr lang="en-US" sz="2400" dirty="0" err="1">
                <a:solidFill>
                  <a:srgbClr val="434343"/>
                </a:solidFill>
                <a:latin typeface="Proxima Nova"/>
                <a:sym typeface="Proxima Nova"/>
              </a:rPr>
              <a:t>WordPress.org</a:t>
            </a:r>
            <a:r>
              <a:rPr lang="en-US" sz="2400" dirty="0">
                <a:solidFill>
                  <a:srgbClr val="434343"/>
                </a:solidFill>
                <a:latin typeface="Proxima Nova"/>
                <a:sym typeface="Proxima Nova"/>
              </a:rPr>
              <a:t>, etc.</a:t>
            </a:r>
          </a:p>
        </p:txBody>
      </p:sp>
      <p:pic>
        <p:nvPicPr>
          <p:cNvPr id="90" name="Google Shape;90;p16" descr="metis-mini.png"/>
          <p:cNvPicPr preferRelativeResize="0"/>
          <p:nvPr/>
        </p:nvPicPr>
        <p:blipFill rotWithShape="1">
          <a:blip r:embed="rId3">
            <a:alphaModFix amt="25000"/>
          </a:blip>
          <a:srcRect/>
          <a:stretch/>
        </p:blipFill>
        <p:spPr>
          <a:xfrm>
            <a:off x="8512774" y="290199"/>
            <a:ext cx="326424" cy="3849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81803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3969"/>
        </a:solidFill>
        <a:effectLst/>
      </p:bgPr>
    </p:bg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Google Shape;259;p32" descr="METIS-BLACK.png"/>
          <p:cNvPicPr preferRelativeResize="0"/>
          <p:nvPr/>
        </p:nvPicPr>
        <p:blipFill rotWithShape="1">
          <a:blip r:embed="rId3">
            <a:alphaModFix amt="5000"/>
          </a:blip>
          <a:srcRect/>
          <a:stretch/>
        </p:blipFill>
        <p:spPr>
          <a:xfrm>
            <a:off x="2539559" y="0"/>
            <a:ext cx="406488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32"/>
          <p:cNvSpPr txBox="1">
            <a:spLocks noGrp="1"/>
          </p:cNvSpPr>
          <p:nvPr>
            <p:ph type="title"/>
          </p:nvPr>
        </p:nvSpPr>
        <p:spPr>
          <a:xfrm>
            <a:off x="311700" y="1984125"/>
            <a:ext cx="8520600" cy="12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roxima Nova"/>
              <a:buNone/>
            </a:pPr>
            <a:r>
              <a:rPr lang="en" sz="60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QUESTIONS?</a:t>
            </a:r>
            <a:endParaRPr/>
          </a:p>
        </p:txBody>
      </p:sp>
      <p:cxnSp>
        <p:nvCxnSpPr>
          <p:cNvPr id="261" name="Google Shape;261;p32"/>
          <p:cNvCxnSpPr/>
          <p:nvPr/>
        </p:nvCxnSpPr>
        <p:spPr>
          <a:xfrm>
            <a:off x="1213950" y="3619650"/>
            <a:ext cx="67161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2" name="Google Shape;262;p32"/>
          <p:cNvCxnSpPr/>
          <p:nvPr/>
        </p:nvCxnSpPr>
        <p:spPr>
          <a:xfrm>
            <a:off x="1213950" y="1454600"/>
            <a:ext cx="67161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1754</TotalTime>
  <Words>493</Words>
  <Application>Microsoft Macintosh PowerPoint</Application>
  <PresentationFormat>On-screen Show (16:9)</PresentationFormat>
  <Paragraphs>91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Proxima Nova</vt:lpstr>
      <vt:lpstr>Arial</vt:lpstr>
      <vt:lpstr>simple-dark-2</vt:lpstr>
      <vt:lpstr>Blogging</vt:lpstr>
      <vt:lpstr>Why is blogging important?</vt:lpstr>
      <vt:lpstr>What will you need to do?</vt:lpstr>
      <vt:lpstr>What will you need to do?</vt:lpstr>
      <vt:lpstr>Blogging Basics</vt:lpstr>
      <vt:lpstr>Blogging Platforms (Free)</vt:lpstr>
      <vt:lpstr>Blogging Platforms ($)</vt:lpstr>
      <vt:lpstr>Getting Started with Github.io</vt:lpstr>
      <vt:lpstr>QUESTIONS?</vt:lpstr>
    </vt:vector>
  </TitlesOfParts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Blogs</dc:title>
  <cp:lastModifiedBy>Joseph Eddy</cp:lastModifiedBy>
  <cp:revision>46</cp:revision>
  <dcterms:modified xsi:type="dcterms:W3CDTF">2020-10-21T18:42:31Z</dcterms:modified>
</cp:coreProperties>
</file>