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3"/>
  </p:notesMasterIdLst>
  <p:sldIdLst>
    <p:sldId id="256" r:id="rId2"/>
    <p:sldId id="259" r:id="rId3"/>
    <p:sldId id="277" r:id="rId4"/>
    <p:sldId id="280" r:id="rId5"/>
    <p:sldId id="282" r:id="rId6"/>
    <p:sldId id="281" r:id="rId7"/>
    <p:sldId id="284" r:id="rId8"/>
    <p:sldId id="283" r:id="rId9"/>
    <p:sldId id="286" r:id="rId10"/>
    <p:sldId id="285" r:id="rId11"/>
    <p:sldId id="275" r:id="rId12"/>
  </p:sldIdLst>
  <p:sldSz cx="9144000" cy="5143500" type="screen16x9"/>
  <p:notesSz cx="6858000" cy="9144000"/>
  <p:embeddedFontLst>
    <p:embeddedFont>
      <p:font typeface="Proxima Nova" panose="02000506030000020004"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89099"/>
  </p:normalViewPr>
  <p:slideViewPr>
    <p:cSldViewPr snapToGrid="0" snapToObjects="1">
      <p:cViewPr varScale="1">
        <p:scale>
          <a:sx n="141" d="100"/>
          <a:sy n="141" d="100"/>
        </p:scale>
        <p:origin x="6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lvl1pPr>
            <a:lvl2pPr marL="914400" marR="0" lvl="1" indent="-228600" algn="l" rtl="0">
              <a:spcBef>
                <a:spcPts val="0"/>
              </a:spcBef>
              <a:spcAft>
                <a:spcPts val="0"/>
              </a:spcAft>
              <a:buSzPts val="1400"/>
              <a:buNone/>
              <a:defRPr sz="1100" b="0" i="0" u="none" strike="noStrike" cap="none"/>
            </a:lvl2pPr>
            <a:lvl3pPr marL="1371600" marR="0" lvl="2" indent="-228600" algn="l" rtl="0">
              <a:spcBef>
                <a:spcPts val="0"/>
              </a:spcBef>
              <a:spcAft>
                <a:spcPts val="0"/>
              </a:spcAft>
              <a:buSzPts val="1400"/>
              <a:buNone/>
              <a:defRPr sz="1100" b="0" i="0" u="none" strike="noStrike" cap="none"/>
            </a:lvl3pPr>
            <a:lvl4pPr marL="1828800" marR="0" lvl="3" indent="-228600" algn="l" rtl="0">
              <a:spcBef>
                <a:spcPts val="0"/>
              </a:spcBef>
              <a:spcAft>
                <a:spcPts val="0"/>
              </a:spcAft>
              <a:buSzPts val="1400"/>
              <a:buNone/>
              <a:defRPr sz="1100" b="0" i="0" u="none" strike="noStrike" cap="none"/>
            </a:lvl4pPr>
            <a:lvl5pPr marL="2286000" marR="0" lvl="4" indent="-228600" algn="l" rtl="0">
              <a:spcBef>
                <a:spcPts val="0"/>
              </a:spcBef>
              <a:spcAft>
                <a:spcPts val="0"/>
              </a:spcAft>
              <a:buSzPts val="1400"/>
              <a:buNone/>
              <a:defRPr sz="1100" b="0" i="0" u="none" strike="noStrike" cap="none"/>
            </a:lvl5pPr>
            <a:lvl6pPr marL="2743200" marR="0" lvl="5" indent="-228600" algn="l" rtl="0">
              <a:spcBef>
                <a:spcPts val="0"/>
              </a:spcBef>
              <a:spcAft>
                <a:spcPts val="0"/>
              </a:spcAft>
              <a:buSzPts val="1400"/>
              <a:buNone/>
              <a:defRPr sz="1100" b="0" i="0" u="none" strike="noStrike" cap="none"/>
            </a:lvl6pPr>
            <a:lvl7pPr marL="3200400" marR="0" lvl="6" indent="-228600" algn="l" rtl="0">
              <a:spcBef>
                <a:spcPts val="0"/>
              </a:spcBef>
              <a:spcAft>
                <a:spcPts val="0"/>
              </a:spcAft>
              <a:buSzPts val="1400"/>
              <a:buNone/>
              <a:defRPr sz="1100" b="0" i="0" u="none" strike="noStrike" cap="none"/>
            </a:lvl7pPr>
            <a:lvl8pPr marL="3657600" marR="0" lvl="7" indent="-228600" algn="l" rtl="0">
              <a:spcBef>
                <a:spcPts val="0"/>
              </a:spcBef>
              <a:spcAft>
                <a:spcPts val="0"/>
              </a:spcAft>
              <a:buSzPts val="1400"/>
              <a:buNone/>
              <a:defRPr sz="1100" b="0" i="0" u="none" strike="noStrike" cap="none"/>
            </a:lvl8pPr>
            <a:lvl9pPr marL="4114800" marR="0" lvl="8" indent="-228600" algn="l" rtl="0">
              <a:spcBef>
                <a:spcPts val="0"/>
              </a:spcBef>
              <a:spcAft>
                <a:spcPts val="0"/>
              </a:spcAft>
              <a:buSzPts val="1400"/>
              <a:buNone/>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dirty="0"/>
          </a:p>
        </p:txBody>
      </p:sp>
    </p:spTree>
    <p:extLst>
      <p:ext uri="{BB962C8B-B14F-4D97-AF65-F5344CB8AC3E}">
        <p14:creationId xmlns:p14="http://schemas.microsoft.com/office/powerpoint/2010/main" val="907770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r>
              <a:rPr lang="en-US" sz="1100" b="0" i="0" u="none" strike="noStrike" cap="none" dirty="0"/>
              <a:t>https://</a:t>
            </a:r>
            <a:r>
              <a:rPr lang="en-US" sz="1100" b="0" i="0" u="none" strike="noStrike" cap="none" dirty="0" err="1"/>
              <a:t>www.thisismetis.com</a:t>
            </a:r>
            <a:r>
              <a:rPr lang="en-US" sz="1100" b="0" i="0" u="none" strike="noStrike" cap="none" dirty="0"/>
              <a:t>/blog/metis-student-post-goes-viral-shows-13-million-pro-repeal-net-neutrality-comments-were-faked</a:t>
            </a:r>
            <a:endParaRPr sz="1100" b="0" i="0" u="none" strike="noStrike" cap="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16437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06918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r>
              <a:rPr lang="en-US" sz="1100" b="0" i="0" u="none" strike="noStrike" cap="none" dirty="0"/>
              <a:t>One analogy is the hosting service is the plot of land where your house is and the URL is its address</a:t>
            </a:r>
            <a:endParaRPr sz="1100" b="0" i="0" u="none" strike="noStrike" cap="none" dirty="0"/>
          </a:p>
        </p:txBody>
      </p:sp>
    </p:spTree>
    <p:extLst>
      <p:ext uri="{BB962C8B-B14F-4D97-AF65-F5344CB8AC3E}">
        <p14:creationId xmlns:p14="http://schemas.microsoft.com/office/powerpoint/2010/main" val="4115800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r>
              <a:rPr lang="en-US" sz="1100" b="0" i="0" u="none" strike="noStrike" cap="none" dirty="0" err="1"/>
              <a:t>Github</a:t>
            </a:r>
            <a:r>
              <a:rPr lang="en-US" sz="1100" b="0" i="0" u="none" strike="noStrike" cap="none" dirty="0"/>
              <a:t> is what we’ll walk through and what most of our students choose.</a:t>
            </a:r>
          </a:p>
          <a:p>
            <a:pPr marL="0" marR="0" lvl="0" indent="0" algn="l" rtl="0">
              <a:spcBef>
                <a:spcPts val="0"/>
              </a:spcBef>
              <a:spcAft>
                <a:spcPts val="0"/>
              </a:spcAft>
              <a:buSzPts val="1100"/>
              <a:buFont typeface="Arial"/>
              <a:buNone/>
            </a:pPr>
            <a:r>
              <a:rPr lang="en-US" sz="1100" b="0" i="0" u="none" strike="noStrike" cap="none" dirty="0"/>
              <a:t>We will walk through a Jekyll example. Students can also choose Pelican (both Cliff and John use this). Setup steps are here: https://</a:t>
            </a:r>
            <a:r>
              <a:rPr lang="en-US" sz="1100" b="0" i="0" u="none" strike="noStrike" cap="none" dirty="0" err="1"/>
              <a:t>matthewdevaney.com</a:t>
            </a:r>
            <a:r>
              <a:rPr lang="en-US" sz="1100" b="0" i="0" u="none" strike="noStrike" cap="none" dirty="0"/>
              <a:t>/posts/2019/03/04/build-a-blog-with-pelican-and-python-pt-1-installation-theme/</a:t>
            </a:r>
          </a:p>
          <a:p>
            <a:pPr marL="0" marR="0" lvl="0" indent="0" algn="l" rtl="0">
              <a:spcBef>
                <a:spcPts val="0"/>
              </a:spcBef>
              <a:spcAft>
                <a:spcPts val="0"/>
              </a:spcAft>
              <a:buSzPts val="1100"/>
              <a:buFont typeface="Arial"/>
              <a:buNone/>
            </a:pPr>
            <a:r>
              <a:rPr lang="en-US" sz="1100" b="0" i="0" u="none" strike="noStrike" cap="none" dirty="0"/>
              <a:t>Medium is another popular option since you get a built in audience.</a:t>
            </a:r>
          </a:p>
          <a:p>
            <a:pPr marL="0" marR="0" lvl="0" indent="0" algn="l" rtl="0">
              <a:spcBef>
                <a:spcPts val="0"/>
              </a:spcBef>
              <a:spcAft>
                <a:spcPts val="0"/>
              </a:spcAft>
              <a:buSzPts val="1100"/>
              <a:buFont typeface="Arial"/>
              <a:buNone/>
            </a:pPr>
            <a:r>
              <a:rPr lang="en-US" sz="1100" b="0" i="0" u="none" strike="noStrike" cap="none" dirty="0" err="1"/>
              <a:t>Wix</a:t>
            </a:r>
            <a:r>
              <a:rPr lang="en-US" sz="1100" b="0" i="0" u="none" strike="noStrike" cap="none" dirty="0"/>
              <a:t> is for those who want to make a beautiful, custom site.</a:t>
            </a:r>
          </a:p>
        </p:txBody>
      </p:sp>
    </p:spTree>
    <p:extLst>
      <p:ext uri="{BB962C8B-B14F-4D97-AF65-F5344CB8AC3E}">
        <p14:creationId xmlns:p14="http://schemas.microsoft.com/office/powerpoint/2010/main" val="2684758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r>
              <a:rPr lang="en-US" sz="1100" b="0" i="0" u="none" strike="noStrike" cap="none" dirty="0" err="1"/>
              <a:t>Wordpress</a:t>
            </a:r>
            <a:r>
              <a:rPr lang="en-US" sz="1100" b="0" i="0" u="none" strike="noStrike" cap="none" dirty="0"/>
              <a:t> – 31% of the web uses </a:t>
            </a:r>
            <a:r>
              <a:rPr lang="en-US" sz="1100" b="0" i="0" u="none" strike="noStrike" cap="none" dirty="0" err="1"/>
              <a:t>Wordpress</a:t>
            </a:r>
            <a:r>
              <a:rPr lang="en-US" sz="1100" b="0" i="0" u="none" strike="noStrike" cap="none" dirty="0"/>
              <a:t>. It’s open source content management. (Note: don’t use </a:t>
            </a:r>
            <a:r>
              <a:rPr lang="en-US" sz="1100" b="0" i="0" u="none" strike="noStrike" cap="none" dirty="0" err="1"/>
              <a:t>wordpress.com</a:t>
            </a:r>
            <a:r>
              <a:rPr lang="en-US" sz="1100" b="0" i="0" u="none" strike="noStrike" cap="none" dirty="0"/>
              <a:t>! That is a for-profit company.)</a:t>
            </a:r>
          </a:p>
          <a:p>
            <a:pPr marL="0" marR="0" lvl="0" indent="0" algn="l" rtl="0">
              <a:spcBef>
                <a:spcPts val="0"/>
              </a:spcBef>
              <a:spcAft>
                <a:spcPts val="0"/>
              </a:spcAft>
              <a:buSzPts val="1100"/>
              <a:buFont typeface="Arial"/>
              <a:buNone/>
            </a:pPr>
            <a:r>
              <a:rPr lang="en-US" sz="1100" b="0" i="0" u="none" strike="noStrike" cap="none" dirty="0"/>
              <a:t>From scratch is not recommended unless you have extensive experience in web design.</a:t>
            </a:r>
          </a:p>
          <a:p>
            <a:pPr marL="0" marR="0" lvl="0" indent="0" algn="l" rtl="0">
              <a:spcBef>
                <a:spcPts val="0"/>
              </a:spcBef>
              <a:spcAft>
                <a:spcPts val="0"/>
              </a:spcAft>
              <a:buSzPts val="1100"/>
              <a:buFont typeface="Arial"/>
              <a:buNone/>
            </a:pPr>
            <a:r>
              <a:rPr lang="en-US" sz="1100" b="0" i="0" u="none" strike="noStrike" cap="none" dirty="0"/>
              <a:t>With </a:t>
            </a:r>
            <a:r>
              <a:rPr lang="en-US" sz="1100" b="0" i="0" u="none" strike="noStrike" cap="none" dirty="0" err="1"/>
              <a:t>Wix</a:t>
            </a:r>
            <a:r>
              <a:rPr lang="en-US" sz="1100" b="0" i="0" u="none" strike="noStrike" cap="none" dirty="0"/>
              <a:t> and other services, you can also pay for more space / options and / or pay for your own URL.</a:t>
            </a:r>
          </a:p>
        </p:txBody>
      </p:sp>
    </p:spTree>
    <p:extLst>
      <p:ext uri="{BB962C8B-B14F-4D97-AF65-F5344CB8AC3E}">
        <p14:creationId xmlns:p14="http://schemas.microsoft.com/office/powerpoint/2010/main" val="59362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dirty="0"/>
          </a:p>
        </p:txBody>
      </p:sp>
    </p:spTree>
    <p:extLst>
      <p:ext uri="{BB962C8B-B14F-4D97-AF65-F5344CB8AC3E}">
        <p14:creationId xmlns:p14="http://schemas.microsoft.com/office/powerpoint/2010/main" val="103617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d34e4e9f8_3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d34e4e9f8_3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dirty="0"/>
          </a:p>
        </p:txBody>
      </p:sp>
    </p:spTree>
    <p:extLst>
      <p:ext uri="{BB962C8B-B14F-4D97-AF65-F5344CB8AC3E}">
        <p14:creationId xmlns:p14="http://schemas.microsoft.com/office/powerpoint/2010/main" val="339687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algn="ctr">
              <a:spcBef>
                <a:spcPts val="0"/>
              </a:spcBef>
              <a:spcAft>
                <a:spcPts val="0"/>
              </a:spcAft>
              <a:buClr>
                <a:schemeClr val="dk1"/>
              </a:buClr>
              <a:buSzPts val="5200"/>
              <a:buFont typeface="Arial"/>
              <a:buNone/>
              <a:defRPr sz="5200">
                <a:solidFill>
                  <a:schemeClr val="dk1"/>
                </a:solidFill>
              </a:defRPr>
            </a:lvl2pPr>
            <a:lvl3pPr lvl="2" algn="ctr">
              <a:spcBef>
                <a:spcPts val="0"/>
              </a:spcBef>
              <a:spcAft>
                <a:spcPts val="0"/>
              </a:spcAft>
              <a:buClr>
                <a:schemeClr val="dk1"/>
              </a:buClr>
              <a:buSzPts val="5200"/>
              <a:buFont typeface="Arial"/>
              <a:buNone/>
              <a:defRPr sz="5200">
                <a:solidFill>
                  <a:schemeClr val="dk1"/>
                </a:solidFill>
              </a:defRPr>
            </a:lvl3pPr>
            <a:lvl4pPr lvl="3" algn="ctr">
              <a:spcBef>
                <a:spcPts val="0"/>
              </a:spcBef>
              <a:spcAft>
                <a:spcPts val="0"/>
              </a:spcAft>
              <a:buClr>
                <a:schemeClr val="dk1"/>
              </a:buClr>
              <a:buSzPts val="5200"/>
              <a:buFont typeface="Arial"/>
              <a:buNone/>
              <a:defRPr sz="5200">
                <a:solidFill>
                  <a:schemeClr val="dk1"/>
                </a:solidFill>
              </a:defRPr>
            </a:lvl4pPr>
            <a:lvl5pPr lvl="4" algn="ctr">
              <a:spcBef>
                <a:spcPts val="0"/>
              </a:spcBef>
              <a:spcAft>
                <a:spcPts val="0"/>
              </a:spcAft>
              <a:buClr>
                <a:schemeClr val="dk1"/>
              </a:buClr>
              <a:buSzPts val="5200"/>
              <a:buFont typeface="Arial"/>
              <a:buNone/>
              <a:defRPr sz="5200">
                <a:solidFill>
                  <a:schemeClr val="dk1"/>
                </a:solidFill>
              </a:defRPr>
            </a:lvl5pPr>
            <a:lvl6pPr lvl="5" algn="ctr">
              <a:spcBef>
                <a:spcPts val="0"/>
              </a:spcBef>
              <a:spcAft>
                <a:spcPts val="0"/>
              </a:spcAft>
              <a:buClr>
                <a:schemeClr val="dk1"/>
              </a:buClr>
              <a:buSzPts val="5200"/>
              <a:buFont typeface="Arial"/>
              <a:buNone/>
              <a:defRPr sz="5200">
                <a:solidFill>
                  <a:schemeClr val="dk1"/>
                </a:solidFill>
              </a:defRPr>
            </a:lvl6pPr>
            <a:lvl7pPr lvl="6" algn="ctr">
              <a:spcBef>
                <a:spcPts val="0"/>
              </a:spcBef>
              <a:spcAft>
                <a:spcPts val="0"/>
              </a:spcAft>
              <a:buClr>
                <a:schemeClr val="dk1"/>
              </a:buClr>
              <a:buSzPts val="5200"/>
              <a:buFont typeface="Arial"/>
              <a:buNone/>
              <a:defRPr sz="5200">
                <a:solidFill>
                  <a:schemeClr val="dk1"/>
                </a:solidFill>
              </a:defRPr>
            </a:lvl7pPr>
            <a:lvl8pPr lvl="7" algn="ctr">
              <a:spcBef>
                <a:spcPts val="0"/>
              </a:spcBef>
              <a:spcAft>
                <a:spcPts val="0"/>
              </a:spcAft>
              <a:buClr>
                <a:schemeClr val="dk1"/>
              </a:buClr>
              <a:buSzPts val="5200"/>
              <a:buFont typeface="Arial"/>
              <a:buNone/>
              <a:defRPr sz="5200">
                <a:solidFill>
                  <a:schemeClr val="dk1"/>
                </a:solidFill>
              </a:defRPr>
            </a:lvl8pPr>
            <a:lvl9pPr lvl="8" algn="ctr">
              <a:spcBef>
                <a:spcPts val="0"/>
              </a:spcBef>
              <a:spcAft>
                <a:spcPts val="0"/>
              </a:spcAft>
              <a:buClr>
                <a:schemeClr val="dk1"/>
              </a:buClr>
              <a:buSzPts val="5200"/>
              <a:buFont typeface="Arial"/>
              <a:buNone/>
              <a:defRPr sz="5200">
                <a:solidFill>
                  <a:schemeClr val="dk1"/>
                </a:solidFill>
              </a:defRPr>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1pPr>
            <a:lvl2pPr marR="0" lvl="1"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endParaRPr/>
          </a:p>
        </p:txBody>
      </p:sp>
      <p:sp>
        <p:nvSpPr>
          <p:cNvPr id="12" name="Google Shape;12;p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algn="ctr">
              <a:spcBef>
                <a:spcPts val="0"/>
              </a:spcBef>
              <a:spcAft>
                <a:spcPts val="0"/>
              </a:spcAft>
              <a:buClr>
                <a:schemeClr val="dk1"/>
              </a:buClr>
              <a:buSzPts val="12000"/>
              <a:buFont typeface="Arial"/>
              <a:buNone/>
              <a:defRPr sz="12000">
                <a:solidFill>
                  <a:schemeClr val="dk1"/>
                </a:solidFill>
              </a:defRPr>
            </a:lvl2pPr>
            <a:lvl3pPr lvl="2" algn="ctr">
              <a:spcBef>
                <a:spcPts val="0"/>
              </a:spcBef>
              <a:spcAft>
                <a:spcPts val="0"/>
              </a:spcAft>
              <a:buClr>
                <a:schemeClr val="dk1"/>
              </a:buClr>
              <a:buSzPts val="12000"/>
              <a:buFont typeface="Arial"/>
              <a:buNone/>
              <a:defRPr sz="12000">
                <a:solidFill>
                  <a:schemeClr val="dk1"/>
                </a:solidFill>
              </a:defRPr>
            </a:lvl3pPr>
            <a:lvl4pPr lvl="3" algn="ctr">
              <a:spcBef>
                <a:spcPts val="0"/>
              </a:spcBef>
              <a:spcAft>
                <a:spcPts val="0"/>
              </a:spcAft>
              <a:buClr>
                <a:schemeClr val="dk1"/>
              </a:buClr>
              <a:buSzPts val="12000"/>
              <a:buFont typeface="Arial"/>
              <a:buNone/>
              <a:defRPr sz="12000">
                <a:solidFill>
                  <a:schemeClr val="dk1"/>
                </a:solidFill>
              </a:defRPr>
            </a:lvl4pPr>
            <a:lvl5pPr lvl="4" algn="ctr">
              <a:spcBef>
                <a:spcPts val="0"/>
              </a:spcBef>
              <a:spcAft>
                <a:spcPts val="0"/>
              </a:spcAft>
              <a:buClr>
                <a:schemeClr val="dk1"/>
              </a:buClr>
              <a:buSzPts val="12000"/>
              <a:buFont typeface="Arial"/>
              <a:buNone/>
              <a:defRPr sz="12000">
                <a:solidFill>
                  <a:schemeClr val="dk1"/>
                </a:solidFill>
              </a:defRPr>
            </a:lvl5pPr>
            <a:lvl6pPr lvl="5" algn="ctr">
              <a:spcBef>
                <a:spcPts val="0"/>
              </a:spcBef>
              <a:spcAft>
                <a:spcPts val="0"/>
              </a:spcAft>
              <a:buClr>
                <a:schemeClr val="dk1"/>
              </a:buClr>
              <a:buSzPts val="12000"/>
              <a:buFont typeface="Arial"/>
              <a:buNone/>
              <a:defRPr sz="12000">
                <a:solidFill>
                  <a:schemeClr val="dk1"/>
                </a:solidFill>
              </a:defRPr>
            </a:lvl6pPr>
            <a:lvl7pPr lvl="6" algn="ctr">
              <a:spcBef>
                <a:spcPts val="0"/>
              </a:spcBef>
              <a:spcAft>
                <a:spcPts val="0"/>
              </a:spcAft>
              <a:buClr>
                <a:schemeClr val="dk1"/>
              </a:buClr>
              <a:buSzPts val="12000"/>
              <a:buFont typeface="Arial"/>
              <a:buNone/>
              <a:defRPr sz="12000">
                <a:solidFill>
                  <a:schemeClr val="dk1"/>
                </a:solidFill>
              </a:defRPr>
            </a:lvl7pPr>
            <a:lvl8pPr lvl="7" algn="ctr">
              <a:spcBef>
                <a:spcPts val="0"/>
              </a:spcBef>
              <a:spcAft>
                <a:spcPts val="0"/>
              </a:spcAft>
              <a:buClr>
                <a:schemeClr val="dk1"/>
              </a:buClr>
              <a:buSzPts val="12000"/>
              <a:buFont typeface="Arial"/>
              <a:buNone/>
              <a:defRPr sz="12000">
                <a:solidFill>
                  <a:schemeClr val="dk1"/>
                </a:solidFill>
              </a:defRPr>
            </a:lvl8pPr>
            <a:lvl9pPr lvl="8" algn="ctr">
              <a:spcBef>
                <a:spcPts val="0"/>
              </a:spcBef>
              <a:spcAft>
                <a:spcPts val="0"/>
              </a:spcAft>
              <a:buClr>
                <a:schemeClr val="dk1"/>
              </a:buClr>
              <a:buSzPts val="12000"/>
              <a:buFont typeface="Arial"/>
              <a:buNone/>
              <a:defRPr sz="12000">
                <a:solidFill>
                  <a:schemeClr val="dk1"/>
                </a:solidFill>
              </a:defRPr>
            </a:lvl9pPr>
          </a:lstStyle>
          <a:p>
            <a:endParaRP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1371600" marR="0" lvl="2"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1828800" marR="0" lvl="3"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ctr"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ctr" rtl="0">
              <a:lnSpc>
                <a:spcPct val="115000"/>
              </a:lnSpc>
              <a:spcBef>
                <a:spcPts val="1600"/>
              </a:spcBef>
              <a:spcAft>
                <a:spcPts val="160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
        <p:nvSpPr>
          <p:cNvPr id="47" name="Google Shape;47;p1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
        <p:nvSpPr>
          <p:cNvPr id="16" name="Google Shape;16;p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lgn="ctr">
              <a:spcBef>
                <a:spcPts val="0"/>
              </a:spcBef>
              <a:spcAft>
                <a:spcPts val="0"/>
              </a:spcAft>
              <a:buClr>
                <a:schemeClr val="dk1"/>
              </a:buClr>
              <a:buSzPts val="3600"/>
              <a:buFont typeface="Arial"/>
              <a:buNone/>
              <a:defRPr sz="3600">
                <a:solidFill>
                  <a:schemeClr val="dk1"/>
                </a:solidFill>
              </a:defRPr>
            </a:lvl2pPr>
            <a:lvl3pPr lvl="2" algn="ctr">
              <a:spcBef>
                <a:spcPts val="0"/>
              </a:spcBef>
              <a:spcAft>
                <a:spcPts val="0"/>
              </a:spcAft>
              <a:buClr>
                <a:schemeClr val="dk1"/>
              </a:buClr>
              <a:buSzPts val="3600"/>
              <a:buFont typeface="Arial"/>
              <a:buNone/>
              <a:defRPr sz="3600">
                <a:solidFill>
                  <a:schemeClr val="dk1"/>
                </a:solidFill>
              </a:defRPr>
            </a:lvl3pPr>
            <a:lvl4pPr lvl="3" algn="ctr">
              <a:spcBef>
                <a:spcPts val="0"/>
              </a:spcBef>
              <a:spcAft>
                <a:spcPts val="0"/>
              </a:spcAft>
              <a:buClr>
                <a:schemeClr val="dk1"/>
              </a:buClr>
              <a:buSzPts val="3600"/>
              <a:buFont typeface="Arial"/>
              <a:buNone/>
              <a:defRPr sz="3600">
                <a:solidFill>
                  <a:schemeClr val="dk1"/>
                </a:solidFill>
              </a:defRPr>
            </a:lvl4pPr>
            <a:lvl5pPr lvl="4" algn="ctr">
              <a:spcBef>
                <a:spcPts val="0"/>
              </a:spcBef>
              <a:spcAft>
                <a:spcPts val="0"/>
              </a:spcAft>
              <a:buClr>
                <a:schemeClr val="dk1"/>
              </a:buClr>
              <a:buSzPts val="3600"/>
              <a:buFont typeface="Arial"/>
              <a:buNone/>
              <a:defRPr sz="3600">
                <a:solidFill>
                  <a:schemeClr val="dk1"/>
                </a:solidFill>
              </a:defRPr>
            </a:lvl5pPr>
            <a:lvl6pPr lvl="5" algn="ctr">
              <a:spcBef>
                <a:spcPts val="0"/>
              </a:spcBef>
              <a:spcAft>
                <a:spcPts val="0"/>
              </a:spcAft>
              <a:buClr>
                <a:schemeClr val="dk1"/>
              </a:buClr>
              <a:buSzPts val="3600"/>
              <a:buFont typeface="Arial"/>
              <a:buNone/>
              <a:defRPr sz="3600">
                <a:solidFill>
                  <a:schemeClr val="dk1"/>
                </a:solidFill>
              </a:defRPr>
            </a:lvl6pPr>
            <a:lvl7pPr lvl="6" algn="ctr">
              <a:spcBef>
                <a:spcPts val="0"/>
              </a:spcBef>
              <a:spcAft>
                <a:spcPts val="0"/>
              </a:spcAft>
              <a:buClr>
                <a:schemeClr val="dk1"/>
              </a:buClr>
              <a:buSzPts val="3600"/>
              <a:buFont typeface="Arial"/>
              <a:buNone/>
              <a:defRPr sz="3600">
                <a:solidFill>
                  <a:schemeClr val="dk1"/>
                </a:solidFill>
              </a:defRPr>
            </a:lvl7pPr>
            <a:lvl8pPr lvl="7" algn="ctr">
              <a:spcBef>
                <a:spcPts val="0"/>
              </a:spcBef>
              <a:spcAft>
                <a:spcPts val="0"/>
              </a:spcAft>
              <a:buClr>
                <a:schemeClr val="dk1"/>
              </a:buClr>
              <a:buSzPts val="3600"/>
              <a:buFont typeface="Arial"/>
              <a:buNone/>
              <a:defRPr sz="3600">
                <a:solidFill>
                  <a:schemeClr val="dk1"/>
                </a:solidFill>
              </a:defRPr>
            </a:lvl8pPr>
            <a:lvl9pPr lvl="8" algn="ctr">
              <a:spcBef>
                <a:spcPts val="0"/>
              </a:spcBef>
              <a:spcAft>
                <a:spcPts val="0"/>
              </a:spcAft>
              <a:buClr>
                <a:schemeClr val="dk1"/>
              </a:buClr>
              <a:buSzPts val="3600"/>
              <a:buFont typeface="Arial"/>
              <a:buNone/>
              <a:defRPr sz="3600">
                <a:solidFill>
                  <a:schemeClr val="dk1"/>
                </a:solidFill>
              </a:defRPr>
            </a:lvl9pPr>
          </a:lstStyle>
          <a:p>
            <a:endParaRPr/>
          </a:p>
        </p:txBody>
      </p:sp>
      <p:sp>
        <p:nvSpPr>
          <p:cNvPr id="19" name="Google Shape;19;p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200"/>
              <a:buFont typeface="Arial"/>
              <a:buNone/>
              <a:defRPr sz="1200" b="0" i="0" u="none" strike="noStrike" cap="none">
                <a:solidFill>
                  <a:schemeClr val="lt2"/>
                </a:solidFill>
                <a:latin typeface="Arial"/>
                <a:ea typeface="Arial"/>
                <a:cs typeface="Arial"/>
                <a:sym typeface="Arial"/>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1pPr>
            <a:lvl2pPr marL="914400" marR="0" lvl="1"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200"/>
              <a:buFont typeface="Arial"/>
              <a:buNone/>
              <a:defRPr sz="1200" b="0" i="0" u="none" strike="noStrike" cap="none">
                <a:solidFill>
                  <a:schemeClr val="lt2"/>
                </a:solidFill>
                <a:latin typeface="Arial"/>
                <a:ea typeface="Arial"/>
                <a:cs typeface="Arial"/>
                <a:sym typeface="Arial"/>
              </a:defRPr>
            </a:lvl9pPr>
          </a:lstStyle>
          <a:p>
            <a:endParaRPr/>
          </a:p>
        </p:txBody>
      </p:sp>
      <p:sp>
        <p:nvSpPr>
          <p:cNvPr id="24" name="Google Shape;24;p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27" name="Google Shape;27;p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400"/>
              <a:buFont typeface="Arial"/>
              <a:buNone/>
              <a:defRPr sz="2400">
                <a:solidFill>
                  <a:schemeClr val="dk1"/>
                </a:solidFill>
              </a:defRPr>
            </a:lvl2pPr>
            <a:lvl3pPr lvl="2">
              <a:spcBef>
                <a:spcPts val="0"/>
              </a:spcBef>
              <a:spcAft>
                <a:spcPts val="0"/>
              </a:spcAft>
              <a:buClr>
                <a:schemeClr val="dk1"/>
              </a:buClr>
              <a:buSzPts val="2400"/>
              <a:buFont typeface="Arial"/>
              <a:buNone/>
              <a:defRPr sz="2400">
                <a:solidFill>
                  <a:schemeClr val="dk1"/>
                </a:solidFill>
              </a:defRPr>
            </a:lvl3pPr>
            <a:lvl4pPr lvl="3">
              <a:spcBef>
                <a:spcPts val="0"/>
              </a:spcBef>
              <a:spcAft>
                <a:spcPts val="0"/>
              </a:spcAft>
              <a:buClr>
                <a:schemeClr val="dk1"/>
              </a:buClr>
              <a:buSzPts val="2400"/>
              <a:buFont typeface="Arial"/>
              <a:buNone/>
              <a:defRPr sz="2400">
                <a:solidFill>
                  <a:schemeClr val="dk1"/>
                </a:solidFill>
              </a:defRPr>
            </a:lvl4pPr>
            <a:lvl5pPr lvl="4">
              <a:spcBef>
                <a:spcPts val="0"/>
              </a:spcBef>
              <a:spcAft>
                <a:spcPts val="0"/>
              </a:spcAft>
              <a:buClr>
                <a:schemeClr val="dk1"/>
              </a:buClr>
              <a:buSzPts val="2400"/>
              <a:buFont typeface="Arial"/>
              <a:buNone/>
              <a:defRPr sz="2400">
                <a:solidFill>
                  <a:schemeClr val="dk1"/>
                </a:solidFill>
              </a:defRPr>
            </a:lvl5pPr>
            <a:lvl6pPr lvl="5">
              <a:spcBef>
                <a:spcPts val="0"/>
              </a:spcBef>
              <a:spcAft>
                <a:spcPts val="0"/>
              </a:spcAft>
              <a:buClr>
                <a:schemeClr val="dk1"/>
              </a:buClr>
              <a:buSzPts val="2400"/>
              <a:buFont typeface="Arial"/>
              <a:buNone/>
              <a:defRPr sz="2400">
                <a:solidFill>
                  <a:schemeClr val="dk1"/>
                </a:solidFill>
              </a:defRPr>
            </a:lvl6pPr>
            <a:lvl7pPr lvl="6">
              <a:spcBef>
                <a:spcPts val="0"/>
              </a:spcBef>
              <a:spcAft>
                <a:spcPts val="0"/>
              </a:spcAft>
              <a:buClr>
                <a:schemeClr val="dk1"/>
              </a:buClr>
              <a:buSzPts val="2400"/>
              <a:buFont typeface="Arial"/>
              <a:buNone/>
              <a:defRPr sz="2400">
                <a:solidFill>
                  <a:schemeClr val="dk1"/>
                </a:solidFill>
              </a:defRPr>
            </a:lvl7pPr>
            <a:lvl8pPr lvl="7">
              <a:spcBef>
                <a:spcPts val="0"/>
              </a:spcBef>
              <a:spcAft>
                <a:spcPts val="0"/>
              </a:spcAft>
              <a:buClr>
                <a:schemeClr val="dk1"/>
              </a:buClr>
              <a:buSzPts val="2400"/>
              <a:buFont typeface="Arial"/>
              <a:buNone/>
              <a:defRPr sz="2400">
                <a:solidFill>
                  <a:schemeClr val="dk1"/>
                </a:solidFill>
              </a:defRPr>
            </a:lvl8pPr>
            <a:lvl9pPr lvl="8">
              <a:spcBef>
                <a:spcPts val="0"/>
              </a:spcBef>
              <a:spcAft>
                <a:spcPts val="0"/>
              </a:spcAft>
              <a:buClr>
                <a:schemeClr val="dk1"/>
              </a:buClr>
              <a:buSzPts val="2400"/>
              <a:buFont typeface="Arial"/>
              <a:buNone/>
              <a:defRPr sz="2400">
                <a:solidFill>
                  <a:schemeClr val="dk1"/>
                </a:solidFill>
              </a:defRPr>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1pPr>
            <a:lvl2pPr marL="914400" marR="0" lvl="1"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200"/>
              <a:buFont typeface="Arial"/>
              <a:buNone/>
              <a:defRPr sz="12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200"/>
              <a:buFont typeface="Arial"/>
              <a:buNone/>
              <a:defRPr sz="1200" b="0" i="0" u="none" strike="noStrike" cap="none">
                <a:solidFill>
                  <a:schemeClr val="lt2"/>
                </a:solidFill>
                <a:latin typeface="Arial"/>
                <a:ea typeface="Arial"/>
                <a:cs typeface="Arial"/>
                <a:sym typeface="Arial"/>
              </a:defRPr>
            </a:lvl9pPr>
          </a:lstStyle>
          <a:p>
            <a:endParaRPr/>
          </a:p>
        </p:txBody>
      </p:sp>
      <p:sp>
        <p:nvSpPr>
          <p:cNvPr id="31" name="Google Shape;31;p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4800"/>
              <a:buFont typeface="Arial"/>
              <a:buNone/>
              <a:defRPr sz="4800">
                <a:solidFill>
                  <a:schemeClr val="dk1"/>
                </a:solidFill>
              </a:defRPr>
            </a:lvl2pPr>
            <a:lvl3pPr lvl="2">
              <a:spcBef>
                <a:spcPts val="0"/>
              </a:spcBef>
              <a:spcAft>
                <a:spcPts val="0"/>
              </a:spcAft>
              <a:buClr>
                <a:schemeClr val="dk1"/>
              </a:buClr>
              <a:buSzPts val="4800"/>
              <a:buFont typeface="Arial"/>
              <a:buNone/>
              <a:defRPr sz="4800">
                <a:solidFill>
                  <a:schemeClr val="dk1"/>
                </a:solidFill>
              </a:defRPr>
            </a:lvl3pPr>
            <a:lvl4pPr lvl="3">
              <a:spcBef>
                <a:spcPts val="0"/>
              </a:spcBef>
              <a:spcAft>
                <a:spcPts val="0"/>
              </a:spcAft>
              <a:buClr>
                <a:schemeClr val="dk1"/>
              </a:buClr>
              <a:buSzPts val="4800"/>
              <a:buFont typeface="Arial"/>
              <a:buNone/>
              <a:defRPr sz="4800">
                <a:solidFill>
                  <a:schemeClr val="dk1"/>
                </a:solidFill>
              </a:defRPr>
            </a:lvl4pPr>
            <a:lvl5pPr lvl="4">
              <a:spcBef>
                <a:spcPts val="0"/>
              </a:spcBef>
              <a:spcAft>
                <a:spcPts val="0"/>
              </a:spcAft>
              <a:buClr>
                <a:schemeClr val="dk1"/>
              </a:buClr>
              <a:buSzPts val="4800"/>
              <a:buFont typeface="Arial"/>
              <a:buNone/>
              <a:defRPr sz="4800">
                <a:solidFill>
                  <a:schemeClr val="dk1"/>
                </a:solidFill>
              </a:defRPr>
            </a:lvl5pPr>
            <a:lvl6pPr lvl="5">
              <a:spcBef>
                <a:spcPts val="0"/>
              </a:spcBef>
              <a:spcAft>
                <a:spcPts val="0"/>
              </a:spcAft>
              <a:buClr>
                <a:schemeClr val="dk1"/>
              </a:buClr>
              <a:buSzPts val="4800"/>
              <a:buFont typeface="Arial"/>
              <a:buNone/>
              <a:defRPr sz="4800">
                <a:solidFill>
                  <a:schemeClr val="dk1"/>
                </a:solidFill>
              </a:defRPr>
            </a:lvl6pPr>
            <a:lvl7pPr lvl="6">
              <a:spcBef>
                <a:spcPts val="0"/>
              </a:spcBef>
              <a:spcAft>
                <a:spcPts val="0"/>
              </a:spcAft>
              <a:buClr>
                <a:schemeClr val="dk1"/>
              </a:buClr>
              <a:buSzPts val="4800"/>
              <a:buFont typeface="Arial"/>
              <a:buNone/>
              <a:defRPr sz="4800">
                <a:solidFill>
                  <a:schemeClr val="dk1"/>
                </a:solidFill>
              </a:defRPr>
            </a:lvl7pPr>
            <a:lvl8pPr lvl="7">
              <a:spcBef>
                <a:spcPts val="0"/>
              </a:spcBef>
              <a:spcAft>
                <a:spcPts val="0"/>
              </a:spcAft>
              <a:buClr>
                <a:schemeClr val="dk1"/>
              </a:buClr>
              <a:buSzPts val="4800"/>
              <a:buFont typeface="Arial"/>
              <a:buNone/>
              <a:defRPr sz="4800">
                <a:solidFill>
                  <a:schemeClr val="dk1"/>
                </a:solidFill>
              </a:defRPr>
            </a:lvl8pPr>
            <a:lvl9pPr lvl="8">
              <a:spcBef>
                <a:spcPts val="0"/>
              </a:spcBef>
              <a:spcAft>
                <a:spcPts val="0"/>
              </a:spcAft>
              <a:buClr>
                <a:schemeClr val="dk1"/>
              </a:buClr>
              <a:buSzPts val="4800"/>
              <a:buFont typeface="Arial"/>
              <a:buNone/>
              <a:defRPr sz="4800">
                <a:solidFill>
                  <a:schemeClr val="dk1"/>
                </a:solidFill>
              </a:defRPr>
            </a:lvl9pPr>
          </a:lstStyle>
          <a:p>
            <a:endParaRPr/>
          </a:p>
        </p:txBody>
      </p:sp>
      <p:sp>
        <p:nvSpPr>
          <p:cNvPr id="34" name="Google Shape;34;p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algn="ctr">
              <a:spcBef>
                <a:spcPts val="0"/>
              </a:spcBef>
              <a:spcAft>
                <a:spcPts val="0"/>
              </a:spcAft>
              <a:buClr>
                <a:schemeClr val="dk1"/>
              </a:buClr>
              <a:buSzPts val="4200"/>
              <a:buFont typeface="Arial"/>
              <a:buNone/>
              <a:defRPr sz="4200">
                <a:solidFill>
                  <a:schemeClr val="dk1"/>
                </a:solidFill>
              </a:defRPr>
            </a:lvl2pPr>
            <a:lvl3pPr lvl="2" algn="ctr">
              <a:spcBef>
                <a:spcPts val="0"/>
              </a:spcBef>
              <a:spcAft>
                <a:spcPts val="0"/>
              </a:spcAft>
              <a:buClr>
                <a:schemeClr val="dk1"/>
              </a:buClr>
              <a:buSzPts val="4200"/>
              <a:buFont typeface="Arial"/>
              <a:buNone/>
              <a:defRPr sz="4200">
                <a:solidFill>
                  <a:schemeClr val="dk1"/>
                </a:solidFill>
              </a:defRPr>
            </a:lvl3pPr>
            <a:lvl4pPr lvl="3" algn="ctr">
              <a:spcBef>
                <a:spcPts val="0"/>
              </a:spcBef>
              <a:spcAft>
                <a:spcPts val="0"/>
              </a:spcAft>
              <a:buClr>
                <a:schemeClr val="dk1"/>
              </a:buClr>
              <a:buSzPts val="4200"/>
              <a:buFont typeface="Arial"/>
              <a:buNone/>
              <a:defRPr sz="4200">
                <a:solidFill>
                  <a:schemeClr val="dk1"/>
                </a:solidFill>
              </a:defRPr>
            </a:lvl4pPr>
            <a:lvl5pPr lvl="4" algn="ctr">
              <a:spcBef>
                <a:spcPts val="0"/>
              </a:spcBef>
              <a:spcAft>
                <a:spcPts val="0"/>
              </a:spcAft>
              <a:buClr>
                <a:schemeClr val="dk1"/>
              </a:buClr>
              <a:buSzPts val="4200"/>
              <a:buFont typeface="Arial"/>
              <a:buNone/>
              <a:defRPr sz="4200">
                <a:solidFill>
                  <a:schemeClr val="dk1"/>
                </a:solidFill>
              </a:defRPr>
            </a:lvl5pPr>
            <a:lvl6pPr lvl="5" algn="ctr">
              <a:spcBef>
                <a:spcPts val="0"/>
              </a:spcBef>
              <a:spcAft>
                <a:spcPts val="0"/>
              </a:spcAft>
              <a:buClr>
                <a:schemeClr val="dk1"/>
              </a:buClr>
              <a:buSzPts val="4200"/>
              <a:buFont typeface="Arial"/>
              <a:buNone/>
              <a:defRPr sz="4200">
                <a:solidFill>
                  <a:schemeClr val="dk1"/>
                </a:solidFill>
              </a:defRPr>
            </a:lvl6pPr>
            <a:lvl7pPr lvl="6" algn="ctr">
              <a:spcBef>
                <a:spcPts val="0"/>
              </a:spcBef>
              <a:spcAft>
                <a:spcPts val="0"/>
              </a:spcAft>
              <a:buClr>
                <a:schemeClr val="dk1"/>
              </a:buClr>
              <a:buSzPts val="4200"/>
              <a:buFont typeface="Arial"/>
              <a:buNone/>
              <a:defRPr sz="4200">
                <a:solidFill>
                  <a:schemeClr val="dk1"/>
                </a:solidFill>
              </a:defRPr>
            </a:lvl7pPr>
            <a:lvl8pPr lvl="7" algn="ctr">
              <a:spcBef>
                <a:spcPts val="0"/>
              </a:spcBef>
              <a:spcAft>
                <a:spcPts val="0"/>
              </a:spcAft>
              <a:buClr>
                <a:schemeClr val="dk1"/>
              </a:buClr>
              <a:buSzPts val="4200"/>
              <a:buFont typeface="Arial"/>
              <a:buNone/>
              <a:defRPr sz="4200">
                <a:solidFill>
                  <a:schemeClr val="dk1"/>
                </a:solidFill>
              </a:defRPr>
            </a:lvl8pPr>
            <a:lvl9pPr lvl="8" algn="ctr">
              <a:spcBef>
                <a:spcPts val="0"/>
              </a:spcBef>
              <a:spcAft>
                <a:spcPts val="0"/>
              </a:spcAft>
              <a:buClr>
                <a:schemeClr val="dk1"/>
              </a:buClr>
              <a:buSzPts val="4200"/>
              <a:buFont typeface="Arial"/>
              <a:buNone/>
              <a:defRPr sz="4200">
                <a:solidFill>
                  <a:schemeClr val="dk1"/>
                </a:solidFil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1pPr>
            <a:lvl2pPr marR="0" lvl="1"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2100"/>
              <a:buFont typeface="Arial"/>
              <a:buNone/>
              <a:defRPr sz="2100" b="0" i="0" u="none" strike="noStrike" cap="none">
                <a:solidFill>
                  <a:schemeClr val="lt2"/>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15000"/>
              </a:lnSpc>
              <a:spcBef>
                <a:spcPts val="16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228600" algn="l" rtl="0">
              <a:lnSpc>
                <a:spcPct val="115000"/>
              </a:lnSpc>
              <a:spcBef>
                <a:spcPts val="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
        <p:nvSpPr>
          <p:cNvPr id="43" name="Google Shape;43;p1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2pPr>
            <a:lvl3pPr marL="1371600" marR="0" lvl="2"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3pPr>
            <a:lvl4pPr marL="1828800" marR="0" lvl="3"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4pPr>
            <a:lvl5pPr marL="2286000" marR="0" lvl="4"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5pPr>
            <a:lvl6pPr marL="2743200" marR="0" lvl="5"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6pPr>
            <a:lvl7pPr marL="3200400" marR="0" lvl="6"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7pPr>
            <a:lvl8pPr marL="3657600" marR="0" lvl="7" indent="-228600" algn="l" rtl="0">
              <a:lnSpc>
                <a:spcPct val="115000"/>
              </a:lnSpc>
              <a:spcBef>
                <a:spcPts val="1600"/>
              </a:spcBef>
              <a:spcAft>
                <a:spcPts val="0"/>
              </a:spcAft>
              <a:buClr>
                <a:schemeClr val="lt2"/>
              </a:buClr>
              <a:buSzPts val="1400"/>
              <a:buFont typeface="Arial"/>
              <a:buNone/>
              <a:defRPr sz="1400" b="0" i="0" u="none" strike="noStrike" cap="none">
                <a:solidFill>
                  <a:schemeClr val="lt2"/>
                </a:solidFill>
                <a:latin typeface="Arial"/>
                <a:ea typeface="Arial"/>
                <a:cs typeface="Arial"/>
                <a:sym typeface="Arial"/>
              </a:defRPr>
            </a:lvl8pPr>
            <a:lvl9pPr marL="4114800" marR="0" lvl="8" indent="-228600" algn="l" rtl="0">
              <a:lnSpc>
                <a:spcPct val="115000"/>
              </a:lnSpc>
              <a:spcBef>
                <a:spcPts val="1600"/>
              </a:spcBef>
              <a:spcAft>
                <a:spcPts val="1600"/>
              </a:spcAft>
              <a:buClr>
                <a:schemeClr val="lt2"/>
              </a:buClr>
              <a:buSzPts val="1400"/>
              <a:buFont typeface="Arial"/>
              <a:buNone/>
              <a:defRPr sz="14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chemeClr val="lt2"/>
              </a:buClr>
              <a:buSzPts val="1000"/>
              <a:buFont typeface="Arial"/>
              <a:buNone/>
              <a:defRPr sz="1000" b="0" i="0" u="none" strike="noStrike" cap="none">
                <a:solidFill>
                  <a:schemeClr val="lt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3.tif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analysis-consulting.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edium.com/@sethweidman" TargetMode="External"/><Relationship Id="rId5" Type="http://schemas.openxmlformats.org/officeDocument/2006/relationships/hyperlink" Target="https://datasciencemvp.com/" TargetMode="External"/><Relationship Id="rId4" Type="http://schemas.openxmlformats.org/officeDocument/2006/relationships/hyperlink" Target="https://cscherrer.github.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analysis-consulting.com/" TargetMode="External"/><Relationship Id="rId5" Type="http://schemas.openxmlformats.org/officeDocument/2006/relationships/hyperlink" Target="http://zwmiller.com/" TargetMode="External"/><Relationship Id="rId4" Type="http://schemas.openxmlformats.org/officeDocument/2006/relationships/hyperlink" Target="http://www.adashofdata.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thisismetis.com/bootcamps/online-machine-learning-bootcamp" TargetMode="External"/><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thisismetis.com/bootcamps/online-data-engineering-bootcamp" TargetMode="External"/><Relationship Id="rId5" Type="http://schemas.openxmlformats.org/officeDocument/2006/relationships/hyperlink" Target="https://www.thisismetis.com/bootcamps/online-data-science-bootcamp" TargetMode="External"/><Relationship Id="rId4" Type="http://schemas.openxmlformats.org/officeDocument/2006/relationships/hyperlink" Target="https://www.thisismetis.com/bootcamps/online-data-analytics-bootc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04350" y="1790700"/>
            <a:ext cx="5033400" cy="15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5000"/>
              <a:buFont typeface="Proxima Nova"/>
              <a:buNone/>
            </a:pPr>
            <a:r>
              <a:rPr lang="en-US" sz="5000" b="1" dirty="0">
                <a:solidFill>
                  <a:srgbClr val="EF3969"/>
                </a:solidFill>
                <a:latin typeface="Proxima Nova"/>
                <a:ea typeface="Proxima Nova"/>
                <a:cs typeface="Proxima Nova"/>
                <a:sym typeface="Proxima Nova"/>
              </a:rPr>
              <a:t>Blogging</a:t>
            </a:r>
            <a:endParaRPr sz="5000" dirty="0">
              <a:latin typeface="Proxima Nova"/>
              <a:ea typeface="Proxima Nova"/>
              <a:cs typeface="Proxima Nova"/>
              <a:sym typeface="Proxima Nova"/>
            </a:endParaRPr>
          </a:p>
        </p:txBody>
      </p:sp>
      <p:pic>
        <p:nvPicPr>
          <p:cNvPr id="55" name="Google Shape;55;p13" descr="metis.png"/>
          <p:cNvPicPr preferRelativeResize="0"/>
          <p:nvPr/>
        </p:nvPicPr>
        <p:blipFill rotWithShape="1">
          <a:blip r:embed="rId3">
            <a:alphaModFix/>
          </a:blip>
          <a:srcRect/>
          <a:stretch/>
        </p:blipFill>
        <p:spPr>
          <a:xfrm>
            <a:off x="896274" y="1521487"/>
            <a:ext cx="1312850" cy="2100524"/>
          </a:xfrm>
          <a:prstGeom prst="rect">
            <a:avLst/>
          </a:prstGeom>
          <a:noFill/>
          <a:ln>
            <a:noFill/>
          </a:ln>
        </p:spPr>
      </p:pic>
      <p:cxnSp>
        <p:nvCxnSpPr>
          <p:cNvPr id="56" name="Google Shape;56;p13"/>
          <p:cNvCxnSpPr/>
          <p:nvPr/>
        </p:nvCxnSpPr>
        <p:spPr>
          <a:xfrm>
            <a:off x="2856050" y="3622000"/>
            <a:ext cx="5175000" cy="0"/>
          </a:xfrm>
          <a:prstGeom prst="straightConnector1">
            <a:avLst/>
          </a:prstGeom>
          <a:noFill/>
          <a:ln w="19050" cap="flat" cmpd="sng">
            <a:solidFill>
              <a:srgbClr val="EF3969"/>
            </a:solidFill>
            <a:prstDash val="solid"/>
            <a:round/>
            <a:headEnd type="none" w="sm" len="sm"/>
            <a:tailEnd type="none" w="sm" len="sm"/>
          </a:ln>
        </p:spPr>
      </p:cxnSp>
      <p:cxnSp>
        <p:nvCxnSpPr>
          <p:cNvPr id="57" name="Google Shape;57;p13"/>
          <p:cNvCxnSpPr/>
          <p:nvPr/>
        </p:nvCxnSpPr>
        <p:spPr>
          <a:xfrm>
            <a:off x="2856050" y="1521475"/>
            <a:ext cx="5175000" cy="0"/>
          </a:xfrm>
          <a:prstGeom prst="straightConnector1">
            <a:avLst/>
          </a:prstGeom>
          <a:noFill/>
          <a:ln w="19050" cap="flat" cmpd="sng">
            <a:solidFill>
              <a:srgbClr val="EF3969"/>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Expanding Your Reach: Share on Social</a:t>
            </a:r>
            <a:endParaRPr dirty="0"/>
          </a:p>
        </p:txBody>
      </p:sp>
      <p:sp>
        <p:nvSpPr>
          <p:cNvPr id="89" name="Google Shape;89;p16"/>
          <p:cNvSpPr txBox="1">
            <a:spLocks noGrp="1"/>
          </p:cNvSpPr>
          <p:nvPr>
            <p:ph type="body" idx="1"/>
          </p:nvPr>
        </p:nvSpPr>
        <p:spPr>
          <a:xfrm>
            <a:off x="311700" y="1394234"/>
            <a:ext cx="6052886" cy="3275420"/>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Sharing your blog posts on social media is a great way to reach a wider audience</a:t>
            </a:r>
          </a:p>
          <a:p>
            <a:pPr marL="76200" marR="0" lvl="0" indent="0" algn="l" rtl="0">
              <a:lnSpc>
                <a:spcPct val="115000"/>
              </a:lnSpc>
              <a:spcBef>
                <a:spcPts val="0"/>
              </a:spcBef>
              <a:spcAft>
                <a:spcPts val="0"/>
              </a:spcAft>
              <a:buClr>
                <a:srgbClr val="434343"/>
              </a:buClr>
              <a:buSzPts val="2400"/>
            </a:pPr>
            <a:endParaRPr lang="en-US" sz="2400" dirty="0">
              <a:solidFill>
                <a:srgbClr val="434343"/>
              </a:solidFill>
              <a:latin typeface="Proxima Nova"/>
              <a:sym typeface="Proxima Nova"/>
            </a:endParaRPr>
          </a:p>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Also, we love sharing our students’ projects with our community on twitter</a:t>
            </a:r>
          </a:p>
          <a:p>
            <a:pPr marL="876300" lvl="1" indent="-342900">
              <a:spcBef>
                <a:spcPts val="0"/>
              </a:spcBef>
              <a:buClr>
                <a:srgbClr val="434343"/>
              </a:buClr>
              <a:buSzPts val="2400"/>
              <a:buFont typeface="Arial" panose="020B0604020202020204" pitchFamily="34" charset="0"/>
              <a:buChar char="•"/>
            </a:pPr>
            <a:r>
              <a:rPr lang="en-US" sz="2000" dirty="0">
                <a:solidFill>
                  <a:srgbClr val="434343"/>
                </a:solidFill>
                <a:latin typeface="Proxima Nova"/>
                <a:sym typeface="Proxima Nova"/>
              </a:rPr>
              <a:t>Mention us @</a:t>
            </a:r>
            <a:r>
              <a:rPr lang="en-US" sz="2000" dirty="0" err="1">
                <a:solidFill>
                  <a:srgbClr val="434343"/>
                </a:solidFill>
                <a:latin typeface="Proxima Nova"/>
                <a:sym typeface="Proxima Nova"/>
              </a:rPr>
              <a:t>thisismetis</a:t>
            </a:r>
            <a:endParaRPr lang="en-US" sz="2000" dirty="0">
              <a:solidFill>
                <a:srgbClr val="434343"/>
              </a:solidFill>
              <a:latin typeface="Proxima Nova"/>
              <a:sym typeface="Proxima Nova"/>
            </a:endParaRPr>
          </a:p>
          <a:p>
            <a:pPr marL="876300" lvl="1" indent="-342900">
              <a:spcBef>
                <a:spcPts val="0"/>
              </a:spcBef>
              <a:buClr>
                <a:srgbClr val="434343"/>
              </a:buClr>
              <a:buSzPts val="2400"/>
              <a:buFont typeface="Arial" panose="020B0604020202020204" pitchFamily="34" charset="0"/>
              <a:buChar char="•"/>
            </a:pPr>
            <a:r>
              <a:rPr lang="en-US" sz="2000" dirty="0">
                <a:solidFill>
                  <a:srgbClr val="434343"/>
                </a:solidFill>
                <a:latin typeface="Proxima Nova"/>
                <a:sym typeface="Proxima Nova"/>
              </a:rPr>
              <a:t>Use the #</a:t>
            </a:r>
            <a:r>
              <a:rPr lang="en-US" sz="2000" dirty="0" err="1">
                <a:solidFill>
                  <a:srgbClr val="434343"/>
                </a:solidFill>
                <a:latin typeface="Proxima Nova"/>
                <a:sym typeface="Proxima Nova"/>
              </a:rPr>
              <a:t>MadeAtMetis</a:t>
            </a:r>
            <a:r>
              <a:rPr lang="en-US" sz="2000" dirty="0">
                <a:solidFill>
                  <a:srgbClr val="434343"/>
                </a:solidFill>
                <a:latin typeface="Proxima Nova"/>
                <a:sym typeface="Proxima Nova"/>
              </a:rPr>
              <a:t> hashtag</a:t>
            </a:r>
          </a:p>
          <a:p>
            <a:pPr marL="76200" marR="0" lvl="0" indent="0" algn="l" rtl="0">
              <a:lnSpc>
                <a:spcPct val="115000"/>
              </a:lnSpc>
              <a:spcBef>
                <a:spcPts val="0"/>
              </a:spcBef>
              <a:spcAft>
                <a:spcPts val="0"/>
              </a:spcAft>
              <a:buClr>
                <a:srgbClr val="434343"/>
              </a:buClr>
              <a:buSzPts val="2400"/>
            </a:pPr>
            <a:endParaRPr lang="en-US" sz="2400" dirty="0">
              <a:solidFill>
                <a:srgbClr val="434343"/>
              </a:solidFill>
              <a:latin typeface="Proxima Nova"/>
              <a:sym typeface="Proxima Nova"/>
            </a:endParaRPr>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pic>
        <p:nvPicPr>
          <p:cNvPr id="3" name="Picture 2">
            <a:extLst>
              <a:ext uri="{FF2B5EF4-FFF2-40B4-BE49-F238E27FC236}">
                <a16:creationId xmlns:a16="http://schemas.microsoft.com/office/drawing/2014/main" id="{8BE2054A-DA6A-DB49-8DA6-26DEC5147596}"/>
              </a:ext>
            </a:extLst>
          </p:cNvPr>
          <p:cNvPicPr>
            <a:picLocks noChangeAspect="1"/>
          </p:cNvPicPr>
          <p:nvPr/>
        </p:nvPicPr>
        <p:blipFill>
          <a:blip r:embed="rId4"/>
          <a:stretch>
            <a:fillRect/>
          </a:stretch>
        </p:blipFill>
        <p:spPr>
          <a:xfrm>
            <a:off x="6798772" y="1660217"/>
            <a:ext cx="1820504" cy="1019483"/>
          </a:xfrm>
          <a:prstGeom prst="rect">
            <a:avLst/>
          </a:prstGeom>
        </p:spPr>
      </p:pic>
      <p:pic>
        <p:nvPicPr>
          <p:cNvPr id="4" name="Picture 3">
            <a:extLst>
              <a:ext uri="{FF2B5EF4-FFF2-40B4-BE49-F238E27FC236}">
                <a16:creationId xmlns:a16="http://schemas.microsoft.com/office/drawing/2014/main" id="{F9C57457-48D4-A14E-B4C5-3A7674640580}"/>
              </a:ext>
            </a:extLst>
          </p:cNvPr>
          <p:cNvPicPr>
            <a:picLocks noChangeAspect="1"/>
          </p:cNvPicPr>
          <p:nvPr/>
        </p:nvPicPr>
        <p:blipFill>
          <a:blip r:embed="rId5"/>
          <a:stretch>
            <a:fillRect/>
          </a:stretch>
        </p:blipFill>
        <p:spPr>
          <a:xfrm>
            <a:off x="6642165" y="3031944"/>
            <a:ext cx="2133718" cy="1598229"/>
          </a:xfrm>
          <a:prstGeom prst="rect">
            <a:avLst/>
          </a:prstGeom>
        </p:spPr>
      </p:pic>
    </p:spTree>
    <p:extLst>
      <p:ext uri="{BB962C8B-B14F-4D97-AF65-F5344CB8AC3E}">
        <p14:creationId xmlns:p14="http://schemas.microsoft.com/office/powerpoint/2010/main" val="291655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3969"/>
        </a:solidFill>
        <a:effectLst/>
      </p:bgPr>
    </p:bg>
    <p:spTree>
      <p:nvGrpSpPr>
        <p:cNvPr id="1" name="Shape 258"/>
        <p:cNvGrpSpPr/>
        <p:nvPr/>
      </p:nvGrpSpPr>
      <p:grpSpPr>
        <a:xfrm>
          <a:off x="0" y="0"/>
          <a:ext cx="0" cy="0"/>
          <a:chOff x="0" y="0"/>
          <a:chExt cx="0" cy="0"/>
        </a:xfrm>
      </p:grpSpPr>
      <p:pic>
        <p:nvPicPr>
          <p:cNvPr id="259" name="Google Shape;259;p32" descr="METIS-BLACK.png"/>
          <p:cNvPicPr preferRelativeResize="0"/>
          <p:nvPr/>
        </p:nvPicPr>
        <p:blipFill rotWithShape="1">
          <a:blip r:embed="rId3">
            <a:alphaModFix amt="5000"/>
          </a:blip>
          <a:srcRect/>
          <a:stretch/>
        </p:blipFill>
        <p:spPr>
          <a:xfrm>
            <a:off x="2539559" y="0"/>
            <a:ext cx="4064880" cy="5143500"/>
          </a:xfrm>
          <a:prstGeom prst="rect">
            <a:avLst/>
          </a:prstGeom>
          <a:noFill/>
          <a:ln>
            <a:noFill/>
          </a:ln>
        </p:spPr>
      </p:pic>
      <p:sp>
        <p:nvSpPr>
          <p:cNvPr id="260" name="Google Shape;260;p32"/>
          <p:cNvSpPr txBox="1">
            <a:spLocks noGrp="1"/>
          </p:cNvSpPr>
          <p:nvPr>
            <p:ph type="title"/>
          </p:nvPr>
        </p:nvSpPr>
        <p:spPr>
          <a:xfrm>
            <a:off x="311700" y="1984125"/>
            <a:ext cx="8520600" cy="1229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6000"/>
              <a:buFont typeface="Proxima Nova"/>
              <a:buNone/>
            </a:pPr>
            <a:r>
              <a:rPr lang="en" sz="6000" b="1" i="0" u="none" strike="noStrike" cap="none">
                <a:solidFill>
                  <a:schemeClr val="dk1"/>
                </a:solidFill>
                <a:latin typeface="Proxima Nova"/>
                <a:ea typeface="Proxima Nova"/>
                <a:cs typeface="Proxima Nova"/>
                <a:sym typeface="Proxima Nova"/>
              </a:rPr>
              <a:t>QUESTIONS?</a:t>
            </a:r>
            <a:endParaRPr/>
          </a:p>
        </p:txBody>
      </p:sp>
      <p:cxnSp>
        <p:nvCxnSpPr>
          <p:cNvPr id="261" name="Google Shape;261;p32"/>
          <p:cNvCxnSpPr/>
          <p:nvPr/>
        </p:nvCxnSpPr>
        <p:spPr>
          <a:xfrm>
            <a:off x="1213950" y="3619650"/>
            <a:ext cx="6716100" cy="0"/>
          </a:xfrm>
          <a:prstGeom prst="straightConnector1">
            <a:avLst/>
          </a:prstGeom>
          <a:noFill/>
          <a:ln w="19050" cap="flat" cmpd="sng">
            <a:solidFill>
              <a:srgbClr val="FFFFFF"/>
            </a:solidFill>
            <a:prstDash val="solid"/>
            <a:round/>
            <a:headEnd type="none" w="sm" len="sm"/>
            <a:tailEnd type="none" w="sm" len="sm"/>
          </a:ln>
        </p:spPr>
      </p:cxnSp>
      <p:cxnSp>
        <p:nvCxnSpPr>
          <p:cNvPr id="262" name="Google Shape;262;p32"/>
          <p:cNvCxnSpPr/>
          <p:nvPr/>
        </p:nvCxnSpPr>
        <p:spPr>
          <a:xfrm>
            <a:off x="1213950" y="1454600"/>
            <a:ext cx="6716100" cy="0"/>
          </a:xfrm>
          <a:prstGeom prst="straightConnector1">
            <a:avLst/>
          </a:prstGeom>
          <a:noFill/>
          <a:ln w="19050" cap="flat" cmpd="sng">
            <a:solidFill>
              <a:srgbClr val="FFFFFF"/>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Why is blogging important?</a:t>
            </a:r>
            <a:endParaRPr dirty="0"/>
          </a:p>
        </p:txBody>
      </p:sp>
      <p:sp>
        <p:nvSpPr>
          <p:cNvPr id="89" name="Google Shape;89;p16"/>
          <p:cNvSpPr txBox="1">
            <a:spLocks noGrp="1"/>
          </p:cNvSpPr>
          <p:nvPr>
            <p:ph type="body" idx="1"/>
          </p:nvPr>
        </p:nvSpPr>
        <p:spPr>
          <a:xfrm>
            <a:off x="311700" y="1457199"/>
            <a:ext cx="8520600" cy="3505417"/>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Proxima Nova"/>
              <a:buChar char="●"/>
            </a:pPr>
            <a:r>
              <a:rPr lang="en-US" sz="2400" b="0" i="0" u="none" strike="noStrike" cap="none" dirty="0">
                <a:solidFill>
                  <a:srgbClr val="434343"/>
                </a:solidFill>
                <a:latin typeface="Proxima Nova"/>
                <a:ea typeface="Proxima Nova"/>
                <a:cs typeface="Proxima Nova"/>
                <a:sym typeface="Proxima Nova"/>
              </a:rPr>
              <a:t>Good practice for you to communicate your ideas</a:t>
            </a:r>
            <a:endParaRPr dirty="0"/>
          </a:p>
          <a:p>
            <a:pPr marL="0" marR="0" lvl="0" indent="0" algn="l" rtl="0">
              <a:lnSpc>
                <a:spcPct val="115000"/>
              </a:lnSpc>
              <a:spcBef>
                <a:spcPts val="0"/>
              </a:spcBef>
              <a:spcAft>
                <a:spcPts val="0"/>
              </a:spcAft>
              <a:buClr>
                <a:srgbClr val="000000"/>
              </a:buClr>
              <a:buSzPts val="1100"/>
              <a:buFont typeface="Arial"/>
              <a:buNone/>
            </a:pPr>
            <a:endParaRPr sz="2400" b="0" i="0" u="none" strike="noStrike" cap="none" dirty="0">
              <a:solidFill>
                <a:srgbClr val="434343"/>
              </a:solidFill>
              <a:latin typeface="Proxima Nova"/>
              <a:ea typeface="Proxima Nova"/>
              <a:cs typeface="Proxima Nova"/>
              <a:sym typeface="Proxima Nova"/>
            </a:endParaRPr>
          </a:p>
          <a:p>
            <a:pPr marL="457200" marR="0" lvl="0" indent="-381000" algn="l" rtl="0">
              <a:lnSpc>
                <a:spcPct val="115000"/>
              </a:lnSpc>
              <a:spcBef>
                <a:spcPts val="0"/>
              </a:spcBef>
              <a:spcAft>
                <a:spcPts val="0"/>
              </a:spcAft>
              <a:buClr>
                <a:srgbClr val="434343"/>
              </a:buClr>
              <a:buSzPts val="2400"/>
              <a:buFont typeface="Proxima Nova"/>
              <a:buChar char="●"/>
            </a:pPr>
            <a:r>
              <a:rPr lang="en-US" sz="2400" b="0" i="0" u="none" strike="noStrike" cap="none" dirty="0">
                <a:solidFill>
                  <a:srgbClr val="434343"/>
                </a:solidFill>
                <a:latin typeface="Proxima Nova"/>
                <a:ea typeface="Proxima Nova"/>
                <a:cs typeface="Proxima Nova"/>
                <a:sym typeface="Proxima Nova"/>
              </a:rPr>
              <a:t>Good opportunity to showcase your work to the world</a:t>
            </a:r>
          </a:p>
          <a:p>
            <a:pPr marL="457200" marR="0" lvl="0" indent="-381000" algn="l" rtl="0">
              <a:lnSpc>
                <a:spcPct val="115000"/>
              </a:lnSpc>
              <a:spcBef>
                <a:spcPts val="0"/>
              </a:spcBef>
              <a:spcAft>
                <a:spcPts val="0"/>
              </a:spcAft>
              <a:buClr>
                <a:srgbClr val="434343"/>
              </a:buClr>
              <a:buSzPts val="2400"/>
              <a:buFont typeface="Proxima Nova"/>
              <a:buChar char="●"/>
            </a:pPr>
            <a:endParaRPr lang="en-US" sz="2400" dirty="0">
              <a:solidFill>
                <a:srgbClr val="434343"/>
              </a:solidFill>
              <a:latin typeface="Proxima Nova"/>
              <a:sym typeface="Proxima Nova"/>
            </a:endParaRPr>
          </a:p>
          <a:p>
            <a:pPr lvl="1" indent="-381000">
              <a:spcBef>
                <a:spcPts val="0"/>
              </a:spcBef>
              <a:buClr>
                <a:srgbClr val="434343"/>
              </a:buClr>
              <a:buSzPts val="2400"/>
              <a:buFont typeface="Proxima Nova"/>
              <a:buChar char="●"/>
            </a:pPr>
            <a:r>
              <a:rPr lang="en-US" dirty="0">
                <a:solidFill>
                  <a:srgbClr val="434343"/>
                </a:solidFill>
                <a:latin typeface="Proxima Nova"/>
                <a:sym typeface="Proxima Nova"/>
              </a:rPr>
              <a:t>Metis students regularly get their blogs picked up by Data Science Weekly</a:t>
            </a:r>
          </a:p>
          <a:p>
            <a:pPr lvl="1" indent="-381000">
              <a:spcBef>
                <a:spcPts val="0"/>
              </a:spcBef>
              <a:buClr>
                <a:srgbClr val="434343"/>
              </a:buClr>
              <a:buSzPts val="2400"/>
              <a:buFont typeface="Proxima Nova"/>
              <a:buChar char="●"/>
            </a:pPr>
            <a:endParaRPr lang="en-US" dirty="0">
              <a:solidFill>
                <a:srgbClr val="434343"/>
              </a:solidFill>
              <a:latin typeface="Proxima Nova"/>
              <a:sym typeface="Proxima Nova"/>
            </a:endParaRPr>
          </a:p>
          <a:p>
            <a:pPr lvl="1" indent="-381000">
              <a:spcBef>
                <a:spcPts val="0"/>
              </a:spcBef>
              <a:buClr>
                <a:srgbClr val="434343"/>
              </a:buClr>
              <a:buSzPts val="2400"/>
              <a:buFont typeface="Proxima Nova"/>
              <a:buChar char="●"/>
            </a:pPr>
            <a:r>
              <a:rPr lang="en-US" dirty="0">
                <a:solidFill>
                  <a:srgbClr val="434343"/>
                </a:solidFill>
                <a:latin typeface="Proxima Nova"/>
                <a:sym typeface="Proxima Nova"/>
              </a:rPr>
              <a:t>A 2017 student, Jeff Kao, wrote a blog post about his NLP analysis on net neutrality and it went viral – featured in a Forbes article, quoted by </a:t>
            </a:r>
            <a:r>
              <a:rPr lang="en-US" dirty="0" err="1">
                <a:solidFill>
                  <a:srgbClr val="434343"/>
                </a:solidFill>
                <a:latin typeface="Proxima Nova"/>
                <a:sym typeface="Proxima Nova"/>
              </a:rPr>
              <a:t>NYTimes</a:t>
            </a:r>
            <a:r>
              <a:rPr lang="en-US" dirty="0">
                <a:solidFill>
                  <a:srgbClr val="434343"/>
                </a:solidFill>
                <a:latin typeface="Proxima Nova"/>
                <a:sym typeface="Proxima Nova"/>
              </a:rPr>
              <a:t> and interviewed by NPR!</a:t>
            </a:r>
            <a:endParaRPr dirty="0"/>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What will you need to do?</a:t>
            </a:r>
            <a:endParaRPr dirty="0"/>
          </a:p>
        </p:txBody>
      </p:sp>
      <p:sp>
        <p:nvSpPr>
          <p:cNvPr id="89" name="Google Shape;89;p16"/>
          <p:cNvSpPr txBox="1">
            <a:spLocks noGrp="1"/>
          </p:cNvSpPr>
          <p:nvPr>
            <p:ph type="body" idx="1"/>
          </p:nvPr>
        </p:nvSpPr>
        <p:spPr>
          <a:xfrm>
            <a:off x="311700" y="1457200"/>
            <a:ext cx="8520600" cy="3212454"/>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Proxima Nova"/>
              <a:buChar char="●"/>
            </a:pPr>
            <a:r>
              <a:rPr lang="en-US" sz="2400" dirty="0">
                <a:solidFill>
                  <a:srgbClr val="434343"/>
                </a:solidFill>
                <a:latin typeface="Proxima Nova"/>
                <a:sym typeface="Proxima Nova"/>
              </a:rPr>
              <a:t>You are required to write one blog post for each project</a:t>
            </a:r>
            <a:endParaRPr dirty="0"/>
          </a:p>
          <a:p>
            <a:pPr marL="0" marR="0" lvl="0" indent="0" algn="l" rtl="0">
              <a:lnSpc>
                <a:spcPct val="115000"/>
              </a:lnSpc>
              <a:spcBef>
                <a:spcPts val="0"/>
              </a:spcBef>
              <a:spcAft>
                <a:spcPts val="0"/>
              </a:spcAft>
              <a:buClr>
                <a:srgbClr val="000000"/>
              </a:buClr>
              <a:buSzPts val="1100"/>
              <a:buFont typeface="Arial"/>
              <a:buNone/>
            </a:pPr>
            <a:endParaRPr sz="2400" b="0" i="0" u="none" strike="noStrike" cap="none" dirty="0">
              <a:solidFill>
                <a:srgbClr val="434343"/>
              </a:solidFill>
              <a:latin typeface="Proxima Nova"/>
              <a:ea typeface="Proxima Nova"/>
              <a:cs typeface="Proxima Nova"/>
              <a:sym typeface="Proxima Nova"/>
            </a:endParaRPr>
          </a:p>
          <a:p>
            <a:pPr marL="457200" marR="0" lvl="0" indent="-381000" algn="l" rtl="0">
              <a:lnSpc>
                <a:spcPct val="115000"/>
              </a:lnSpc>
              <a:spcBef>
                <a:spcPts val="0"/>
              </a:spcBef>
              <a:spcAft>
                <a:spcPts val="0"/>
              </a:spcAft>
              <a:buClr>
                <a:srgbClr val="434343"/>
              </a:buClr>
              <a:buSzPts val="2400"/>
              <a:buFont typeface="Proxima Nova"/>
              <a:buChar char="●"/>
            </a:pPr>
            <a:r>
              <a:rPr lang="en-US" sz="2400" b="1" i="0" u="none" strike="noStrike" cap="none" dirty="0">
                <a:solidFill>
                  <a:srgbClr val="434343"/>
                </a:solidFill>
                <a:latin typeface="Proxima Nova"/>
                <a:ea typeface="Proxima Nova"/>
                <a:cs typeface="Proxima Nova"/>
                <a:sym typeface="Proxima Nova"/>
              </a:rPr>
              <a:t>Step 1: Choose your style</a:t>
            </a:r>
            <a:br>
              <a:rPr lang="en-US" sz="2400" b="0" i="0" u="none" strike="noStrike" cap="none" dirty="0">
                <a:solidFill>
                  <a:srgbClr val="434343"/>
                </a:solidFill>
                <a:latin typeface="Proxima Nova"/>
                <a:ea typeface="Proxima Nova"/>
                <a:cs typeface="Proxima Nova"/>
                <a:sym typeface="Proxima Nova"/>
              </a:rPr>
            </a:br>
            <a:br>
              <a:rPr lang="en-US" sz="2000" b="0" i="0" u="none" strike="noStrike" cap="none" dirty="0">
                <a:solidFill>
                  <a:srgbClr val="434343"/>
                </a:solidFill>
                <a:latin typeface="Proxima Nova"/>
                <a:ea typeface="Proxima Nova"/>
                <a:cs typeface="Proxima Nova"/>
                <a:sym typeface="Proxima Nova"/>
              </a:rPr>
            </a:br>
            <a:r>
              <a:rPr lang="en-US" sz="2000" b="0" i="0" u="none" strike="noStrike" cap="none" dirty="0">
                <a:solidFill>
                  <a:srgbClr val="434343"/>
                </a:solidFill>
                <a:latin typeface="Proxima Nova"/>
                <a:ea typeface="Proxima Nova"/>
                <a:cs typeface="Proxima Nova"/>
                <a:sym typeface="Proxima Nova"/>
              </a:rPr>
              <a:t>Technical write ups, sleek visuals, fun stories, web apps, etc.</a:t>
            </a:r>
            <a:br>
              <a:rPr lang="en-US" sz="2000" b="0" i="0" u="none" strike="noStrike" cap="none" dirty="0">
                <a:solidFill>
                  <a:srgbClr val="434343"/>
                </a:solidFill>
                <a:latin typeface="Proxima Nova"/>
                <a:ea typeface="Proxima Nova"/>
                <a:cs typeface="Proxima Nova"/>
                <a:sym typeface="Proxima Nova"/>
              </a:rPr>
            </a:br>
            <a:br>
              <a:rPr lang="en-US" sz="2000" b="0" i="0" u="none" strike="noStrike" cap="none" dirty="0">
                <a:solidFill>
                  <a:srgbClr val="434343"/>
                </a:solidFill>
                <a:latin typeface="Proxima Nova"/>
                <a:ea typeface="Proxima Nova"/>
                <a:cs typeface="Proxima Nova"/>
                <a:sym typeface="Proxima Nova"/>
              </a:rPr>
            </a:br>
            <a:r>
              <a:rPr lang="en-US" sz="2000" b="0" i="0" u="none" strike="noStrike" cap="none" dirty="0">
                <a:solidFill>
                  <a:srgbClr val="434343"/>
                </a:solidFill>
                <a:latin typeface="Proxima Nova"/>
                <a:ea typeface="Proxima Nova"/>
                <a:cs typeface="Proxima Nova"/>
                <a:sym typeface="Proxima Nova"/>
              </a:rPr>
              <a:t>Show your personality! Employers will look at this.</a:t>
            </a:r>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spTree>
    <p:extLst>
      <p:ext uri="{BB962C8B-B14F-4D97-AF65-F5344CB8AC3E}">
        <p14:creationId xmlns:p14="http://schemas.microsoft.com/office/powerpoint/2010/main" val="42094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What will you need to do?</a:t>
            </a:r>
            <a:endParaRPr dirty="0"/>
          </a:p>
        </p:txBody>
      </p:sp>
      <p:sp>
        <p:nvSpPr>
          <p:cNvPr id="89" name="Google Shape;89;p16"/>
          <p:cNvSpPr txBox="1">
            <a:spLocks noGrp="1"/>
          </p:cNvSpPr>
          <p:nvPr>
            <p:ph type="body" idx="1"/>
          </p:nvPr>
        </p:nvSpPr>
        <p:spPr>
          <a:xfrm>
            <a:off x="311700" y="1457200"/>
            <a:ext cx="8520600" cy="3212454"/>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rgbClr val="434343"/>
              </a:buClr>
              <a:buSzPts val="2400"/>
              <a:buFont typeface="Proxima Nova"/>
              <a:buChar char="●"/>
            </a:pPr>
            <a:r>
              <a:rPr lang="en-US" sz="2400" dirty="0">
                <a:solidFill>
                  <a:srgbClr val="434343"/>
                </a:solidFill>
                <a:latin typeface="Proxima Nova"/>
                <a:sym typeface="Proxima Nova"/>
              </a:rPr>
              <a:t>You are required to write one blog post for each project</a:t>
            </a:r>
            <a:endParaRPr dirty="0"/>
          </a:p>
          <a:p>
            <a:pPr marL="0" marR="0" lvl="0" indent="0" algn="l" rtl="0">
              <a:lnSpc>
                <a:spcPct val="115000"/>
              </a:lnSpc>
              <a:spcBef>
                <a:spcPts val="0"/>
              </a:spcBef>
              <a:spcAft>
                <a:spcPts val="0"/>
              </a:spcAft>
              <a:buClr>
                <a:srgbClr val="000000"/>
              </a:buClr>
              <a:buSzPts val="1100"/>
              <a:buFont typeface="Arial"/>
              <a:buNone/>
            </a:pPr>
            <a:endParaRPr sz="2400" b="0" i="0" u="none" strike="noStrike" cap="none" dirty="0">
              <a:solidFill>
                <a:srgbClr val="434343"/>
              </a:solidFill>
              <a:latin typeface="Proxima Nova"/>
              <a:ea typeface="Proxima Nova"/>
              <a:cs typeface="Proxima Nova"/>
              <a:sym typeface="Proxima Nova"/>
            </a:endParaRPr>
          </a:p>
          <a:p>
            <a:pPr marL="457200" marR="0" lvl="0" indent="-381000" algn="l" rtl="0">
              <a:lnSpc>
                <a:spcPct val="115000"/>
              </a:lnSpc>
              <a:spcBef>
                <a:spcPts val="0"/>
              </a:spcBef>
              <a:spcAft>
                <a:spcPts val="0"/>
              </a:spcAft>
              <a:buClr>
                <a:srgbClr val="434343"/>
              </a:buClr>
              <a:buSzPts val="2400"/>
              <a:buFont typeface="Proxima Nova"/>
              <a:buChar char="●"/>
            </a:pPr>
            <a:r>
              <a:rPr lang="en-US" sz="2400" b="1" i="0" u="none" strike="noStrike" cap="none" dirty="0">
                <a:solidFill>
                  <a:srgbClr val="434343"/>
                </a:solidFill>
                <a:latin typeface="Proxima Nova"/>
                <a:ea typeface="Proxima Nova"/>
                <a:cs typeface="Proxima Nova"/>
                <a:sym typeface="Proxima Nova"/>
              </a:rPr>
              <a:t>Step 2: Choose your platform</a:t>
            </a:r>
            <a:br>
              <a:rPr lang="en-US" sz="2400" b="0" i="0" u="none" strike="noStrike" cap="none" dirty="0">
                <a:solidFill>
                  <a:srgbClr val="434343"/>
                </a:solidFill>
                <a:latin typeface="Proxima Nova"/>
                <a:ea typeface="Proxima Nova"/>
                <a:cs typeface="Proxima Nova"/>
                <a:sym typeface="Proxima Nova"/>
              </a:rPr>
            </a:br>
            <a:br>
              <a:rPr lang="en-US" sz="2000" b="0" i="0" u="none" strike="noStrike" cap="none" dirty="0">
                <a:solidFill>
                  <a:srgbClr val="434343"/>
                </a:solidFill>
                <a:latin typeface="Proxima Nova"/>
                <a:ea typeface="Proxima Nova"/>
                <a:cs typeface="Proxima Nova"/>
                <a:sym typeface="Proxima Nova"/>
              </a:rPr>
            </a:br>
            <a:r>
              <a:rPr lang="en-US" sz="2000" b="0" i="0" u="none" strike="noStrike" cap="none" dirty="0">
                <a:solidFill>
                  <a:srgbClr val="434343"/>
                </a:solidFill>
                <a:latin typeface="Proxima Nova"/>
                <a:ea typeface="Proxima Nova"/>
                <a:cs typeface="Proxima Nova"/>
                <a:sym typeface="Proxima Nova"/>
              </a:rPr>
              <a:t>If you already have a blog, feel free to continue using it</a:t>
            </a:r>
            <a:br>
              <a:rPr lang="en-US" sz="2000" b="0" i="0" u="none" strike="noStrike" cap="none" dirty="0">
                <a:solidFill>
                  <a:srgbClr val="434343"/>
                </a:solidFill>
                <a:latin typeface="Proxima Nova"/>
                <a:ea typeface="Proxima Nova"/>
                <a:cs typeface="Proxima Nova"/>
                <a:sym typeface="Proxima Nova"/>
              </a:rPr>
            </a:br>
            <a:br>
              <a:rPr lang="en-US" sz="2000" b="0" i="0" u="none" strike="noStrike" cap="none" dirty="0">
                <a:solidFill>
                  <a:srgbClr val="434343"/>
                </a:solidFill>
                <a:latin typeface="Proxima Nova"/>
                <a:ea typeface="Proxima Nova"/>
                <a:cs typeface="Proxima Nova"/>
                <a:sym typeface="Proxima Nova"/>
              </a:rPr>
            </a:br>
            <a:r>
              <a:rPr lang="en-US" sz="2000" b="0" i="0" u="none" strike="noStrike" cap="none" dirty="0">
                <a:solidFill>
                  <a:srgbClr val="434343"/>
                </a:solidFill>
                <a:latin typeface="Proxima Nova"/>
                <a:ea typeface="Proxima Nova"/>
                <a:cs typeface="Proxima Nova"/>
                <a:sym typeface="Proxima Nova"/>
              </a:rPr>
              <a:t>If not, here are some blogging basics and platform choices</a:t>
            </a:r>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spTree>
    <p:extLst>
      <p:ext uri="{BB962C8B-B14F-4D97-AF65-F5344CB8AC3E}">
        <p14:creationId xmlns:p14="http://schemas.microsoft.com/office/powerpoint/2010/main" val="15955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Blogging Basics</a:t>
            </a:r>
            <a:endParaRPr dirty="0"/>
          </a:p>
        </p:txBody>
      </p:sp>
      <p:sp>
        <p:nvSpPr>
          <p:cNvPr id="89" name="Google Shape;89;p16"/>
          <p:cNvSpPr txBox="1">
            <a:spLocks noGrp="1"/>
          </p:cNvSpPr>
          <p:nvPr>
            <p:ph type="body" idx="1"/>
          </p:nvPr>
        </p:nvSpPr>
        <p:spPr>
          <a:xfrm>
            <a:off x="311700" y="1457200"/>
            <a:ext cx="8520600" cy="3212454"/>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To start a blog, you need to select:</a:t>
            </a:r>
          </a:p>
          <a:p>
            <a:pPr marL="76200" marR="0" lvl="0" indent="0" algn="l" rtl="0">
              <a:lnSpc>
                <a:spcPct val="115000"/>
              </a:lnSpc>
              <a:spcBef>
                <a:spcPts val="0"/>
              </a:spcBef>
              <a:spcAft>
                <a:spcPts val="0"/>
              </a:spcAft>
              <a:buClr>
                <a:srgbClr val="434343"/>
              </a:buClr>
              <a:buSzPts val="2400"/>
            </a:pPr>
            <a:br>
              <a:rPr lang="en-US" sz="2400" dirty="0">
                <a:solidFill>
                  <a:srgbClr val="434343"/>
                </a:solidFill>
                <a:latin typeface="Proxima Nova"/>
                <a:sym typeface="Proxima Nova"/>
              </a:rPr>
            </a:br>
            <a:r>
              <a:rPr lang="en-US" sz="2400" b="1" dirty="0">
                <a:solidFill>
                  <a:srgbClr val="434343"/>
                </a:solidFill>
                <a:latin typeface="Proxima Nova"/>
                <a:sym typeface="Proxima Nova"/>
              </a:rPr>
              <a:t>1. A hosting service</a:t>
            </a:r>
            <a:br>
              <a:rPr lang="en-US" sz="2400" dirty="0">
                <a:solidFill>
                  <a:srgbClr val="434343"/>
                </a:solidFill>
                <a:latin typeface="Proxima Nova"/>
                <a:sym typeface="Proxima Nova"/>
              </a:rPr>
            </a:br>
            <a:r>
              <a:rPr lang="en-US" sz="2400" dirty="0">
                <a:solidFill>
                  <a:srgbClr val="434343"/>
                </a:solidFill>
                <a:latin typeface="Proxima Nova"/>
                <a:sym typeface="Proxima Nova"/>
              </a:rPr>
              <a:t>    This is where the code and files for your blog live</a:t>
            </a:r>
          </a:p>
          <a:p>
            <a:pPr marL="76200" marR="0" lvl="0" indent="0" algn="l" rtl="0">
              <a:lnSpc>
                <a:spcPct val="115000"/>
              </a:lnSpc>
              <a:spcBef>
                <a:spcPts val="0"/>
              </a:spcBef>
              <a:spcAft>
                <a:spcPts val="0"/>
              </a:spcAft>
              <a:buClr>
                <a:srgbClr val="434343"/>
              </a:buClr>
              <a:buSzPts val="2400"/>
            </a:pPr>
            <a:endParaRPr lang="en-US" sz="2400" dirty="0">
              <a:solidFill>
                <a:srgbClr val="434343"/>
              </a:solidFill>
              <a:latin typeface="Proxima Nova"/>
              <a:sym typeface="Proxima Nova"/>
            </a:endParaRPr>
          </a:p>
          <a:p>
            <a:pPr marL="76200" marR="0" lvl="0" indent="0" algn="l" rtl="0">
              <a:lnSpc>
                <a:spcPct val="115000"/>
              </a:lnSpc>
              <a:spcBef>
                <a:spcPts val="0"/>
              </a:spcBef>
              <a:spcAft>
                <a:spcPts val="0"/>
              </a:spcAft>
              <a:buClr>
                <a:srgbClr val="434343"/>
              </a:buClr>
              <a:buSzPts val="2400"/>
            </a:pPr>
            <a:r>
              <a:rPr lang="en-US" sz="2400" b="1" dirty="0">
                <a:solidFill>
                  <a:srgbClr val="434343"/>
                </a:solidFill>
                <a:latin typeface="Proxima Nova"/>
                <a:sym typeface="Proxima Nova"/>
              </a:rPr>
              <a:t>2. A web address or URL</a:t>
            </a:r>
          </a:p>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    This is how people can find your blog</a:t>
            </a:r>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spTree>
    <p:extLst>
      <p:ext uri="{BB962C8B-B14F-4D97-AF65-F5344CB8AC3E}">
        <p14:creationId xmlns:p14="http://schemas.microsoft.com/office/powerpoint/2010/main" val="14846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Blogging Platforms (Free)</a:t>
            </a:r>
            <a:endParaRPr dirty="0"/>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graphicFrame>
        <p:nvGraphicFramePr>
          <p:cNvPr id="4" name="Table 3">
            <a:extLst>
              <a:ext uri="{FF2B5EF4-FFF2-40B4-BE49-F238E27FC236}">
                <a16:creationId xmlns:a16="http://schemas.microsoft.com/office/drawing/2014/main" id="{AEC402E9-E5FF-344F-AF7A-6AD09F880547}"/>
              </a:ext>
            </a:extLst>
          </p:cNvPr>
          <p:cNvGraphicFramePr>
            <a:graphicFrameLocks noGrp="1"/>
          </p:cNvGraphicFramePr>
          <p:nvPr>
            <p:extLst>
              <p:ext uri="{D42A27DB-BD31-4B8C-83A1-F6EECF244321}">
                <p14:modId xmlns:p14="http://schemas.microsoft.com/office/powerpoint/2010/main" val="3454681591"/>
              </p:ext>
            </p:extLst>
          </p:nvPr>
        </p:nvGraphicFramePr>
        <p:xfrm>
          <a:off x="644948" y="1469387"/>
          <a:ext cx="7854104" cy="2536455"/>
        </p:xfrm>
        <a:graphic>
          <a:graphicData uri="http://schemas.openxmlformats.org/drawingml/2006/table">
            <a:tbl>
              <a:tblPr firstRow="1" bandRow="1">
                <a:tableStyleId>{F5AB1C69-6EDB-4FF4-983F-18BD219EF322}</a:tableStyleId>
              </a:tblPr>
              <a:tblGrid>
                <a:gridCol w="1432040">
                  <a:extLst>
                    <a:ext uri="{9D8B030D-6E8A-4147-A177-3AD203B41FA5}">
                      <a16:colId xmlns:a16="http://schemas.microsoft.com/office/drawing/2014/main" val="971316163"/>
                    </a:ext>
                  </a:extLst>
                </a:gridCol>
                <a:gridCol w="1850065">
                  <a:extLst>
                    <a:ext uri="{9D8B030D-6E8A-4147-A177-3AD203B41FA5}">
                      <a16:colId xmlns:a16="http://schemas.microsoft.com/office/drawing/2014/main" val="2119721952"/>
                    </a:ext>
                  </a:extLst>
                </a:gridCol>
                <a:gridCol w="1765004">
                  <a:extLst>
                    <a:ext uri="{9D8B030D-6E8A-4147-A177-3AD203B41FA5}">
                      <a16:colId xmlns:a16="http://schemas.microsoft.com/office/drawing/2014/main" val="2789941951"/>
                    </a:ext>
                  </a:extLst>
                </a:gridCol>
                <a:gridCol w="1807535">
                  <a:extLst>
                    <a:ext uri="{9D8B030D-6E8A-4147-A177-3AD203B41FA5}">
                      <a16:colId xmlns:a16="http://schemas.microsoft.com/office/drawing/2014/main" val="2170817661"/>
                    </a:ext>
                  </a:extLst>
                </a:gridCol>
                <a:gridCol w="999460">
                  <a:extLst>
                    <a:ext uri="{9D8B030D-6E8A-4147-A177-3AD203B41FA5}">
                      <a16:colId xmlns:a16="http://schemas.microsoft.com/office/drawing/2014/main" val="2990320826"/>
                    </a:ext>
                  </a:extLst>
                </a:gridCol>
              </a:tblGrid>
              <a:tr h="476841">
                <a:tc>
                  <a:txBody>
                    <a:bodyPr/>
                    <a:lstStyle/>
                    <a:p>
                      <a:pPr algn="ctr"/>
                      <a:r>
                        <a:rPr lang="en-US" sz="1400" dirty="0">
                          <a:ln>
                            <a:noFill/>
                          </a:ln>
                          <a:solidFill>
                            <a:schemeClr val="tx1"/>
                          </a:solidFill>
                        </a:rPr>
                        <a:t>Platform</a:t>
                      </a:r>
                    </a:p>
                  </a:txBody>
                  <a:tcPr marL="117577" marR="117577" marT="58789" marB="58789" anchor="ctr"/>
                </a:tc>
                <a:tc>
                  <a:txBody>
                    <a:bodyPr/>
                    <a:lstStyle/>
                    <a:p>
                      <a:pPr algn="ctr"/>
                      <a:r>
                        <a:rPr lang="en-US" sz="1400" dirty="0">
                          <a:ln>
                            <a:noFill/>
                          </a:ln>
                          <a:solidFill>
                            <a:schemeClr val="tx1"/>
                          </a:solidFill>
                        </a:rPr>
                        <a:t>Details</a:t>
                      </a:r>
                    </a:p>
                  </a:txBody>
                  <a:tcPr marL="117577" marR="117577" marT="58789" marB="58789" anchor="ctr"/>
                </a:tc>
                <a:tc>
                  <a:txBody>
                    <a:bodyPr/>
                    <a:lstStyle/>
                    <a:p>
                      <a:pPr algn="ctr"/>
                      <a:r>
                        <a:rPr lang="en-US" sz="1400" dirty="0">
                          <a:ln>
                            <a:noFill/>
                          </a:ln>
                          <a:solidFill>
                            <a:schemeClr val="tx1"/>
                          </a:solidFill>
                        </a:rPr>
                        <a:t>Hosting</a:t>
                      </a:r>
                    </a:p>
                  </a:txBody>
                  <a:tcPr marL="117577" marR="117577" marT="58789" marB="58789" anchor="ctr"/>
                </a:tc>
                <a:tc>
                  <a:txBody>
                    <a:bodyPr/>
                    <a:lstStyle/>
                    <a:p>
                      <a:pPr algn="ctr"/>
                      <a:r>
                        <a:rPr lang="en-US" sz="1400" dirty="0">
                          <a:ln>
                            <a:noFill/>
                          </a:ln>
                          <a:solidFill>
                            <a:schemeClr val="tx1"/>
                          </a:solidFill>
                        </a:rPr>
                        <a:t>URL</a:t>
                      </a:r>
                    </a:p>
                  </a:txBody>
                  <a:tcPr marL="117577" marR="117577" marT="58789" marB="58789" anchor="ctr"/>
                </a:tc>
                <a:tc>
                  <a:txBody>
                    <a:bodyPr/>
                    <a:lstStyle/>
                    <a:p>
                      <a:pPr algn="ctr"/>
                      <a:r>
                        <a:rPr lang="en-US" sz="1400" dirty="0">
                          <a:ln>
                            <a:noFill/>
                          </a:ln>
                          <a:solidFill>
                            <a:schemeClr val="tx1"/>
                          </a:solidFill>
                        </a:rPr>
                        <a:t>Example</a:t>
                      </a:r>
                    </a:p>
                  </a:txBody>
                  <a:tcPr marL="117577" marR="117577" marT="58789" marB="58789" anchor="ctr"/>
                </a:tc>
                <a:extLst>
                  <a:ext uri="{0D108BD9-81ED-4DB2-BD59-A6C34878D82A}">
                    <a16:rowId xmlns:a16="http://schemas.microsoft.com/office/drawing/2014/main" val="1580926897"/>
                  </a:ext>
                </a:extLst>
              </a:tr>
              <a:tr h="476841">
                <a:tc>
                  <a:txBody>
                    <a:bodyPr/>
                    <a:lstStyle/>
                    <a:p>
                      <a:pPr algn="ctr"/>
                      <a:r>
                        <a:rPr lang="en-US" sz="1400" dirty="0" err="1">
                          <a:ln>
                            <a:noFill/>
                          </a:ln>
                          <a:solidFill>
                            <a:schemeClr val="bg1"/>
                          </a:solidFill>
                        </a:rPr>
                        <a:t>Github</a:t>
                      </a:r>
                      <a:endParaRPr lang="en-US" sz="1400" dirty="0">
                        <a:ln>
                          <a:noFill/>
                        </a:ln>
                        <a:solidFill>
                          <a:schemeClr val="bg1"/>
                        </a:solidFill>
                      </a:endParaRPr>
                    </a:p>
                  </a:txBody>
                  <a:tcPr marL="117577" marR="117577" marT="58789" marB="58789" anchor="ctr">
                    <a:solidFill>
                      <a:schemeClr val="tx1"/>
                    </a:solidFill>
                  </a:tcPr>
                </a:tc>
                <a:tc>
                  <a:txBody>
                    <a:bodyPr/>
                    <a:lstStyle/>
                    <a:p>
                      <a:pPr algn="ctr"/>
                      <a:r>
                        <a:rPr lang="en-US" sz="1400" dirty="0" err="1">
                          <a:ln>
                            <a:noFill/>
                          </a:ln>
                          <a:solidFill>
                            <a:schemeClr val="bg1"/>
                          </a:solidFill>
                        </a:rPr>
                        <a:t>Github</a:t>
                      </a:r>
                      <a:r>
                        <a:rPr lang="en-US" sz="1400" dirty="0">
                          <a:ln>
                            <a:noFill/>
                          </a:ln>
                          <a:solidFill>
                            <a:schemeClr val="bg1"/>
                          </a:solidFill>
                        </a:rPr>
                        <a:t> workflow</a:t>
                      </a:r>
                    </a:p>
                    <a:p>
                      <a:pPr algn="ctr"/>
                      <a:r>
                        <a:rPr lang="en-US" sz="1400" dirty="0">
                          <a:ln>
                            <a:noFill/>
                          </a:ln>
                          <a:solidFill>
                            <a:schemeClr val="bg1"/>
                          </a:solidFill>
                        </a:rPr>
                        <a:t>For the tech-savvy</a:t>
                      </a:r>
                    </a:p>
                  </a:txBody>
                  <a:tcPr marL="117577" marR="117577" marT="58789" marB="58789" anchor="ctr">
                    <a:solidFill>
                      <a:schemeClr val="tx1"/>
                    </a:solidFill>
                  </a:tcPr>
                </a:tc>
                <a:tc>
                  <a:txBody>
                    <a:bodyPr/>
                    <a:lstStyle/>
                    <a:p>
                      <a:pPr algn="ctr"/>
                      <a:r>
                        <a:rPr lang="en-US" sz="1400" dirty="0" err="1">
                          <a:ln>
                            <a:noFill/>
                          </a:ln>
                          <a:solidFill>
                            <a:schemeClr val="bg1"/>
                          </a:solidFill>
                        </a:rPr>
                        <a:t>Github</a:t>
                      </a:r>
                      <a:r>
                        <a:rPr lang="en-US" sz="1400" dirty="0">
                          <a:ln>
                            <a:noFill/>
                          </a:ln>
                          <a:solidFill>
                            <a:schemeClr val="bg1"/>
                          </a:solidFill>
                        </a:rPr>
                        <a:t> (free)</a:t>
                      </a:r>
                    </a:p>
                  </a:txBody>
                  <a:tcPr marL="117577" marR="117577" marT="58789" marB="58789" anchor="ctr">
                    <a:solidFill>
                      <a:schemeClr val="tx1"/>
                    </a:solidFill>
                  </a:tcPr>
                </a:tc>
                <a:tc>
                  <a:txBody>
                    <a:bodyPr/>
                    <a:lstStyle/>
                    <a:p>
                      <a:pPr algn="ctr"/>
                      <a:r>
                        <a:rPr lang="en-US" sz="1400" dirty="0" err="1">
                          <a:ln>
                            <a:noFill/>
                          </a:ln>
                          <a:solidFill>
                            <a:schemeClr val="bg1"/>
                          </a:solidFill>
                        </a:rPr>
                        <a:t>name.github.io</a:t>
                      </a:r>
                      <a:endParaRPr lang="en-US" sz="1400" dirty="0">
                        <a:ln>
                          <a:noFill/>
                        </a:ln>
                        <a:solidFill>
                          <a:schemeClr val="bg1"/>
                        </a:solidFill>
                      </a:endParaRPr>
                    </a:p>
                  </a:txBody>
                  <a:tcPr marL="117577" marR="117577" marT="58789" marB="58789" anchor="ctr">
                    <a:solidFill>
                      <a:schemeClr val="tx1"/>
                    </a:solidFill>
                  </a:tcPr>
                </a:tc>
                <a:tc>
                  <a:txBody>
                    <a:bodyPr/>
                    <a:lstStyle/>
                    <a:p>
                      <a:pPr algn="ctr"/>
                      <a:r>
                        <a:rPr lang="en-US" sz="1400" dirty="0">
                          <a:ln>
                            <a:noFill/>
                          </a:ln>
                          <a:solidFill>
                            <a:schemeClr val="bg1"/>
                          </a:solidFill>
                          <a:hlinkClick r:id="rId4"/>
                        </a:rPr>
                        <a:t>Chad</a:t>
                      </a:r>
                      <a:r>
                        <a:rPr lang="en-US" sz="1400" dirty="0">
                          <a:ln>
                            <a:noFill/>
                          </a:ln>
                          <a:solidFill>
                            <a:schemeClr val="bg1"/>
                          </a:solidFill>
                        </a:rPr>
                        <a:t> (Jekyll)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n>
                            <a:noFill/>
                          </a:ln>
                          <a:solidFill>
                            <a:schemeClr val="bg1"/>
                          </a:solidFill>
                          <a:hlinkClick r:id="rId5"/>
                        </a:rPr>
                        <a:t>Cliff</a:t>
                      </a:r>
                      <a:r>
                        <a:rPr lang="en-US" sz="1400" dirty="0">
                          <a:ln>
                            <a:noFill/>
                          </a:ln>
                          <a:solidFill>
                            <a:schemeClr val="bg1"/>
                          </a:solidFill>
                        </a:rPr>
                        <a:t> (Pelican)</a:t>
                      </a:r>
                    </a:p>
                  </a:txBody>
                  <a:tcPr marL="117577" marR="117577" marT="58789" marB="58789" anchor="ctr">
                    <a:solidFill>
                      <a:schemeClr val="tx1"/>
                    </a:solidFill>
                  </a:tcPr>
                </a:tc>
                <a:extLst>
                  <a:ext uri="{0D108BD9-81ED-4DB2-BD59-A6C34878D82A}">
                    <a16:rowId xmlns:a16="http://schemas.microsoft.com/office/drawing/2014/main" val="489016662"/>
                  </a:ext>
                </a:extLst>
              </a:tr>
              <a:tr h="476841">
                <a:tc>
                  <a:txBody>
                    <a:bodyPr/>
                    <a:lstStyle/>
                    <a:p>
                      <a:pPr algn="ctr"/>
                      <a:r>
                        <a:rPr lang="en-US" sz="1400" dirty="0">
                          <a:ln>
                            <a:noFill/>
                          </a:ln>
                          <a:solidFill>
                            <a:schemeClr val="bg1"/>
                          </a:solidFill>
                        </a:rPr>
                        <a:t>Medium</a:t>
                      </a:r>
                    </a:p>
                  </a:txBody>
                  <a:tcPr marL="117577" marR="117577" marT="58789" marB="58789" anchor="ctr">
                    <a:solidFill>
                      <a:schemeClr val="tx1"/>
                    </a:solidFill>
                  </a:tcPr>
                </a:tc>
                <a:tc>
                  <a:txBody>
                    <a:bodyPr/>
                    <a:lstStyle/>
                    <a:p>
                      <a:pPr algn="ctr"/>
                      <a:r>
                        <a:rPr lang="en-US" sz="1400" dirty="0">
                          <a:ln>
                            <a:noFill/>
                          </a:ln>
                          <a:solidFill>
                            <a:schemeClr val="bg1"/>
                          </a:solidFill>
                        </a:rPr>
                        <a:t>Easy to post</a:t>
                      </a:r>
                    </a:p>
                    <a:p>
                      <a:pPr algn="ctr"/>
                      <a:r>
                        <a:rPr lang="en-US" sz="1400" dirty="0">
                          <a:ln>
                            <a:noFill/>
                          </a:ln>
                          <a:solidFill>
                            <a:schemeClr val="bg1"/>
                          </a:solidFill>
                        </a:rPr>
                        <a:t>Audience included</a:t>
                      </a:r>
                    </a:p>
                  </a:txBody>
                  <a:tcPr marL="117577" marR="117577" marT="58789" marB="58789" anchor="ctr">
                    <a:solidFill>
                      <a:schemeClr val="tx1"/>
                    </a:solidFill>
                  </a:tcPr>
                </a:tc>
                <a:tc>
                  <a:txBody>
                    <a:bodyPr/>
                    <a:lstStyle/>
                    <a:p>
                      <a:pPr algn="ctr"/>
                      <a:r>
                        <a:rPr lang="en-US" sz="1400" dirty="0">
                          <a:ln>
                            <a:noFill/>
                          </a:ln>
                          <a:solidFill>
                            <a:schemeClr val="bg1"/>
                          </a:solidFill>
                        </a:rPr>
                        <a:t>Medium (free)</a:t>
                      </a:r>
                    </a:p>
                  </a:txBody>
                  <a:tcPr marL="117577" marR="117577" marT="58789" marB="58789" anchor="ctr">
                    <a:solidFill>
                      <a:schemeClr val="tx1"/>
                    </a:solidFill>
                  </a:tcPr>
                </a:tc>
                <a:tc>
                  <a:txBody>
                    <a:bodyPr/>
                    <a:lstStyle/>
                    <a:p>
                      <a:pPr algn="ctr"/>
                      <a:r>
                        <a:rPr lang="en-US" sz="1400" dirty="0" err="1">
                          <a:ln>
                            <a:noFill/>
                          </a:ln>
                          <a:solidFill>
                            <a:schemeClr val="bg1"/>
                          </a:solidFill>
                        </a:rPr>
                        <a:t>medium.com</a:t>
                      </a:r>
                      <a:r>
                        <a:rPr lang="en-US" sz="1400" dirty="0">
                          <a:ln>
                            <a:noFill/>
                          </a:ln>
                          <a:solidFill>
                            <a:schemeClr val="bg1"/>
                          </a:solidFill>
                        </a:rPr>
                        <a:t>/name</a:t>
                      </a:r>
                    </a:p>
                  </a:txBody>
                  <a:tcPr marL="117577" marR="117577" marT="58789" marB="58789" anchor="ctr">
                    <a:solidFill>
                      <a:schemeClr val="tx1"/>
                    </a:solidFill>
                  </a:tcPr>
                </a:tc>
                <a:tc>
                  <a:txBody>
                    <a:bodyPr/>
                    <a:lstStyle/>
                    <a:p>
                      <a:pPr algn="ctr"/>
                      <a:r>
                        <a:rPr lang="en-US" sz="1400" dirty="0">
                          <a:ln>
                            <a:noFill/>
                          </a:ln>
                          <a:solidFill>
                            <a:schemeClr val="bg1"/>
                          </a:solidFill>
                          <a:hlinkClick r:id="rId6"/>
                        </a:rPr>
                        <a:t>Seth</a:t>
                      </a:r>
                      <a:endParaRPr lang="en-US" sz="1400" dirty="0">
                        <a:ln>
                          <a:noFill/>
                        </a:ln>
                        <a:solidFill>
                          <a:schemeClr val="bg1"/>
                        </a:solidFill>
                      </a:endParaRPr>
                    </a:p>
                  </a:txBody>
                  <a:tcPr marL="117577" marR="117577" marT="58789" marB="58789" anchor="ctr">
                    <a:solidFill>
                      <a:schemeClr val="tx1"/>
                    </a:solidFill>
                  </a:tcPr>
                </a:tc>
                <a:extLst>
                  <a:ext uri="{0D108BD9-81ED-4DB2-BD59-A6C34878D82A}">
                    <a16:rowId xmlns:a16="http://schemas.microsoft.com/office/drawing/2014/main" val="2218025550"/>
                  </a:ext>
                </a:extLst>
              </a:tr>
              <a:tr h="476841">
                <a:tc>
                  <a:txBody>
                    <a:bodyPr/>
                    <a:lstStyle/>
                    <a:p>
                      <a:pPr algn="ctr"/>
                      <a:r>
                        <a:rPr lang="en-US" sz="1400" dirty="0" err="1">
                          <a:ln>
                            <a:noFill/>
                          </a:ln>
                          <a:solidFill>
                            <a:schemeClr val="bg1"/>
                          </a:solidFill>
                        </a:rPr>
                        <a:t>Wix</a:t>
                      </a:r>
                      <a:endParaRPr lang="en-US" sz="1400" dirty="0">
                        <a:ln>
                          <a:noFill/>
                        </a:ln>
                        <a:solidFill>
                          <a:schemeClr val="bg1"/>
                        </a:solidFill>
                      </a:endParaRPr>
                    </a:p>
                    <a:p>
                      <a:pPr algn="ctr"/>
                      <a:r>
                        <a:rPr lang="en-US" sz="1400" dirty="0">
                          <a:ln>
                            <a:noFill/>
                          </a:ln>
                          <a:solidFill>
                            <a:schemeClr val="bg1"/>
                          </a:solidFill>
                        </a:rPr>
                        <a:t>(and others)</a:t>
                      </a:r>
                    </a:p>
                  </a:txBody>
                  <a:tcPr marL="117577" marR="117577" marT="58789" marB="58789" anchor="ctr">
                    <a:solidFill>
                      <a:schemeClr val="tx1"/>
                    </a:solidFill>
                  </a:tcPr>
                </a:tc>
                <a:tc>
                  <a:txBody>
                    <a:bodyPr/>
                    <a:lstStyle/>
                    <a:p>
                      <a:pPr algn="ctr"/>
                      <a:r>
                        <a:rPr lang="en-US" sz="1400" dirty="0">
                          <a:ln>
                            <a:noFill/>
                          </a:ln>
                          <a:solidFill>
                            <a:schemeClr val="bg1"/>
                          </a:solidFill>
                        </a:rPr>
                        <a:t>Drag and drop</a:t>
                      </a:r>
                    </a:p>
                    <a:p>
                      <a:pPr algn="ctr"/>
                      <a:r>
                        <a:rPr lang="en-US" sz="1400" dirty="0">
                          <a:ln>
                            <a:noFill/>
                          </a:ln>
                          <a:solidFill>
                            <a:schemeClr val="bg1"/>
                          </a:solidFill>
                        </a:rPr>
                        <a:t>Beautiful design</a:t>
                      </a:r>
                    </a:p>
                  </a:txBody>
                  <a:tcPr marL="117577" marR="117577" marT="58789" marB="58789" anchor="ctr">
                    <a:solidFill>
                      <a:schemeClr val="tx1"/>
                    </a:solidFill>
                  </a:tcPr>
                </a:tc>
                <a:tc>
                  <a:txBody>
                    <a:bodyPr/>
                    <a:lstStyle/>
                    <a:p>
                      <a:pPr algn="ctr"/>
                      <a:r>
                        <a:rPr lang="en-US" sz="1400" dirty="0" err="1">
                          <a:ln>
                            <a:noFill/>
                          </a:ln>
                          <a:solidFill>
                            <a:schemeClr val="bg1"/>
                          </a:solidFill>
                        </a:rPr>
                        <a:t>Wix</a:t>
                      </a:r>
                      <a:r>
                        <a:rPr lang="en-US" sz="1400" dirty="0">
                          <a:ln>
                            <a:noFill/>
                          </a:ln>
                          <a:solidFill>
                            <a:schemeClr val="bg1"/>
                          </a:solidFill>
                        </a:rPr>
                        <a:t> (free)</a:t>
                      </a:r>
                    </a:p>
                  </a:txBody>
                  <a:tcPr marL="117577" marR="117577" marT="58789" marB="58789" anchor="ctr">
                    <a:solidFill>
                      <a:schemeClr val="tx1"/>
                    </a:solidFill>
                  </a:tcPr>
                </a:tc>
                <a:tc>
                  <a:txBody>
                    <a:bodyPr/>
                    <a:lstStyle/>
                    <a:p>
                      <a:pPr algn="ctr"/>
                      <a:r>
                        <a:rPr lang="en-US" sz="1400" dirty="0" err="1">
                          <a:ln>
                            <a:noFill/>
                          </a:ln>
                          <a:solidFill>
                            <a:schemeClr val="bg1"/>
                          </a:solidFill>
                        </a:rPr>
                        <a:t>wix.com</a:t>
                      </a:r>
                      <a:r>
                        <a:rPr lang="en-US" sz="1400" dirty="0">
                          <a:ln>
                            <a:noFill/>
                          </a:ln>
                          <a:solidFill>
                            <a:schemeClr val="bg1"/>
                          </a:solidFill>
                        </a:rPr>
                        <a:t>/name</a:t>
                      </a:r>
                    </a:p>
                  </a:txBody>
                  <a:tcPr marL="117577" marR="117577" marT="58789" marB="58789"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n>
                            <a:noFill/>
                          </a:ln>
                          <a:solidFill>
                            <a:schemeClr val="bg1"/>
                          </a:solidFill>
                          <a:hlinkClick r:id="rId7"/>
                        </a:rPr>
                        <a:t>Roberto</a:t>
                      </a:r>
                      <a:endParaRPr lang="en-US" sz="1400" dirty="0">
                        <a:ln>
                          <a:noFill/>
                        </a:ln>
                        <a:solidFill>
                          <a:schemeClr val="bg1"/>
                        </a:solidFill>
                      </a:endParaRPr>
                    </a:p>
                  </a:txBody>
                  <a:tcPr marL="117577" marR="117577" marT="58789" marB="58789" anchor="ctr">
                    <a:solidFill>
                      <a:schemeClr val="tx1"/>
                    </a:solidFill>
                  </a:tcPr>
                </a:tc>
                <a:extLst>
                  <a:ext uri="{0D108BD9-81ED-4DB2-BD59-A6C34878D82A}">
                    <a16:rowId xmlns:a16="http://schemas.microsoft.com/office/drawing/2014/main" val="3421194173"/>
                  </a:ext>
                </a:extLst>
              </a:tr>
            </a:tbl>
          </a:graphicData>
        </a:graphic>
      </p:graphicFrame>
    </p:spTree>
    <p:extLst>
      <p:ext uri="{BB962C8B-B14F-4D97-AF65-F5344CB8AC3E}">
        <p14:creationId xmlns:p14="http://schemas.microsoft.com/office/powerpoint/2010/main" val="19602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Blogging Platforms ($)</a:t>
            </a:r>
            <a:endParaRPr dirty="0"/>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graphicFrame>
        <p:nvGraphicFramePr>
          <p:cNvPr id="4" name="Table 3">
            <a:extLst>
              <a:ext uri="{FF2B5EF4-FFF2-40B4-BE49-F238E27FC236}">
                <a16:creationId xmlns:a16="http://schemas.microsoft.com/office/drawing/2014/main" id="{AEC402E9-E5FF-344F-AF7A-6AD09F880547}"/>
              </a:ext>
            </a:extLst>
          </p:cNvPr>
          <p:cNvGraphicFramePr>
            <a:graphicFrameLocks noGrp="1"/>
          </p:cNvGraphicFramePr>
          <p:nvPr>
            <p:extLst>
              <p:ext uri="{D42A27DB-BD31-4B8C-83A1-F6EECF244321}">
                <p14:modId xmlns:p14="http://schemas.microsoft.com/office/powerpoint/2010/main" val="3313090508"/>
              </p:ext>
            </p:extLst>
          </p:nvPr>
        </p:nvGraphicFramePr>
        <p:xfrm>
          <a:off x="644948" y="1469386"/>
          <a:ext cx="7854104" cy="2109735"/>
        </p:xfrm>
        <a:graphic>
          <a:graphicData uri="http://schemas.openxmlformats.org/drawingml/2006/table">
            <a:tbl>
              <a:tblPr firstRow="1" bandRow="1">
                <a:tableStyleId>{F5AB1C69-6EDB-4FF4-983F-18BD219EF322}</a:tableStyleId>
              </a:tblPr>
              <a:tblGrid>
                <a:gridCol w="1432040">
                  <a:extLst>
                    <a:ext uri="{9D8B030D-6E8A-4147-A177-3AD203B41FA5}">
                      <a16:colId xmlns:a16="http://schemas.microsoft.com/office/drawing/2014/main" val="971316163"/>
                    </a:ext>
                  </a:extLst>
                </a:gridCol>
                <a:gridCol w="1850065">
                  <a:extLst>
                    <a:ext uri="{9D8B030D-6E8A-4147-A177-3AD203B41FA5}">
                      <a16:colId xmlns:a16="http://schemas.microsoft.com/office/drawing/2014/main" val="2119721952"/>
                    </a:ext>
                  </a:extLst>
                </a:gridCol>
                <a:gridCol w="1765004">
                  <a:extLst>
                    <a:ext uri="{9D8B030D-6E8A-4147-A177-3AD203B41FA5}">
                      <a16:colId xmlns:a16="http://schemas.microsoft.com/office/drawing/2014/main" val="2789941951"/>
                    </a:ext>
                  </a:extLst>
                </a:gridCol>
                <a:gridCol w="1807535">
                  <a:extLst>
                    <a:ext uri="{9D8B030D-6E8A-4147-A177-3AD203B41FA5}">
                      <a16:colId xmlns:a16="http://schemas.microsoft.com/office/drawing/2014/main" val="2170817661"/>
                    </a:ext>
                  </a:extLst>
                </a:gridCol>
                <a:gridCol w="999460">
                  <a:extLst>
                    <a:ext uri="{9D8B030D-6E8A-4147-A177-3AD203B41FA5}">
                      <a16:colId xmlns:a16="http://schemas.microsoft.com/office/drawing/2014/main" val="2990320826"/>
                    </a:ext>
                  </a:extLst>
                </a:gridCol>
              </a:tblGrid>
              <a:tr h="476841">
                <a:tc>
                  <a:txBody>
                    <a:bodyPr/>
                    <a:lstStyle/>
                    <a:p>
                      <a:pPr algn="ctr"/>
                      <a:r>
                        <a:rPr lang="en-US" sz="1400" dirty="0">
                          <a:ln>
                            <a:noFill/>
                          </a:ln>
                          <a:solidFill>
                            <a:schemeClr val="tx1"/>
                          </a:solidFill>
                        </a:rPr>
                        <a:t>Platform</a:t>
                      </a:r>
                    </a:p>
                  </a:txBody>
                  <a:tcPr marL="117577" marR="117577" marT="58789" marB="58789" anchor="ctr"/>
                </a:tc>
                <a:tc>
                  <a:txBody>
                    <a:bodyPr/>
                    <a:lstStyle/>
                    <a:p>
                      <a:pPr algn="ctr"/>
                      <a:r>
                        <a:rPr lang="en-US" sz="1400" dirty="0">
                          <a:ln>
                            <a:noFill/>
                          </a:ln>
                          <a:solidFill>
                            <a:schemeClr val="tx1"/>
                          </a:solidFill>
                        </a:rPr>
                        <a:t>Details</a:t>
                      </a:r>
                    </a:p>
                  </a:txBody>
                  <a:tcPr marL="117577" marR="117577" marT="58789" marB="58789" anchor="ctr"/>
                </a:tc>
                <a:tc>
                  <a:txBody>
                    <a:bodyPr/>
                    <a:lstStyle/>
                    <a:p>
                      <a:pPr algn="ctr"/>
                      <a:r>
                        <a:rPr lang="en-US" sz="1400" dirty="0">
                          <a:ln>
                            <a:noFill/>
                          </a:ln>
                          <a:solidFill>
                            <a:schemeClr val="tx1"/>
                          </a:solidFill>
                        </a:rPr>
                        <a:t>Hosting</a:t>
                      </a:r>
                    </a:p>
                  </a:txBody>
                  <a:tcPr marL="117577" marR="117577" marT="58789" marB="58789" anchor="ctr"/>
                </a:tc>
                <a:tc>
                  <a:txBody>
                    <a:bodyPr/>
                    <a:lstStyle/>
                    <a:p>
                      <a:pPr algn="ctr"/>
                      <a:r>
                        <a:rPr lang="en-US" sz="1400" dirty="0">
                          <a:ln>
                            <a:noFill/>
                          </a:ln>
                          <a:solidFill>
                            <a:schemeClr val="tx1"/>
                          </a:solidFill>
                        </a:rPr>
                        <a:t>URL</a:t>
                      </a:r>
                    </a:p>
                  </a:txBody>
                  <a:tcPr marL="117577" marR="117577" marT="58789" marB="58789" anchor="ctr"/>
                </a:tc>
                <a:tc>
                  <a:txBody>
                    <a:bodyPr/>
                    <a:lstStyle/>
                    <a:p>
                      <a:pPr algn="ctr"/>
                      <a:r>
                        <a:rPr lang="en-US" sz="1400" dirty="0">
                          <a:ln>
                            <a:noFill/>
                          </a:ln>
                          <a:solidFill>
                            <a:schemeClr val="tx1"/>
                          </a:solidFill>
                        </a:rPr>
                        <a:t>Example</a:t>
                      </a:r>
                    </a:p>
                  </a:txBody>
                  <a:tcPr marL="117577" marR="117577" marT="58789" marB="58789" anchor="ctr"/>
                </a:tc>
                <a:extLst>
                  <a:ext uri="{0D108BD9-81ED-4DB2-BD59-A6C34878D82A}">
                    <a16:rowId xmlns:a16="http://schemas.microsoft.com/office/drawing/2014/main" val="1580926897"/>
                  </a:ext>
                </a:extLst>
              </a:tr>
              <a:tr h="476841">
                <a:tc>
                  <a:txBody>
                    <a:bodyPr/>
                    <a:lstStyle/>
                    <a:p>
                      <a:pPr algn="ctr"/>
                      <a:r>
                        <a:rPr lang="en-US" sz="1400" dirty="0" err="1">
                          <a:ln>
                            <a:noFill/>
                          </a:ln>
                          <a:solidFill>
                            <a:schemeClr val="bg1"/>
                          </a:solidFill>
                        </a:rPr>
                        <a:t>WordPress.org</a:t>
                      </a:r>
                      <a:endParaRPr lang="en-US" sz="1400" dirty="0">
                        <a:ln>
                          <a:noFill/>
                        </a:ln>
                        <a:solidFill>
                          <a:schemeClr val="bg1"/>
                        </a:solidFill>
                      </a:endParaRPr>
                    </a:p>
                  </a:txBody>
                  <a:tcPr marL="117577" marR="117577" marT="58789" marB="58789" anchor="ctr">
                    <a:solidFill>
                      <a:schemeClr val="tx1"/>
                    </a:solidFill>
                  </a:tcPr>
                </a:tc>
                <a:tc>
                  <a:txBody>
                    <a:bodyPr/>
                    <a:lstStyle/>
                    <a:p>
                      <a:pPr algn="ctr"/>
                      <a:r>
                        <a:rPr lang="en-US" sz="1400" dirty="0">
                          <a:ln>
                            <a:noFill/>
                          </a:ln>
                          <a:solidFill>
                            <a:schemeClr val="bg1"/>
                          </a:solidFill>
                        </a:rPr>
                        <a:t>Customizable</a:t>
                      </a:r>
                    </a:p>
                    <a:p>
                      <a:pPr algn="ctr"/>
                      <a:r>
                        <a:rPr lang="en-US" sz="1400" dirty="0">
                          <a:ln>
                            <a:noFill/>
                          </a:ln>
                          <a:solidFill>
                            <a:schemeClr val="bg1"/>
                          </a:solidFill>
                        </a:rPr>
                        <a:t>Analytics dashboard</a:t>
                      </a:r>
                    </a:p>
                  </a:txBody>
                  <a:tcPr marL="117577" marR="117577" marT="58789" marB="58789" anchor="ctr">
                    <a:solidFill>
                      <a:schemeClr val="tx1"/>
                    </a:solidFill>
                  </a:tcPr>
                </a:tc>
                <a:tc>
                  <a:txBody>
                    <a:bodyPr/>
                    <a:lstStyle/>
                    <a:p>
                      <a:pPr algn="ctr"/>
                      <a:r>
                        <a:rPr lang="en-US" sz="1400" dirty="0">
                          <a:ln>
                            <a:noFill/>
                          </a:ln>
                          <a:solidFill>
                            <a:schemeClr val="bg1"/>
                          </a:solidFill>
                        </a:rPr>
                        <a:t>Pay for own</a:t>
                      </a:r>
                      <a:br>
                        <a:rPr lang="en-US" sz="1400" dirty="0">
                          <a:ln>
                            <a:noFill/>
                          </a:ln>
                          <a:solidFill>
                            <a:schemeClr val="bg1"/>
                          </a:solidFill>
                        </a:rPr>
                      </a:br>
                      <a:r>
                        <a:rPr lang="en-US" sz="1400" dirty="0">
                          <a:ln>
                            <a:noFill/>
                          </a:ln>
                          <a:solidFill>
                            <a:schemeClr val="bg1"/>
                          </a:solidFill>
                        </a:rPr>
                        <a:t>(</a:t>
                      </a:r>
                      <a:r>
                        <a:rPr lang="en-US" sz="1400" dirty="0" err="1">
                          <a:ln>
                            <a:noFill/>
                          </a:ln>
                          <a:solidFill>
                            <a:schemeClr val="bg1"/>
                          </a:solidFill>
                        </a:rPr>
                        <a:t>Bluehost</a:t>
                      </a:r>
                      <a:r>
                        <a:rPr lang="en-US" sz="1400" dirty="0">
                          <a:ln>
                            <a:noFill/>
                          </a:ln>
                          <a:solidFill>
                            <a:schemeClr val="bg1"/>
                          </a:solidFill>
                        </a:rPr>
                        <a:t>, AWS)</a:t>
                      </a:r>
                    </a:p>
                  </a:txBody>
                  <a:tcPr marL="117577" marR="117577" marT="58789" marB="58789" anchor="ctr">
                    <a:solidFill>
                      <a:schemeClr val="tx1"/>
                    </a:solidFill>
                  </a:tcPr>
                </a:tc>
                <a:tc>
                  <a:txBody>
                    <a:bodyPr/>
                    <a:lstStyle/>
                    <a:p>
                      <a:pPr algn="ctr"/>
                      <a:r>
                        <a:rPr lang="en-US" sz="1400" dirty="0">
                          <a:ln>
                            <a:noFill/>
                          </a:ln>
                          <a:solidFill>
                            <a:schemeClr val="bg1"/>
                          </a:solidFill>
                        </a:rPr>
                        <a:t>Pay for own</a:t>
                      </a:r>
                    </a:p>
                    <a:p>
                      <a:pPr algn="ctr"/>
                      <a:r>
                        <a:rPr lang="en-US" sz="1400" dirty="0">
                          <a:ln>
                            <a:noFill/>
                          </a:ln>
                          <a:solidFill>
                            <a:schemeClr val="bg1"/>
                          </a:solidFill>
                        </a:rPr>
                        <a:t>(</a:t>
                      </a:r>
                      <a:r>
                        <a:rPr lang="en-US" sz="1400" dirty="0" err="1">
                          <a:ln>
                            <a:noFill/>
                          </a:ln>
                          <a:solidFill>
                            <a:schemeClr val="bg1"/>
                          </a:solidFill>
                        </a:rPr>
                        <a:t>GoDaddy</a:t>
                      </a:r>
                      <a:r>
                        <a:rPr lang="en-US" sz="1400" dirty="0">
                          <a:ln>
                            <a:noFill/>
                          </a:ln>
                          <a:solidFill>
                            <a:schemeClr val="bg1"/>
                          </a:solidFill>
                        </a:rPr>
                        <a:t>)</a:t>
                      </a:r>
                    </a:p>
                  </a:txBody>
                  <a:tcPr marL="117577" marR="117577" marT="58789" marB="58789" anchor="ctr">
                    <a:solidFill>
                      <a:schemeClr val="tx1"/>
                    </a:solidFill>
                  </a:tcPr>
                </a:tc>
                <a:tc>
                  <a:txBody>
                    <a:bodyPr/>
                    <a:lstStyle/>
                    <a:p>
                      <a:pPr algn="ctr"/>
                      <a:r>
                        <a:rPr lang="en-US" sz="1400" dirty="0">
                          <a:ln>
                            <a:noFill/>
                          </a:ln>
                          <a:solidFill>
                            <a:schemeClr val="bg1"/>
                          </a:solidFill>
                          <a:hlinkClick r:id="rId4"/>
                        </a:rPr>
                        <a:t>Alice</a:t>
                      </a:r>
                      <a:endParaRPr lang="en-US" sz="1400" dirty="0">
                        <a:ln>
                          <a:noFill/>
                        </a:ln>
                        <a:solidFill>
                          <a:schemeClr val="bg1"/>
                        </a:solidFill>
                      </a:endParaRPr>
                    </a:p>
                  </a:txBody>
                  <a:tcPr marL="117577" marR="117577" marT="58789" marB="58789" anchor="ctr">
                    <a:solidFill>
                      <a:schemeClr val="tx1"/>
                    </a:solidFill>
                  </a:tcPr>
                </a:tc>
                <a:extLst>
                  <a:ext uri="{0D108BD9-81ED-4DB2-BD59-A6C34878D82A}">
                    <a16:rowId xmlns:a16="http://schemas.microsoft.com/office/drawing/2014/main" val="1185686620"/>
                  </a:ext>
                </a:extLst>
              </a:tr>
              <a:tr h="476841">
                <a:tc>
                  <a:txBody>
                    <a:bodyPr/>
                    <a:lstStyle/>
                    <a:p>
                      <a:pPr algn="ctr"/>
                      <a:r>
                        <a:rPr lang="en-US" sz="1400" dirty="0">
                          <a:ln>
                            <a:noFill/>
                          </a:ln>
                          <a:solidFill>
                            <a:schemeClr val="bg1"/>
                          </a:solidFill>
                        </a:rPr>
                        <a:t>From scratch</a:t>
                      </a:r>
                    </a:p>
                  </a:txBody>
                  <a:tcPr marL="117577" marR="117577" marT="58789" marB="58789" anchor="ctr">
                    <a:solidFill>
                      <a:schemeClr val="tx1"/>
                    </a:solidFill>
                  </a:tcPr>
                </a:tc>
                <a:tc>
                  <a:txBody>
                    <a:bodyPr/>
                    <a:lstStyle/>
                    <a:p>
                      <a:pPr algn="ctr"/>
                      <a:r>
                        <a:rPr lang="en-US" sz="1400" dirty="0">
                          <a:ln>
                            <a:noFill/>
                          </a:ln>
                          <a:solidFill>
                            <a:schemeClr val="bg1"/>
                          </a:solidFill>
                        </a:rPr>
                        <a:t>Difficult to start</a:t>
                      </a:r>
                    </a:p>
                    <a:p>
                      <a:pPr algn="ctr"/>
                      <a:r>
                        <a:rPr lang="en-US" sz="1400" dirty="0">
                          <a:ln>
                            <a:noFill/>
                          </a:ln>
                          <a:solidFill>
                            <a:schemeClr val="bg1"/>
                          </a:solidFill>
                        </a:rPr>
                        <a:t>Customizable</a:t>
                      </a:r>
                    </a:p>
                  </a:txBody>
                  <a:tcPr marL="117577" marR="117577" marT="58789" marB="58789" anchor="ctr">
                    <a:solidFill>
                      <a:schemeClr val="tx1"/>
                    </a:solidFill>
                  </a:tcPr>
                </a:tc>
                <a:tc>
                  <a:txBody>
                    <a:bodyPr/>
                    <a:lstStyle/>
                    <a:p>
                      <a:pPr algn="ctr"/>
                      <a:r>
                        <a:rPr lang="en-US" sz="1400" dirty="0">
                          <a:ln>
                            <a:noFill/>
                          </a:ln>
                          <a:solidFill>
                            <a:schemeClr val="bg1"/>
                          </a:solidFill>
                        </a:rPr>
                        <a:t>Pay for own</a:t>
                      </a:r>
                    </a:p>
                    <a:p>
                      <a:pPr algn="ctr"/>
                      <a:r>
                        <a:rPr lang="en-US" sz="1400" dirty="0">
                          <a:ln>
                            <a:noFill/>
                          </a:ln>
                          <a:solidFill>
                            <a:schemeClr val="bg1"/>
                          </a:solidFill>
                        </a:rPr>
                        <a:t>(</a:t>
                      </a:r>
                      <a:r>
                        <a:rPr lang="en-US" sz="1400" dirty="0" err="1">
                          <a:ln>
                            <a:noFill/>
                          </a:ln>
                          <a:solidFill>
                            <a:schemeClr val="bg1"/>
                          </a:solidFill>
                        </a:rPr>
                        <a:t>Bluehost</a:t>
                      </a:r>
                      <a:r>
                        <a:rPr lang="en-US" sz="1400" dirty="0">
                          <a:ln>
                            <a:noFill/>
                          </a:ln>
                          <a:solidFill>
                            <a:schemeClr val="bg1"/>
                          </a:solidFill>
                        </a:rPr>
                        <a:t>, AWS)</a:t>
                      </a:r>
                    </a:p>
                  </a:txBody>
                  <a:tcPr marL="117577" marR="117577" marT="58789" marB="58789" anchor="ctr">
                    <a:solidFill>
                      <a:schemeClr val="tx1"/>
                    </a:solidFill>
                  </a:tcPr>
                </a:tc>
                <a:tc>
                  <a:txBody>
                    <a:bodyPr/>
                    <a:lstStyle/>
                    <a:p>
                      <a:pPr algn="ctr"/>
                      <a:r>
                        <a:rPr lang="en-US" sz="1400" dirty="0">
                          <a:ln>
                            <a:noFill/>
                          </a:ln>
                          <a:solidFill>
                            <a:schemeClr val="bg1"/>
                          </a:solidFill>
                        </a:rPr>
                        <a:t>Pay for own</a:t>
                      </a:r>
                    </a:p>
                    <a:p>
                      <a:pPr algn="ctr"/>
                      <a:r>
                        <a:rPr lang="en-US" sz="1400" dirty="0">
                          <a:ln>
                            <a:noFill/>
                          </a:ln>
                          <a:solidFill>
                            <a:schemeClr val="bg1"/>
                          </a:solidFill>
                        </a:rPr>
                        <a:t>(</a:t>
                      </a:r>
                      <a:r>
                        <a:rPr lang="en-US" sz="1400" dirty="0" err="1">
                          <a:ln>
                            <a:noFill/>
                          </a:ln>
                          <a:solidFill>
                            <a:schemeClr val="bg1"/>
                          </a:solidFill>
                        </a:rPr>
                        <a:t>GoDaddy</a:t>
                      </a:r>
                      <a:r>
                        <a:rPr lang="en-US" sz="1400" dirty="0">
                          <a:ln>
                            <a:noFill/>
                          </a:ln>
                          <a:solidFill>
                            <a:schemeClr val="bg1"/>
                          </a:solidFill>
                        </a:rPr>
                        <a:t>)</a:t>
                      </a:r>
                    </a:p>
                  </a:txBody>
                  <a:tcPr marL="117577" marR="117577" marT="58789" marB="58789" anchor="ctr">
                    <a:solidFill>
                      <a:schemeClr val="tx1"/>
                    </a:solidFill>
                  </a:tcPr>
                </a:tc>
                <a:tc>
                  <a:txBody>
                    <a:bodyPr/>
                    <a:lstStyle/>
                    <a:p>
                      <a:pPr algn="ctr"/>
                      <a:r>
                        <a:rPr lang="en-US" sz="1400" dirty="0">
                          <a:ln>
                            <a:noFill/>
                          </a:ln>
                          <a:solidFill>
                            <a:schemeClr val="bg1"/>
                          </a:solidFill>
                          <a:hlinkClick r:id="rId5"/>
                        </a:rPr>
                        <a:t>Zach</a:t>
                      </a:r>
                      <a:endParaRPr lang="en-US" sz="1400" dirty="0">
                        <a:ln>
                          <a:noFill/>
                        </a:ln>
                        <a:solidFill>
                          <a:schemeClr val="bg1"/>
                        </a:solidFill>
                      </a:endParaRPr>
                    </a:p>
                  </a:txBody>
                  <a:tcPr marL="117577" marR="117577" marT="58789" marB="58789" anchor="ctr">
                    <a:solidFill>
                      <a:schemeClr val="tx1"/>
                    </a:solidFill>
                  </a:tcPr>
                </a:tc>
                <a:extLst>
                  <a:ext uri="{0D108BD9-81ED-4DB2-BD59-A6C34878D82A}">
                    <a16:rowId xmlns:a16="http://schemas.microsoft.com/office/drawing/2014/main" val="1938811314"/>
                  </a:ext>
                </a:extLst>
              </a:tr>
              <a:tr h="476841">
                <a:tc>
                  <a:txBody>
                    <a:bodyPr/>
                    <a:lstStyle/>
                    <a:p>
                      <a:pPr algn="ctr"/>
                      <a:r>
                        <a:rPr lang="en-US" sz="1400" dirty="0" err="1">
                          <a:ln>
                            <a:noFill/>
                          </a:ln>
                          <a:solidFill>
                            <a:schemeClr val="bg1"/>
                          </a:solidFill>
                        </a:rPr>
                        <a:t>Wix</a:t>
                      </a:r>
                      <a:endParaRPr lang="en-US" sz="1400" dirty="0">
                        <a:ln>
                          <a:noFill/>
                        </a:ln>
                        <a:solidFill>
                          <a:schemeClr val="bg1"/>
                        </a:solidFill>
                      </a:endParaRPr>
                    </a:p>
                    <a:p>
                      <a:pPr algn="ctr"/>
                      <a:r>
                        <a:rPr lang="en-US" sz="1400" dirty="0">
                          <a:ln>
                            <a:noFill/>
                          </a:ln>
                          <a:solidFill>
                            <a:schemeClr val="bg1"/>
                          </a:solidFill>
                        </a:rPr>
                        <a:t>(and others)</a:t>
                      </a:r>
                    </a:p>
                  </a:txBody>
                  <a:tcPr marL="117577" marR="117577" marT="58789" marB="58789" anchor="ctr">
                    <a:solidFill>
                      <a:schemeClr val="tx1"/>
                    </a:solidFill>
                  </a:tcPr>
                </a:tc>
                <a:tc>
                  <a:txBody>
                    <a:bodyPr/>
                    <a:lstStyle/>
                    <a:p>
                      <a:pPr algn="ctr"/>
                      <a:r>
                        <a:rPr lang="en-US" sz="1400" dirty="0">
                          <a:ln>
                            <a:noFill/>
                          </a:ln>
                          <a:solidFill>
                            <a:schemeClr val="bg1"/>
                          </a:solidFill>
                        </a:rPr>
                        <a:t>Drag and drop</a:t>
                      </a:r>
                    </a:p>
                    <a:p>
                      <a:pPr algn="ctr"/>
                      <a:r>
                        <a:rPr lang="en-US" sz="1400" dirty="0">
                          <a:ln>
                            <a:noFill/>
                          </a:ln>
                          <a:solidFill>
                            <a:schemeClr val="bg1"/>
                          </a:solidFill>
                        </a:rPr>
                        <a:t>Beautiful design</a:t>
                      </a:r>
                    </a:p>
                  </a:txBody>
                  <a:tcPr marL="117577" marR="117577" marT="58789" marB="58789" anchor="ctr">
                    <a:solidFill>
                      <a:schemeClr val="tx1"/>
                    </a:solidFill>
                  </a:tcPr>
                </a:tc>
                <a:tc>
                  <a:txBody>
                    <a:bodyPr/>
                    <a:lstStyle/>
                    <a:p>
                      <a:pPr algn="ctr"/>
                      <a:r>
                        <a:rPr lang="en-US" sz="1400" dirty="0">
                          <a:ln>
                            <a:noFill/>
                          </a:ln>
                          <a:solidFill>
                            <a:schemeClr val="bg1"/>
                          </a:solidFill>
                        </a:rPr>
                        <a:t>Pay for </a:t>
                      </a:r>
                      <a:r>
                        <a:rPr lang="en-US" sz="1400" dirty="0" err="1">
                          <a:ln>
                            <a:noFill/>
                          </a:ln>
                          <a:solidFill>
                            <a:schemeClr val="bg1"/>
                          </a:solidFill>
                        </a:rPr>
                        <a:t>Wix</a:t>
                      </a:r>
                      <a:r>
                        <a:rPr lang="en-US" sz="1400" dirty="0">
                          <a:ln>
                            <a:noFill/>
                          </a:ln>
                          <a:solidFill>
                            <a:schemeClr val="bg1"/>
                          </a:solidFill>
                        </a:rPr>
                        <a:t> services</a:t>
                      </a:r>
                    </a:p>
                  </a:txBody>
                  <a:tcPr marL="117577" marR="117577" marT="58789" marB="58789" anchor="ctr">
                    <a:solidFill>
                      <a:schemeClr val="tx1"/>
                    </a:solidFill>
                  </a:tcPr>
                </a:tc>
                <a:tc>
                  <a:txBody>
                    <a:bodyPr/>
                    <a:lstStyle/>
                    <a:p>
                      <a:pPr algn="ctr"/>
                      <a:r>
                        <a:rPr lang="en-US" sz="1400" dirty="0">
                          <a:ln>
                            <a:noFill/>
                          </a:ln>
                          <a:solidFill>
                            <a:schemeClr val="bg1"/>
                          </a:solidFill>
                        </a:rPr>
                        <a:t>Pay for </a:t>
                      </a:r>
                      <a:r>
                        <a:rPr lang="en-US" sz="1400" dirty="0" err="1">
                          <a:ln>
                            <a:noFill/>
                          </a:ln>
                          <a:solidFill>
                            <a:schemeClr val="bg1"/>
                          </a:solidFill>
                        </a:rPr>
                        <a:t>Wix</a:t>
                      </a:r>
                      <a:r>
                        <a:rPr lang="en-US" sz="1400" dirty="0">
                          <a:ln>
                            <a:noFill/>
                          </a:ln>
                          <a:solidFill>
                            <a:schemeClr val="bg1"/>
                          </a:solidFill>
                        </a:rPr>
                        <a:t> services</a:t>
                      </a:r>
                    </a:p>
                  </a:txBody>
                  <a:tcPr marL="117577" marR="117577" marT="58789" marB="58789"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n>
                            <a:noFill/>
                          </a:ln>
                          <a:solidFill>
                            <a:schemeClr val="bg1"/>
                          </a:solidFill>
                          <a:hlinkClick r:id="rId6"/>
                        </a:rPr>
                        <a:t>Roberto</a:t>
                      </a:r>
                      <a:endParaRPr lang="en-US" sz="1400" dirty="0">
                        <a:ln>
                          <a:noFill/>
                        </a:ln>
                        <a:solidFill>
                          <a:schemeClr val="bg1"/>
                        </a:solidFill>
                      </a:endParaRPr>
                    </a:p>
                  </a:txBody>
                  <a:tcPr marL="117577" marR="117577" marT="58789" marB="58789" anchor="ctr">
                    <a:solidFill>
                      <a:schemeClr val="tx1"/>
                    </a:solidFill>
                  </a:tcPr>
                </a:tc>
                <a:extLst>
                  <a:ext uri="{0D108BD9-81ED-4DB2-BD59-A6C34878D82A}">
                    <a16:rowId xmlns:a16="http://schemas.microsoft.com/office/drawing/2014/main" val="270712026"/>
                  </a:ext>
                </a:extLst>
              </a:tr>
            </a:tbl>
          </a:graphicData>
        </a:graphic>
      </p:graphicFrame>
    </p:spTree>
    <p:extLst>
      <p:ext uri="{BB962C8B-B14F-4D97-AF65-F5344CB8AC3E}">
        <p14:creationId xmlns:p14="http://schemas.microsoft.com/office/powerpoint/2010/main" val="184270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Getting Started with </a:t>
            </a:r>
            <a:r>
              <a:rPr lang="en-US" sz="2800" b="1" i="0" u="none" strike="noStrike" cap="none" dirty="0" err="1">
                <a:solidFill>
                  <a:srgbClr val="FFFFFF"/>
                </a:solidFill>
                <a:latin typeface="Proxima Nova"/>
                <a:ea typeface="Proxima Nova"/>
                <a:cs typeface="Proxima Nova"/>
                <a:sym typeface="Proxima Nova"/>
              </a:rPr>
              <a:t>Github</a:t>
            </a:r>
            <a:r>
              <a:rPr lang="en-US" b="1" dirty="0" err="1">
                <a:solidFill>
                  <a:srgbClr val="FFFFFF"/>
                </a:solidFill>
                <a:latin typeface="Proxima Nova"/>
                <a:ea typeface="Proxima Nova"/>
                <a:cs typeface="Proxima Nova"/>
                <a:sym typeface="Proxima Nova"/>
              </a:rPr>
              <a:t>.io</a:t>
            </a:r>
            <a:endParaRPr dirty="0"/>
          </a:p>
        </p:txBody>
      </p:sp>
      <p:sp>
        <p:nvSpPr>
          <p:cNvPr id="89" name="Google Shape;89;p16"/>
          <p:cNvSpPr txBox="1">
            <a:spLocks noGrp="1"/>
          </p:cNvSpPr>
          <p:nvPr>
            <p:ph type="body" idx="1"/>
          </p:nvPr>
        </p:nvSpPr>
        <p:spPr>
          <a:xfrm>
            <a:off x="311700" y="1457200"/>
            <a:ext cx="8520600" cy="3212454"/>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The fundamentals repo (same folder as this) includes instructions on how to create a </a:t>
            </a:r>
            <a:r>
              <a:rPr lang="en-US" sz="2400" dirty="0" err="1">
                <a:solidFill>
                  <a:srgbClr val="434343"/>
                </a:solidFill>
                <a:latin typeface="Proxima Nova"/>
                <a:sym typeface="Proxima Nova"/>
              </a:rPr>
              <a:t>github.io</a:t>
            </a:r>
            <a:r>
              <a:rPr lang="en-US" sz="2400" dirty="0">
                <a:solidFill>
                  <a:srgbClr val="434343"/>
                </a:solidFill>
                <a:latin typeface="Proxima Nova"/>
                <a:sym typeface="Proxima Nova"/>
              </a:rPr>
              <a:t> blog.</a:t>
            </a:r>
          </a:p>
          <a:p>
            <a:pPr marL="76200" marR="0" lvl="0" indent="0" algn="l" rtl="0">
              <a:lnSpc>
                <a:spcPct val="115000"/>
              </a:lnSpc>
              <a:spcBef>
                <a:spcPts val="0"/>
              </a:spcBef>
              <a:spcAft>
                <a:spcPts val="0"/>
              </a:spcAft>
              <a:buClr>
                <a:srgbClr val="434343"/>
              </a:buClr>
              <a:buSzPts val="2400"/>
            </a:pPr>
            <a:endParaRPr lang="en-US" sz="2400" dirty="0">
              <a:solidFill>
                <a:srgbClr val="434343"/>
              </a:solidFill>
              <a:latin typeface="Proxima Nova"/>
              <a:sym typeface="Proxima Nova"/>
            </a:endParaRPr>
          </a:p>
          <a:p>
            <a:pPr marL="76200" marR="0" lvl="0" indent="0" algn="l" rtl="0">
              <a:lnSpc>
                <a:spcPct val="115000"/>
              </a:lnSpc>
              <a:spcBef>
                <a:spcPts val="0"/>
              </a:spcBef>
              <a:spcAft>
                <a:spcPts val="0"/>
              </a:spcAft>
              <a:buClr>
                <a:srgbClr val="434343"/>
              </a:buClr>
              <a:buSzPts val="2400"/>
            </a:pPr>
            <a:r>
              <a:rPr lang="en-US" sz="2400" dirty="0">
                <a:solidFill>
                  <a:srgbClr val="434343"/>
                </a:solidFill>
                <a:latin typeface="Proxima Nova"/>
                <a:sym typeface="Proxima Nova"/>
              </a:rPr>
              <a:t>You are welcome and may prefer to choose another platform like Medium, </a:t>
            </a:r>
            <a:r>
              <a:rPr lang="en-US" sz="2400" dirty="0" err="1">
                <a:solidFill>
                  <a:srgbClr val="434343"/>
                </a:solidFill>
                <a:latin typeface="Proxima Nova"/>
                <a:sym typeface="Proxima Nova"/>
              </a:rPr>
              <a:t>WordPress.org</a:t>
            </a:r>
            <a:r>
              <a:rPr lang="en-US" sz="2400" dirty="0">
                <a:solidFill>
                  <a:srgbClr val="434343"/>
                </a:solidFill>
                <a:latin typeface="Proxima Nova"/>
                <a:sym typeface="Proxima Nova"/>
              </a:rPr>
              <a:t>, etc.</a:t>
            </a:r>
          </a:p>
        </p:txBody>
      </p:sp>
      <p:pic>
        <p:nvPicPr>
          <p:cNvPr id="90" name="Google Shape;90;p16" descr="metis-mini.png"/>
          <p:cNvPicPr preferRelativeResize="0"/>
          <p:nvPr/>
        </p:nvPicPr>
        <p:blipFill rotWithShape="1">
          <a:blip r:embed="rId3">
            <a:alphaModFix amt="25000"/>
          </a:blip>
          <a:srcRect/>
          <a:stretch/>
        </p:blipFill>
        <p:spPr>
          <a:xfrm>
            <a:off x="8512774" y="290199"/>
            <a:ext cx="326424" cy="384999"/>
          </a:xfrm>
          <a:prstGeom prst="rect">
            <a:avLst/>
          </a:prstGeom>
          <a:noFill/>
          <a:ln>
            <a:noFill/>
          </a:ln>
        </p:spPr>
      </p:pic>
    </p:spTree>
    <p:extLst>
      <p:ext uri="{BB962C8B-B14F-4D97-AF65-F5344CB8AC3E}">
        <p14:creationId xmlns:p14="http://schemas.microsoft.com/office/powerpoint/2010/main" val="268180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9144000" cy="965400"/>
          </a:xfrm>
          <a:prstGeom prst="rect">
            <a:avLst/>
          </a:prstGeom>
          <a:solidFill>
            <a:srgbClr val="EF39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title"/>
          </p:nvPr>
        </p:nvSpPr>
        <p:spPr>
          <a:xfrm>
            <a:off x="311700" y="196350"/>
            <a:ext cx="6606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Proxima Nova"/>
              <a:buNone/>
            </a:pPr>
            <a:r>
              <a:rPr lang="en-US" sz="2800" b="1" i="0" u="none" strike="noStrike" cap="none" dirty="0">
                <a:solidFill>
                  <a:srgbClr val="FFFFFF"/>
                </a:solidFill>
                <a:latin typeface="Proxima Nova"/>
                <a:ea typeface="Proxima Nova"/>
                <a:cs typeface="Proxima Nova"/>
                <a:sym typeface="Proxima Nova"/>
              </a:rPr>
              <a:t>Expanding Your Reach: Backlinking</a:t>
            </a:r>
            <a:endParaRPr dirty="0"/>
          </a:p>
        </p:txBody>
      </p:sp>
      <p:sp>
        <p:nvSpPr>
          <p:cNvPr id="89" name="Google Shape;89;p16"/>
          <p:cNvSpPr txBox="1">
            <a:spLocks noGrp="1"/>
          </p:cNvSpPr>
          <p:nvPr>
            <p:ph type="body" idx="1"/>
          </p:nvPr>
        </p:nvSpPr>
        <p:spPr>
          <a:xfrm>
            <a:off x="311700" y="1041154"/>
            <a:ext cx="6931072" cy="3965414"/>
          </a:xfrm>
          <a:prstGeom prst="rect">
            <a:avLst/>
          </a:prstGeom>
          <a:noFill/>
          <a:ln>
            <a:noFill/>
          </a:ln>
        </p:spPr>
        <p:txBody>
          <a:bodyPr spcFirstLastPara="1" wrap="square" lIns="91425" tIns="91425" rIns="91425" bIns="91425" anchor="t" anchorCtr="0">
            <a:noAutofit/>
          </a:bodyPr>
          <a:lstStyle/>
          <a:p>
            <a:pPr marL="76200" lvl="0" indent="0">
              <a:buClr>
                <a:srgbClr val="434343"/>
              </a:buClr>
              <a:buSzPts val="2400"/>
            </a:pPr>
            <a:r>
              <a:rPr lang="en-US" sz="2200" dirty="0">
                <a:solidFill>
                  <a:srgbClr val="434343"/>
                </a:solidFill>
                <a:latin typeface="Proxima Nova"/>
                <a:sym typeface="Proxima Nova"/>
              </a:rPr>
              <a:t>Backlinking when mentioning Metis in your project blog posts is an easy way to add validity to your educational experience and your expertise. It also helps future students find us more easily in search engines. A win-win!</a:t>
            </a:r>
          </a:p>
          <a:p>
            <a:pPr marL="76200" lvl="0" indent="0">
              <a:buClr>
                <a:srgbClr val="434343"/>
              </a:buClr>
              <a:buSzPts val="2400"/>
            </a:pPr>
            <a:endParaRPr lang="en-US" sz="2200" dirty="0">
              <a:solidFill>
                <a:srgbClr val="434343"/>
              </a:solidFill>
              <a:latin typeface="Proxima Nova"/>
              <a:sym typeface="Proxima Nova"/>
            </a:endParaRPr>
          </a:p>
          <a:p>
            <a:pPr marL="76200" lvl="0" indent="0">
              <a:buClr>
                <a:srgbClr val="434343"/>
              </a:buClr>
              <a:buSzPts val="2400"/>
            </a:pPr>
            <a:r>
              <a:rPr lang="en-US" sz="2200" dirty="0">
                <a:solidFill>
                  <a:srgbClr val="434343"/>
                </a:solidFill>
                <a:latin typeface="Proxima Nova"/>
                <a:sym typeface="Proxima Nova"/>
              </a:rPr>
              <a:t>When mentioning Metis in a post, please link to your specific program page, with </a:t>
            </a:r>
            <a:r>
              <a:rPr lang="en-US" sz="2200" dirty="0">
                <a:solidFill>
                  <a:srgbClr val="434343"/>
                </a:solidFill>
                <a:latin typeface="Proxima Nova"/>
                <a:sym typeface="Proxima Nova"/>
                <a:hlinkClick r:id="rId3"/>
              </a:rPr>
              <a:t>Metis</a:t>
            </a:r>
            <a:r>
              <a:rPr lang="en-US" sz="2200" dirty="0">
                <a:solidFill>
                  <a:srgbClr val="434343"/>
                </a:solidFill>
                <a:latin typeface="Proxima Nova"/>
                <a:sym typeface="Proxima Nova"/>
              </a:rPr>
              <a:t> hyperlinked </a:t>
            </a:r>
          </a:p>
          <a:p>
            <a:pPr marL="419100" lvl="0" indent="-342900">
              <a:buClr>
                <a:srgbClr val="434343"/>
              </a:buClr>
              <a:buSzPts val="2400"/>
              <a:buFont typeface="Arial" panose="020B0604020202020204" pitchFamily="34" charset="0"/>
              <a:buChar char="•"/>
            </a:pPr>
            <a:r>
              <a:rPr lang="en-US" dirty="0">
                <a:hlinkClick r:id="rId4"/>
              </a:rPr>
              <a:t>Data Analytics</a:t>
            </a:r>
            <a:r>
              <a:rPr lang="en-US" dirty="0"/>
              <a:t>, </a:t>
            </a:r>
            <a:r>
              <a:rPr lang="en-US" dirty="0">
                <a:hlinkClick r:id="rId5"/>
              </a:rPr>
              <a:t>Data Science</a:t>
            </a:r>
            <a:r>
              <a:rPr lang="en-US" dirty="0"/>
              <a:t>, </a:t>
            </a:r>
            <a:r>
              <a:rPr lang="en-US" dirty="0">
                <a:hlinkClick r:id="rId6"/>
              </a:rPr>
              <a:t>Data Science and Engineering</a:t>
            </a:r>
            <a:r>
              <a:rPr lang="en-US" dirty="0"/>
              <a:t>, </a:t>
            </a:r>
            <a:r>
              <a:rPr lang="en-US" dirty="0">
                <a:hlinkClick r:id="rId3"/>
              </a:rPr>
              <a:t>Data Science and Machine Learning</a:t>
            </a:r>
            <a:endParaRPr lang="en-US" dirty="0">
              <a:solidFill>
                <a:srgbClr val="434343"/>
              </a:solidFill>
              <a:latin typeface="Proxima Nova"/>
              <a:sym typeface="Proxima Nova"/>
            </a:endParaRPr>
          </a:p>
        </p:txBody>
      </p:sp>
      <p:pic>
        <p:nvPicPr>
          <p:cNvPr id="90" name="Google Shape;90;p16" descr="metis-mini.png"/>
          <p:cNvPicPr preferRelativeResize="0"/>
          <p:nvPr/>
        </p:nvPicPr>
        <p:blipFill rotWithShape="1">
          <a:blip r:embed="rId7">
            <a:alphaModFix amt="25000"/>
          </a:blip>
          <a:srcRect/>
          <a:stretch/>
        </p:blipFill>
        <p:spPr>
          <a:xfrm>
            <a:off x="8512774" y="290199"/>
            <a:ext cx="326424" cy="384999"/>
          </a:xfrm>
          <a:prstGeom prst="rect">
            <a:avLst/>
          </a:prstGeom>
          <a:noFill/>
          <a:ln>
            <a:noFill/>
          </a:ln>
        </p:spPr>
      </p:pic>
      <p:pic>
        <p:nvPicPr>
          <p:cNvPr id="7" name="Google Shape;55;p13" descr="metis.png">
            <a:extLst>
              <a:ext uri="{FF2B5EF4-FFF2-40B4-BE49-F238E27FC236}">
                <a16:creationId xmlns:a16="http://schemas.microsoft.com/office/drawing/2014/main" id="{6EA1ACA7-8895-C544-BCA8-7D5AEA516A15}"/>
              </a:ext>
            </a:extLst>
          </p:cNvPr>
          <p:cNvPicPr preferRelativeResize="0"/>
          <p:nvPr/>
        </p:nvPicPr>
        <p:blipFill rotWithShape="1">
          <a:blip r:embed="rId8">
            <a:alphaModFix/>
          </a:blip>
          <a:srcRect/>
          <a:stretch/>
        </p:blipFill>
        <p:spPr>
          <a:xfrm>
            <a:off x="7526348" y="1908227"/>
            <a:ext cx="1312850" cy="2100524"/>
          </a:xfrm>
          <a:prstGeom prst="rect">
            <a:avLst/>
          </a:prstGeom>
          <a:solidFill>
            <a:schemeClr val="bg1"/>
          </a:solidFill>
          <a:ln>
            <a:noFill/>
          </a:ln>
        </p:spPr>
      </p:pic>
    </p:spTree>
    <p:extLst>
      <p:ext uri="{BB962C8B-B14F-4D97-AF65-F5344CB8AC3E}">
        <p14:creationId xmlns:p14="http://schemas.microsoft.com/office/powerpoint/2010/main" val="2625748556"/>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5042</TotalTime>
  <Words>716</Words>
  <Application>Microsoft Macintosh PowerPoint</Application>
  <PresentationFormat>On-screen Show (16:9)</PresentationFormat>
  <Paragraphs>102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Proxima Nova</vt:lpstr>
      <vt:lpstr>simple-dark-2</vt:lpstr>
      <vt:lpstr>Blogging</vt:lpstr>
      <vt:lpstr>Why is blogging important?</vt:lpstr>
      <vt:lpstr>What will you need to do?</vt:lpstr>
      <vt:lpstr>What will you need to do?</vt:lpstr>
      <vt:lpstr>Blogging Basics</vt:lpstr>
      <vt:lpstr>Blogging Platforms (Free)</vt:lpstr>
      <vt:lpstr>Blogging Platforms ($)</vt:lpstr>
      <vt:lpstr>Getting Started with Github.io</vt:lpstr>
      <vt:lpstr>Expanding Your Reach: Backlinking</vt:lpstr>
      <vt:lpstr>Expanding Your Reach: Share on Social</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Blogs</dc:title>
  <cp:lastModifiedBy>Joseph Eddy</cp:lastModifiedBy>
  <cp:revision>52</cp:revision>
  <cp:lastPrinted>2021-02-24T18:06:03Z</cp:lastPrinted>
  <dcterms:modified xsi:type="dcterms:W3CDTF">2021-02-26T22:36:06Z</dcterms:modified>
</cp:coreProperties>
</file>