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8" r:id="rId3"/>
    <p:sldId id="269" r:id="rId4"/>
    <p:sldId id="289" r:id="rId5"/>
    <p:sldId id="297" r:id="rId6"/>
    <p:sldId id="279" r:id="rId7"/>
    <p:sldId id="280" r:id="rId8"/>
    <p:sldId id="281" r:id="rId9"/>
    <p:sldId id="290" r:id="rId10"/>
    <p:sldId id="300" r:id="rId11"/>
    <p:sldId id="301" r:id="rId12"/>
    <p:sldId id="291" r:id="rId13"/>
    <p:sldId id="298" r:id="rId14"/>
    <p:sldId id="299" r:id="rId15"/>
    <p:sldId id="292" r:id="rId16"/>
    <p:sldId id="293" r:id="rId17"/>
    <p:sldId id="294" r:id="rId18"/>
    <p:sldId id="295" r:id="rId19"/>
    <p:sldId id="296" r:id="rId20"/>
    <p:sldId id="270" r:id="rId21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4"/>
  </p:normalViewPr>
  <p:slideViewPr>
    <p:cSldViewPr snapToGrid="0" snapToObjects="1">
      <p:cViewPr varScale="1">
        <p:scale>
          <a:sx n="135" d="100"/>
          <a:sy n="135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3892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0351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34e4e9f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d34e4e9f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23306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34e4e9f8_3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d34e4e9f8_3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14903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07907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11418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78031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Can overcome by working with others, on pair problems or projects – realize everyone else is on the same page and you may be able to bring your own expertise in to teach your peers something.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0" i="0" u="none" strike="noStrike" cap="none" dirty="0"/>
              <a:t>Constantly communicate with the instructors. It’s okay if you don’t know something. We’re here to make sure you understand the material and get a job at the end.</a:t>
            </a: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95755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16887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3546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34e4e9f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d34e4e9f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15868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d34e4e9f8_3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3d34e4e9f8_3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34e4e9f8_3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3d34e4e9f8_3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34e4e9f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d34e4e9f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1058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07799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59423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7878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34e4e9f8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d34e4e9f8_3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2121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34e4e9f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d34e4e9f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1002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roxima Nova"/>
              <a:buNone/>
            </a:pPr>
            <a:r>
              <a:rPr lang="en-US" sz="4400" b="1" dirty="0">
                <a:solidFill>
                  <a:srgbClr val="EF3969"/>
                </a:solidFill>
                <a:latin typeface="Proxima Nova"/>
                <a:ea typeface="Proxima Nova"/>
                <a:cs typeface="Proxima Nova"/>
                <a:sym typeface="Proxima Nova"/>
              </a:rPr>
              <a:t>Welcome to Metis Live Online!</a:t>
            </a:r>
            <a:endParaRPr sz="4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Google Shape;55;p13" descr="met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Repetition: Review-Oriented Schedule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45832-9156-464D-9572-FEC562CB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" y="1255599"/>
            <a:ext cx="5506100" cy="35875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5055BF-A94F-CE4B-8FE6-CE066CCDCAB3}"/>
              </a:ext>
            </a:extLst>
          </p:cNvPr>
          <p:cNvSpPr/>
          <p:nvPr/>
        </p:nvSpPr>
        <p:spPr>
          <a:xfrm>
            <a:off x="3167406" y="1904213"/>
            <a:ext cx="565610" cy="37707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2ED77-1960-AC46-8D33-5481BDA9D5A9}"/>
              </a:ext>
            </a:extLst>
          </p:cNvPr>
          <p:cNvSpPr/>
          <p:nvPr/>
        </p:nvSpPr>
        <p:spPr>
          <a:xfrm>
            <a:off x="3148553" y="3789575"/>
            <a:ext cx="584463" cy="3582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89;p16">
            <a:extLst>
              <a:ext uri="{FF2B5EF4-FFF2-40B4-BE49-F238E27FC236}">
                <a16:creationId xmlns:a16="http://schemas.microsoft.com/office/drawing/2014/main" id="{B32E9C01-02D4-0447-8AF4-E0EBBCEDDF21}"/>
              </a:ext>
            </a:extLst>
          </p:cNvPr>
          <p:cNvSpPr txBox="1">
            <a:spLocks/>
          </p:cNvSpPr>
          <p:nvPr/>
        </p:nvSpPr>
        <p:spPr>
          <a:xfrm>
            <a:off x="5263373" y="1176102"/>
            <a:ext cx="4040883" cy="3667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15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Focus on </a:t>
            </a:r>
            <a:r>
              <a:rPr lang="en-US" sz="15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practicing techniques</a:t>
            </a:r>
          </a:p>
          <a:p>
            <a:pPr indent="-381000">
              <a:buClr>
                <a:srgbClr val="434343"/>
              </a:buClr>
              <a:buSzPts val="2400"/>
              <a:buFont typeface="Proxima Nova"/>
              <a:buChar char="●"/>
            </a:pPr>
            <a:endParaRPr lang="en-US" sz="1500" dirty="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15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Focus on </a:t>
            </a:r>
            <a:r>
              <a:rPr lang="en-US" sz="15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reinforcing new concepts</a:t>
            </a:r>
          </a:p>
        </p:txBody>
      </p:sp>
    </p:spTree>
    <p:extLst>
      <p:ext uri="{BB962C8B-B14F-4D97-AF65-F5344CB8AC3E}">
        <p14:creationId xmlns:p14="http://schemas.microsoft.com/office/powerpoint/2010/main" val="9291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Repetition: Consistency Across Courses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45832-9156-464D-9572-FEC562CB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598" y="1885359"/>
            <a:ext cx="4698698" cy="3061463"/>
          </a:xfrm>
          <a:prstGeom prst="rect">
            <a:avLst/>
          </a:prstGeom>
        </p:spPr>
      </p:pic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B85AD938-FD59-1E40-9507-EAD6BBBB7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800" y="1142476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Metis immersive courses are </a:t>
            </a:r>
            <a:r>
              <a:rPr lang="en-US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consistent in structure and requirements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E0A54-BFC6-C14D-A080-EDF4A001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630" y="1938107"/>
            <a:ext cx="4809240" cy="29559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6F0800-4D7D-4548-9BEE-D80367089FDB}"/>
              </a:ext>
            </a:extLst>
          </p:cNvPr>
          <p:cNvSpPr/>
          <p:nvPr/>
        </p:nvSpPr>
        <p:spPr>
          <a:xfrm>
            <a:off x="2630079" y="3440785"/>
            <a:ext cx="499620" cy="2639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A77CC4-9D4D-8542-BF79-B6F095C3285B}"/>
              </a:ext>
            </a:extLst>
          </p:cNvPr>
          <p:cNvSpPr/>
          <p:nvPr/>
        </p:nvSpPr>
        <p:spPr>
          <a:xfrm>
            <a:off x="1946986" y="4469197"/>
            <a:ext cx="645385" cy="2639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F207D-7B2F-5046-8CB2-F5C15346F058}"/>
              </a:ext>
            </a:extLst>
          </p:cNvPr>
          <p:cNvSpPr/>
          <p:nvPr/>
        </p:nvSpPr>
        <p:spPr>
          <a:xfrm>
            <a:off x="3144955" y="4124784"/>
            <a:ext cx="804876" cy="32283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96EEB-2433-444F-8E6B-B2536D4D92D5}"/>
              </a:ext>
            </a:extLst>
          </p:cNvPr>
          <p:cNvSpPr/>
          <p:nvPr/>
        </p:nvSpPr>
        <p:spPr>
          <a:xfrm>
            <a:off x="7726752" y="4032790"/>
            <a:ext cx="933032" cy="32822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C77C20-9252-FA40-94B1-0CA3DFA7BF73}"/>
              </a:ext>
            </a:extLst>
          </p:cNvPr>
          <p:cNvSpPr/>
          <p:nvPr/>
        </p:nvSpPr>
        <p:spPr>
          <a:xfrm>
            <a:off x="7121359" y="3398711"/>
            <a:ext cx="499620" cy="2639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506EA-7A56-9445-8213-B222AE81E77F}"/>
              </a:ext>
            </a:extLst>
          </p:cNvPr>
          <p:cNvSpPr/>
          <p:nvPr/>
        </p:nvSpPr>
        <p:spPr>
          <a:xfrm>
            <a:off x="6324234" y="4447618"/>
            <a:ext cx="739500" cy="2639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197069"/>
            <a:ext cx="40648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"/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Culture, Community, &amp; Resources</a:t>
            </a:r>
            <a:endParaRPr sz="1200" dirty="0"/>
          </a:p>
        </p:txBody>
      </p:sp>
      <p:cxnSp>
        <p:nvCxnSpPr>
          <p:cNvPr id="64" name="Google Shape;64;p1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metis-tex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62" y="4072650"/>
            <a:ext cx="802074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78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78962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During a Metis course, you will have…</a:t>
            </a:r>
            <a:endParaRPr dirty="0"/>
          </a:p>
        </p:txBody>
      </p:sp>
      <p:pic>
        <p:nvPicPr>
          <p:cNvPr id="129" name="Google Shape;129;p21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AB936-7D30-DF48-8118-441D66820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498"/>
          <a:stretch/>
        </p:blipFill>
        <p:spPr>
          <a:xfrm>
            <a:off x="1843229" y="1312862"/>
            <a:ext cx="5457539" cy="2378567"/>
          </a:xfrm>
          <a:prstGeom prst="rect">
            <a:avLst/>
          </a:prstGeom>
        </p:spPr>
      </p:pic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C3373DBB-679B-174A-94FD-73E645F42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9413" y="4038891"/>
            <a:ext cx="8520600" cy="109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00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Focused Time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Peer &amp; Community Support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Experienced Instructors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2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Leading Curriculum</a:t>
            </a:r>
          </a:p>
        </p:txBody>
      </p:sp>
    </p:spTree>
    <p:extLst>
      <p:ext uri="{BB962C8B-B14F-4D97-AF65-F5344CB8AC3E}">
        <p14:creationId xmlns:p14="http://schemas.microsoft.com/office/powerpoint/2010/main" val="25726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Instructor and Peer Collaboration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45832-9156-464D-9572-FEC562CB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" y="1255599"/>
            <a:ext cx="5506100" cy="35875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5055BF-A94F-CE4B-8FE6-CE066CCDCAB3}"/>
              </a:ext>
            </a:extLst>
          </p:cNvPr>
          <p:cNvSpPr/>
          <p:nvPr/>
        </p:nvSpPr>
        <p:spPr>
          <a:xfrm>
            <a:off x="1734530" y="2092751"/>
            <a:ext cx="565610" cy="15318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2ED77-1960-AC46-8D33-5481BDA9D5A9}"/>
              </a:ext>
            </a:extLst>
          </p:cNvPr>
          <p:cNvSpPr/>
          <p:nvPr/>
        </p:nvSpPr>
        <p:spPr>
          <a:xfrm>
            <a:off x="1065228" y="2017336"/>
            <a:ext cx="584463" cy="2089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89;p16">
            <a:extLst>
              <a:ext uri="{FF2B5EF4-FFF2-40B4-BE49-F238E27FC236}">
                <a16:creationId xmlns:a16="http://schemas.microsoft.com/office/drawing/2014/main" id="{B32E9C01-02D4-0447-8AF4-E0EBBCEDDF21}"/>
              </a:ext>
            </a:extLst>
          </p:cNvPr>
          <p:cNvSpPr txBox="1">
            <a:spLocks/>
          </p:cNvSpPr>
          <p:nvPr/>
        </p:nvSpPr>
        <p:spPr>
          <a:xfrm>
            <a:off x="5263373" y="1176102"/>
            <a:ext cx="3710945" cy="3667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Daily </a:t>
            </a:r>
            <a:r>
              <a:rPr lang="en-US" sz="16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live instruction</a:t>
            </a:r>
          </a:p>
          <a:p>
            <a:pPr indent="-381000">
              <a:buClr>
                <a:srgbClr val="434343"/>
              </a:buClr>
              <a:buSzPts val="2400"/>
              <a:buFont typeface="Proxima Nova"/>
              <a:buChar char="●"/>
            </a:pPr>
            <a:endParaRPr lang="en-US" sz="16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Daily </a:t>
            </a:r>
            <a:r>
              <a:rPr lang="en-US" sz="16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pair programming </a:t>
            </a: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with peers</a:t>
            </a:r>
          </a:p>
          <a:p>
            <a:pPr indent="-381000">
              <a:buClr>
                <a:srgbClr val="434343"/>
              </a:buClr>
              <a:buSzPts val="2400"/>
              <a:buFont typeface="Proxima Nova"/>
              <a:buChar char="●"/>
            </a:pPr>
            <a:endParaRPr lang="en-US" sz="16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>
              <a:buClr>
                <a:srgbClr val="434343"/>
              </a:buClr>
              <a:buSzPts val="2400"/>
              <a:buFont typeface="Proxima Nova"/>
              <a:buChar char="●"/>
            </a:pP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Daily </a:t>
            </a:r>
            <a:r>
              <a:rPr lang="en-US" sz="1600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office hours </a:t>
            </a:r>
            <a:r>
              <a:rPr lang="en-US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for 1-1 help</a:t>
            </a:r>
          </a:p>
        </p:txBody>
      </p:sp>
    </p:spTree>
    <p:extLst>
      <p:ext uri="{BB962C8B-B14F-4D97-AF65-F5344CB8AC3E}">
        <p14:creationId xmlns:p14="http://schemas.microsoft.com/office/powerpoint/2010/main" val="326169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Culture: Overcoming Obstacles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You must overcome two things: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1. Imposter Syndrome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2. Perfectionism</a:t>
            </a: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Culture: Imposter Syndrome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F6FDC2-70BC-0A42-831A-3AEC3FBC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312" y="1161750"/>
            <a:ext cx="4701988" cy="3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Culture: Imposter Syndrome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You must overcome two things: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1. Imposter Syndrome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Collaboration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Communication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0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2. Perfectionism</a:t>
            </a: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34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Culture: Perfectionism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You must overcome two things: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1. Imposter Syndrome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Collaboration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Communication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0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2. Perfectionism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Unfairly short deadlines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Jumping into the unfamiliar</a:t>
            </a:r>
            <a:endParaRPr lang="en-US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77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802547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Community: Becoming a Data Professional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Mixture of individual and collaborative work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Instructors, Program Manager </a:t>
            </a: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Career Advisor </a:t>
            </a: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US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upport (for those doing a </a:t>
            </a: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-US" b="1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ootcamp track)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Hiring partners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endParaRPr lang="en-US" b="1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Metis alumni network</a:t>
            </a:r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9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197069"/>
            <a:ext cx="40648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"/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Immersive Course Model</a:t>
            </a:r>
            <a:endParaRPr sz="1200" dirty="0"/>
          </a:p>
        </p:txBody>
      </p:sp>
      <p:cxnSp>
        <p:nvCxnSpPr>
          <p:cNvPr id="64" name="Google Shape;64;p1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metis-tex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62" y="4072650"/>
            <a:ext cx="802074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99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2433125" y="588150"/>
            <a:ext cx="4277700" cy="3967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2678525" y="810150"/>
            <a:ext cx="3786900" cy="3523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44025" y="1714050"/>
            <a:ext cx="2816400" cy="1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1400"/>
            </a:pPr>
            <a:r>
              <a:rPr lang="en" sz="1400" b="0" i="1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lang="en-US" sz="1400" i="1" dirty="0"/>
              <a:t>The classroom instruction, project work, and resources offered through the career counseling and continued alumni support is invaluable. </a:t>
            </a:r>
            <a:r>
              <a:rPr lang="en-US" sz="1400" i="1" u="sng" dirty="0"/>
              <a:t>I was exhausted every day, but I woke up looking forward to every day</a:t>
            </a:r>
            <a:r>
              <a:rPr lang="en" sz="1400" b="0" i="1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.”</a:t>
            </a:r>
            <a:endParaRPr sz="1400" i="1" dirty="0"/>
          </a:p>
        </p:txBody>
      </p:sp>
      <p:sp>
        <p:nvSpPr>
          <p:cNvPr id="207" name="Google Shape;207;p27"/>
          <p:cNvSpPr txBox="1"/>
          <p:nvPr/>
        </p:nvSpPr>
        <p:spPr>
          <a:xfrm>
            <a:off x="3314875" y="827600"/>
            <a:ext cx="24747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315A"/>
              </a:buClr>
              <a:buSzPts val="10000"/>
              <a:buFont typeface="Proxima Nova"/>
              <a:buNone/>
            </a:pPr>
            <a:r>
              <a:rPr lang="en" sz="10000" b="0" i="0" u="none" strike="noStrike" cap="none" dirty="0">
                <a:solidFill>
                  <a:srgbClr val="CE315A"/>
                </a:solidFill>
                <a:latin typeface="Proxima Nova"/>
                <a:ea typeface="Proxima Nova"/>
                <a:cs typeface="Proxima Nova"/>
                <a:sym typeface="Proxima Nova"/>
              </a:rPr>
              <a:t>“”</a:t>
            </a:r>
            <a:endParaRPr dirty="0"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3596662" y="3488425"/>
            <a:ext cx="1950625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Metis Alumni</a:t>
            </a:r>
            <a:endParaRPr sz="2000" dirty="0"/>
          </a:p>
        </p:txBody>
      </p:sp>
      <p:pic>
        <p:nvPicPr>
          <p:cNvPr id="209" name="Google Shape;209;p27" descr="metis-mini.png"/>
          <p:cNvPicPr preferRelativeResize="0"/>
          <p:nvPr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>
            <a:off x="5025214" y="0"/>
            <a:ext cx="4118786" cy="51513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5587007" y="1100321"/>
            <a:ext cx="2995200" cy="320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Proxima Nova"/>
              <a:sym typeface="Proxima Nova"/>
            </a:endParaRP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Proxima Nova"/>
                <a:sym typeface="Proxima Nova"/>
              </a:rPr>
              <a:t>Repetition</a:t>
            </a: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Proxima Nova"/>
              <a:sym typeface="Proxima Nova"/>
            </a:endParaRPr>
          </a:p>
          <a:p>
            <a:pPr marL="514350" marR="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Proxima Nova"/>
                <a:sym typeface="Proxima Nova"/>
              </a:rPr>
              <a:t>Culture &amp;</a:t>
            </a:r>
            <a:br>
              <a:rPr lang="en-US" sz="2800" dirty="0">
                <a:solidFill>
                  <a:schemeClr val="tx1"/>
                </a:solidFill>
                <a:latin typeface="Proxima Nova"/>
                <a:sym typeface="Proxima Nova"/>
              </a:rPr>
            </a:br>
            <a:r>
              <a:rPr lang="en-US" sz="2800" dirty="0">
                <a:solidFill>
                  <a:schemeClr val="tx1"/>
                </a:solidFill>
                <a:latin typeface="Proxima Nova"/>
                <a:sym typeface="Proxima Nova"/>
              </a:rPr>
              <a:t>Community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199" name="Google Shape;199;p2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455A36-DF21-594B-A313-A0C2C6B1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30" y="1235245"/>
            <a:ext cx="4405787" cy="29342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197069"/>
            <a:ext cx="40648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"/>
              <a:buNone/>
            </a:pPr>
            <a:r>
              <a:rPr lang="en-US" sz="4000" dirty="0"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US" sz="4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  <a:endParaRPr sz="1200" dirty="0"/>
          </a:p>
        </p:txBody>
      </p:sp>
      <p:cxnSp>
        <p:nvCxnSpPr>
          <p:cNvPr id="64" name="Google Shape;64;p1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metis-tex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62" y="4072650"/>
            <a:ext cx="802074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38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Summary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9;p16">
            <a:extLst>
              <a:ext uri="{FF2B5EF4-FFF2-40B4-BE49-F238E27FC236}">
                <a16:creationId xmlns:a16="http://schemas.microsoft.com/office/drawing/2014/main" id="{C5ADF267-65A2-0B4A-9796-944A410A5A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800" y="1255600"/>
            <a:ext cx="8520600" cy="316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76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</a:pPr>
            <a:r>
              <a:rPr lang="en-US" b="1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Metis immersive courses are built around </a:t>
            </a:r>
            <a:r>
              <a:rPr lang="en-US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measurable learning objectives</a:t>
            </a:r>
            <a:r>
              <a:rPr lang="en-US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 which are put into practice by </a:t>
            </a:r>
            <a:r>
              <a:rPr lang="en-US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real-world data projects</a:t>
            </a:r>
            <a:r>
              <a:rPr lang="en-US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-US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frequently assessed </a:t>
            </a:r>
            <a:r>
              <a:rPr lang="en-US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throughout the course.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9F92C-5CF2-1548-8E35-C865AB3AA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96" y="2838497"/>
            <a:ext cx="8184207" cy="19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4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Measurable Learning Objectives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895553-314F-FD4F-BB60-162E6B5F0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92" y="1785706"/>
            <a:ext cx="8446416" cy="18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7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Put into Practice by Projects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F1DA4-092E-684D-85F7-671B72837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70" y="1255599"/>
            <a:ext cx="8672660" cy="18593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DB6307-725A-D04D-8FA9-4AB2006546F7}"/>
              </a:ext>
            </a:extLst>
          </p:cNvPr>
          <p:cNvSpPr/>
          <p:nvPr/>
        </p:nvSpPr>
        <p:spPr>
          <a:xfrm>
            <a:off x="490189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Design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185676-FD53-6845-B8A3-2B36BECC9DFC}"/>
              </a:ext>
            </a:extLst>
          </p:cNvPr>
          <p:cNvCxnSpPr/>
          <p:nvPr/>
        </p:nvCxnSpPr>
        <p:spPr>
          <a:xfrm>
            <a:off x="1197199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4D6113D-E724-954F-86A2-8194CB046531}"/>
              </a:ext>
            </a:extLst>
          </p:cNvPr>
          <p:cNvSpPr/>
          <p:nvPr/>
        </p:nvSpPr>
        <p:spPr>
          <a:xfrm>
            <a:off x="490189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Regression Problem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25BC5C-0683-2245-87F0-A86D4B10356F}"/>
              </a:ext>
            </a:extLst>
          </p:cNvPr>
          <p:cNvSpPr/>
          <p:nvPr/>
        </p:nvSpPr>
        <p:spPr>
          <a:xfrm>
            <a:off x="2132024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8C8302-B4FC-5840-8A4C-80389882946D}"/>
              </a:ext>
            </a:extLst>
          </p:cNvPr>
          <p:cNvCxnSpPr/>
          <p:nvPr/>
        </p:nvCxnSpPr>
        <p:spPr>
          <a:xfrm>
            <a:off x="2839034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3E886-2ED6-5E48-973A-E423969C7087}"/>
              </a:ext>
            </a:extLst>
          </p:cNvPr>
          <p:cNvSpPr/>
          <p:nvPr/>
        </p:nvSpPr>
        <p:spPr>
          <a:xfrm>
            <a:off x="2132024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Scraped, Tabular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975EA-2CDA-8042-9A7C-4325106AAA23}"/>
              </a:ext>
            </a:extLst>
          </p:cNvPr>
          <p:cNvSpPr/>
          <p:nvPr/>
        </p:nvSpPr>
        <p:spPr>
          <a:xfrm>
            <a:off x="3773858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Algorithms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A8AE0-511A-BF49-95F0-40795E5D5665}"/>
              </a:ext>
            </a:extLst>
          </p:cNvPr>
          <p:cNvCxnSpPr/>
          <p:nvPr/>
        </p:nvCxnSpPr>
        <p:spPr>
          <a:xfrm>
            <a:off x="4480868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1D53B2-8E1C-4646-9287-1C4E681D0F2D}"/>
              </a:ext>
            </a:extLst>
          </p:cNvPr>
          <p:cNvSpPr/>
          <p:nvPr/>
        </p:nvSpPr>
        <p:spPr>
          <a:xfrm>
            <a:off x="3773858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Regression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86B97E-E646-FE45-AD08-4A4E26B5AC1C}"/>
              </a:ext>
            </a:extLst>
          </p:cNvPr>
          <p:cNvSpPr/>
          <p:nvPr/>
        </p:nvSpPr>
        <p:spPr>
          <a:xfrm>
            <a:off x="5415687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Tools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AF3F41-E8FB-884E-A2D4-657213703419}"/>
              </a:ext>
            </a:extLst>
          </p:cNvPr>
          <p:cNvCxnSpPr/>
          <p:nvPr/>
        </p:nvCxnSpPr>
        <p:spPr>
          <a:xfrm>
            <a:off x="6122697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E1799DF-F7AD-1F4B-9E59-29A878F82A04}"/>
              </a:ext>
            </a:extLst>
          </p:cNvPr>
          <p:cNvSpPr/>
          <p:nvPr/>
        </p:nvSpPr>
        <p:spPr>
          <a:xfrm>
            <a:off x="5415687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Scraping Tools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E8DEAE-AF53-6049-B9A8-16374F4449C3}"/>
              </a:ext>
            </a:extLst>
          </p:cNvPr>
          <p:cNvSpPr/>
          <p:nvPr/>
        </p:nvSpPr>
        <p:spPr>
          <a:xfrm>
            <a:off x="7057515" y="3421927"/>
            <a:ext cx="1414021" cy="65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Communication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F03438-6D78-0544-BA09-C55E19F3B65B}"/>
              </a:ext>
            </a:extLst>
          </p:cNvPr>
          <p:cNvCxnSpPr/>
          <p:nvPr/>
        </p:nvCxnSpPr>
        <p:spPr>
          <a:xfrm>
            <a:off x="7764525" y="4124825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E48CF08-E5A9-C545-A819-15D8D914C677}"/>
              </a:ext>
            </a:extLst>
          </p:cNvPr>
          <p:cNvSpPr/>
          <p:nvPr/>
        </p:nvSpPr>
        <p:spPr>
          <a:xfrm>
            <a:off x="7057515" y="4454764"/>
            <a:ext cx="1414021" cy="3959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6529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196350"/>
            <a:ext cx="660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b="1" dirty="0">
                <a:solidFill>
                  <a:srgbClr val="FFFFFF"/>
                </a:solidFill>
                <a:latin typeface="Proxima Nova"/>
                <a:sym typeface="Proxima Nova"/>
              </a:rPr>
              <a:t>And Frequently Assessed</a:t>
            </a:r>
            <a:endParaRPr dirty="0"/>
          </a:p>
        </p:txBody>
      </p:sp>
      <p:pic>
        <p:nvPicPr>
          <p:cNvPr id="90" name="Google Shape;90;p16" descr="metis-mini.png"/>
          <p:cNvPicPr preferRelativeResize="0"/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8512774" y="2901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F45832-9156-464D-9572-FEC562CB3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659" y="1074656"/>
            <a:ext cx="6122296" cy="39890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5055BF-A94F-CE4B-8FE6-CE066CCDCAB3}"/>
              </a:ext>
            </a:extLst>
          </p:cNvPr>
          <p:cNvSpPr/>
          <p:nvPr/>
        </p:nvSpPr>
        <p:spPr>
          <a:xfrm>
            <a:off x="4119513" y="4487158"/>
            <a:ext cx="820132" cy="2639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2ED77-1960-AC46-8D33-5481BDA9D5A9}"/>
              </a:ext>
            </a:extLst>
          </p:cNvPr>
          <p:cNvSpPr/>
          <p:nvPr/>
        </p:nvSpPr>
        <p:spPr>
          <a:xfrm>
            <a:off x="5015060" y="3159550"/>
            <a:ext cx="631596" cy="26395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0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396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METIS-BLACK.png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2539559" y="197069"/>
            <a:ext cx="406488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"/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Repetition</a:t>
            </a:r>
            <a:endParaRPr sz="1200" dirty="0"/>
          </a:p>
        </p:txBody>
      </p:sp>
      <p:cxnSp>
        <p:nvCxnSpPr>
          <p:cNvPr id="64" name="Google Shape;64;p1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4" descr="metis-tex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0962" y="4072650"/>
            <a:ext cx="802074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278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361</Words>
  <Application>Microsoft Macintosh PowerPoint</Application>
  <PresentationFormat>On-screen Show (16:9)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Proxima Nova</vt:lpstr>
      <vt:lpstr>Arial</vt:lpstr>
      <vt:lpstr>simple-dark-2</vt:lpstr>
      <vt:lpstr>Welcome to Metis Live Online!</vt:lpstr>
      <vt:lpstr>The Immersive Course Model</vt:lpstr>
      <vt:lpstr>PowerPoint Presentation</vt:lpstr>
      <vt:lpstr>1. Training</vt:lpstr>
      <vt:lpstr>Summary</vt:lpstr>
      <vt:lpstr>Measurable Learning Objectives</vt:lpstr>
      <vt:lpstr>Put into Practice by Projects</vt:lpstr>
      <vt:lpstr>And Frequently Assessed</vt:lpstr>
      <vt:lpstr>2. Repetition</vt:lpstr>
      <vt:lpstr>Repetition: Review-Oriented Schedule</vt:lpstr>
      <vt:lpstr>Repetition: Consistency Across Courses</vt:lpstr>
      <vt:lpstr>3. Culture, Community, &amp; Resources</vt:lpstr>
      <vt:lpstr>During a Metis course, you will have…</vt:lpstr>
      <vt:lpstr>Instructor and Peer Collaboration</vt:lpstr>
      <vt:lpstr>Culture: Overcoming Obstacles</vt:lpstr>
      <vt:lpstr>Culture: Imposter Syndrome</vt:lpstr>
      <vt:lpstr>Culture: Imposter Syndrome</vt:lpstr>
      <vt:lpstr>Culture: Perfectionism</vt:lpstr>
      <vt:lpstr>Community: Becoming a Data Professional</vt:lpstr>
      <vt:lpstr>“The classroom instruction, project work, and resources offered through the career counseling and continued alumni support is invaluable. I was exhausted every day, but I woke up looking forward to every day.”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Joseph Eddy</cp:lastModifiedBy>
  <cp:revision>59</cp:revision>
  <dcterms:modified xsi:type="dcterms:W3CDTF">2020-11-20T21:21:38Z</dcterms:modified>
</cp:coreProperties>
</file>