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59" r:id="rId6"/>
    <p:sldId id="262" r:id="rId7"/>
    <p:sldId id="260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23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7A5740-42D7-7D4D-AE64-FC9CC6BB14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A144B4-728A-2E46-B960-9277D17930E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DE126-8AA1-C541-8599-AB959B30746C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51C8A77-DF56-0847-BBAF-C80B4E8151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86FCFFC-E287-E64C-8320-6AB59877F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2C5A1-493E-6B49-A39F-2DDDE2E70D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F96BA-E94F-FC49-AE9F-628CF7068C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333B4-DF14-1D42-B9E9-CF5FEBB773D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8F79C-19E9-254E-8ADA-ED121C3AAD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92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711BF-21C4-6E42-B79D-B6EA8C99F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326E5-2678-114C-B2E2-9D4D7369F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B6BA5-516A-344B-93E3-42A495AFD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5C66-7815-274D-88AD-74432FC31818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B3453-139A-A44D-9D4E-75AE00904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EB0F3-163E-374A-8B2D-9A7933C5C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F3B1-7676-B84C-B1BD-B7B1EB96F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87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B256-4EDC-014F-AED9-68CE37EE7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8D2C29-4D0B-684A-911E-5DA9D5EB7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D88E9-5B10-A449-9980-A13909F77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5C66-7815-274D-88AD-74432FC31818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33E1E-60B6-C340-AF6E-8E069EB2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468C2-B01C-1248-881E-4B21CAAF4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F3B1-7676-B84C-B1BD-B7B1EB96F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9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65BD3F-7CDB-2D41-9B86-09EA1E818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D44C3-452B-CD4F-94D0-9FE83BADE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7FFD4-CDC7-CF4A-A029-26A90E591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5C66-7815-274D-88AD-74432FC31818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14377-9033-4E42-9A18-77AAB9143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96B58-5D68-E244-9ACB-89F2A40AE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F3B1-7676-B84C-B1BD-B7B1EB96F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6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6BAD9-0F14-EA4E-BEBE-E2ED2B599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E478F-143A-FB4E-834C-D45D9C9DC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4AD94-AC8C-D741-986D-83536F74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5C66-7815-274D-88AD-74432FC31818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524AD-8B71-C34C-88EB-EE1ED2969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ACF38-D807-E34B-8506-ABD417535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F3B1-7676-B84C-B1BD-B7B1EB96F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FFD91-63B9-8748-BECB-786DD2FBD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12A93-BB88-2441-93C5-47D45BE0B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972A5-A88D-1C46-80EE-8D37B9E0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5C66-7815-274D-88AD-74432FC31818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067C3-5BEF-F64D-A9C2-5B2CCDA38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9D968-0755-F740-9026-BB1F922D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F3B1-7676-B84C-B1BD-B7B1EB96F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8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F832-08E2-544C-B2AA-40AFE9847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923CB-EAF2-464E-BFE3-A51DD91CE7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EF927-44BA-2D41-8261-841CBCA28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921DB-1D95-F84E-9CF3-17CAEC4A6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5C66-7815-274D-88AD-74432FC31818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55173-2C65-424C-AC8B-42E518B4C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C727-0931-684B-933A-CD1908CC1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F3B1-7676-B84C-B1BD-B7B1EB96F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08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F94A0-991D-F443-A3D5-5183A866E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0D697-36BE-024E-8529-55893A73A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46907-5A13-CA44-A535-0B1A9B2C6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65B662-4FF3-C24F-A0C2-C3FC0B763A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E680FA-3887-DD46-B486-94484EEFB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ED9A3-8C86-8149-B732-C6DC8E2F7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5C66-7815-274D-88AD-74432FC31818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8B4FB-0F50-7A46-B66C-8B0774006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F4CAC-B704-F64B-9174-81B13006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F3B1-7676-B84C-B1BD-B7B1EB96F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9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2A426-F78A-D443-AF09-144B1A473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FFFB29-D527-3B40-9573-7EFB33866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5C66-7815-274D-88AD-74432FC31818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46AAB8-CC7A-4444-839D-66239EC13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D5D13-185B-2C47-B967-19948D10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F3B1-7676-B84C-B1BD-B7B1EB96F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94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CD1A3A-5EFD-DF43-8D73-BFAD135F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5C66-7815-274D-88AD-74432FC31818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C40956-E8CE-B84D-9384-256F214A6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CD408-B4C1-D945-8690-B72A4437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F3B1-7676-B84C-B1BD-B7B1EB96F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38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C54C6-6222-6345-BAA2-9383971B2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A2A9B-AC4C-AA47-9146-A7AC65373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7B835-0625-4343-8404-77195B9E3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5D46C-1AA2-6A40-B6B7-C41C7285F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5C66-7815-274D-88AD-74432FC31818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89077-8AF3-B949-AD89-54D34F946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0D642-C884-D244-85F8-E2CACBBD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F3B1-7676-B84C-B1BD-B7B1EB96F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73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83DF4-4F5C-D840-BB1B-686ED7A22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9E107E-9798-814F-BB80-3B9C147FB0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9DC63-82B5-E447-834A-5CCF132AA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71D71-2710-4041-B9FF-AA2C9B25D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5C66-7815-274D-88AD-74432FC31818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43B6A-2A60-314A-A7C8-31560569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58711-0CC1-704A-B059-746B4787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F3B1-7676-B84C-B1BD-B7B1EB96F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74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FAEC20-278D-4740-A1FA-F735FD5B0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8233C-5AF0-BF42-A776-ECE2061F6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EBADD-D9DA-054E-AF17-76F82D168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35C66-7815-274D-88AD-74432FC31818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55B11-1490-374C-B634-DF1AED23C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AFC1B-5098-874E-9248-5154E547D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4F3B1-7676-B84C-B1BD-B7B1EB96F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02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4142-DE60-0B49-96DB-528D223E7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9614" y="2235200"/>
            <a:ext cx="9144000" cy="2387600"/>
          </a:xfrm>
        </p:spPr>
        <p:txBody>
          <a:bodyPr/>
          <a:lstStyle/>
          <a:p>
            <a:r>
              <a:rPr lang="en-US" dirty="0"/>
              <a:t>CBB Prediction Model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DF6C32-13A9-D640-B3E3-B809084EC432}"/>
              </a:ext>
            </a:extLst>
          </p:cNvPr>
          <p:cNvSpPr/>
          <p:nvPr/>
        </p:nvSpPr>
        <p:spPr>
          <a:xfrm>
            <a:off x="0" y="0"/>
            <a:ext cx="12192000" cy="89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9B3C99-4C9F-4649-B56B-8AB448DEAD95}"/>
              </a:ext>
            </a:extLst>
          </p:cNvPr>
          <p:cNvSpPr txBox="1"/>
          <p:nvPr/>
        </p:nvSpPr>
        <p:spPr>
          <a:xfrm>
            <a:off x="9911255" y="241738"/>
            <a:ext cx="208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	SIGNUP</a:t>
            </a:r>
          </a:p>
        </p:txBody>
      </p:sp>
    </p:spTree>
    <p:extLst>
      <p:ext uri="{BB962C8B-B14F-4D97-AF65-F5344CB8AC3E}">
        <p14:creationId xmlns:p14="http://schemas.microsoft.com/office/powerpoint/2010/main" val="3357505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DF6C32-13A9-D640-B3E3-B809084EC432}"/>
              </a:ext>
            </a:extLst>
          </p:cNvPr>
          <p:cNvSpPr/>
          <p:nvPr/>
        </p:nvSpPr>
        <p:spPr>
          <a:xfrm>
            <a:off x="0" y="0"/>
            <a:ext cx="12192000" cy="89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87A5BA-7A29-9945-9059-01C9A2D92CDB}"/>
              </a:ext>
            </a:extLst>
          </p:cNvPr>
          <p:cNvSpPr/>
          <p:nvPr/>
        </p:nvSpPr>
        <p:spPr>
          <a:xfrm>
            <a:off x="0" y="893379"/>
            <a:ext cx="12192000" cy="3993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E52C9C-1CDA-9D43-A075-2F3F854978A2}"/>
              </a:ext>
            </a:extLst>
          </p:cNvPr>
          <p:cNvSpPr txBox="1"/>
          <p:nvPr/>
        </p:nvSpPr>
        <p:spPr>
          <a:xfrm>
            <a:off x="725215" y="901537"/>
            <a:ext cx="1126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ALL TEAM STATS</a:t>
            </a:r>
            <a:r>
              <a:rPr lang="en-US" dirty="0"/>
              <a:t>		</a:t>
            </a:r>
            <a:r>
              <a:rPr lang="en-US" u="sng" dirty="0"/>
              <a:t>STAT DIFFERENTIALS</a:t>
            </a:r>
            <a:r>
              <a:rPr lang="en-US" dirty="0"/>
              <a:t> 		</a:t>
            </a:r>
            <a:r>
              <a:rPr lang="en-US" u="sng" dirty="0">
                <a:solidFill>
                  <a:schemeClr val="bg2">
                    <a:lumMod val="10000"/>
                  </a:schemeClr>
                </a:solidFill>
              </a:rPr>
              <a:t>PREDICTOR</a:t>
            </a:r>
            <a:r>
              <a:rPr lang="en-US" dirty="0"/>
              <a:t>		</a:t>
            </a:r>
            <a:r>
              <a:rPr lang="en-US" u="sng" dirty="0">
                <a:solidFill>
                  <a:srgbClr val="FF0000"/>
                </a:solidFill>
              </a:rPr>
              <a:t>GAME HISTORY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559B53-4D1E-8047-9146-5702D7B11422}"/>
              </a:ext>
            </a:extLst>
          </p:cNvPr>
          <p:cNvSpPr/>
          <p:nvPr/>
        </p:nvSpPr>
        <p:spPr>
          <a:xfrm>
            <a:off x="1533235" y="1995055"/>
            <a:ext cx="8377383" cy="3749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DA97CC-5699-4848-8F48-61CC2E069511}"/>
              </a:ext>
            </a:extLst>
          </p:cNvPr>
          <p:cNvSpPr txBox="1"/>
          <p:nvPr/>
        </p:nvSpPr>
        <p:spPr>
          <a:xfrm>
            <a:off x="4685662" y="2163778"/>
            <a:ext cx="334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GAME RESULTS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DF57A1F-2CD0-9E45-BEBC-E6B290EB3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902524"/>
              </p:ext>
            </p:extLst>
          </p:nvPr>
        </p:nvGraphicFramePr>
        <p:xfrm>
          <a:off x="1911928" y="2662560"/>
          <a:ext cx="740756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55725025"/>
                    </a:ext>
                  </a:extLst>
                </a:gridCol>
                <a:gridCol w="988290">
                  <a:extLst>
                    <a:ext uri="{9D8B030D-6E8A-4147-A177-3AD203B41FA5}">
                      <a16:colId xmlns:a16="http://schemas.microsoft.com/office/drawing/2014/main" val="820831078"/>
                    </a:ext>
                  </a:extLst>
                </a:gridCol>
                <a:gridCol w="988291">
                  <a:extLst>
                    <a:ext uri="{9D8B030D-6E8A-4147-A177-3AD203B41FA5}">
                      <a16:colId xmlns:a16="http://schemas.microsoft.com/office/drawing/2014/main" val="746477777"/>
                    </a:ext>
                  </a:extLst>
                </a:gridCol>
                <a:gridCol w="1066339">
                  <a:extLst>
                    <a:ext uri="{9D8B030D-6E8A-4147-A177-3AD203B41FA5}">
                      <a16:colId xmlns:a16="http://schemas.microsoft.com/office/drawing/2014/main" val="2453509369"/>
                    </a:ext>
                  </a:extLst>
                </a:gridCol>
                <a:gridCol w="1399770">
                  <a:extLst>
                    <a:ext uri="{9D8B030D-6E8A-4147-A177-3AD203B41FA5}">
                      <a16:colId xmlns:a16="http://schemas.microsoft.com/office/drawing/2014/main" val="1389253015"/>
                    </a:ext>
                  </a:extLst>
                </a:gridCol>
                <a:gridCol w="1339273">
                  <a:extLst>
                    <a:ext uri="{9D8B030D-6E8A-4147-A177-3AD203B41FA5}">
                      <a16:colId xmlns:a16="http://schemas.microsoft.com/office/drawing/2014/main" val="26738029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61024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771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1/8/2019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IOWA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78.9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863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1/8/2019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NEBRASKA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770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1/8/2019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MSU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692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1/8/2019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MICHIGAN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87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1/8/2019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MINNESOTA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904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1/8/2019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WISCONSIN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11018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FB814F8-789D-2945-BB3E-1E199A1C6C4F}"/>
              </a:ext>
            </a:extLst>
          </p:cNvPr>
          <p:cNvSpPr txBox="1"/>
          <p:nvPr/>
        </p:nvSpPr>
        <p:spPr>
          <a:xfrm>
            <a:off x="525357" y="277597"/>
            <a:ext cx="221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CBB Prediction 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471D02-D33D-114D-A79A-E70BF6E379E2}"/>
              </a:ext>
            </a:extLst>
          </p:cNvPr>
          <p:cNvSpPr txBox="1"/>
          <p:nvPr/>
        </p:nvSpPr>
        <p:spPr>
          <a:xfrm>
            <a:off x="7546428" y="239383"/>
            <a:ext cx="33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Build Model</a:t>
            </a:r>
            <a:r>
              <a:rPr lang="en-US" dirty="0"/>
              <a:t>	</a:t>
            </a:r>
            <a:r>
              <a:rPr lang="en-US" u="sng" dirty="0"/>
              <a:t>Model Results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8CDB94F8-505E-A547-B5D4-9C5D4773D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8257" y="262024"/>
            <a:ext cx="345804" cy="3466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D9B853-EB3B-4847-85C8-B7BB3400D438}"/>
              </a:ext>
            </a:extLst>
          </p:cNvPr>
          <p:cNvSpPr txBox="1"/>
          <p:nvPr/>
        </p:nvSpPr>
        <p:spPr>
          <a:xfrm>
            <a:off x="11103354" y="608715"/>
            <a:ext cx="735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1309813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DF6C32-13A9-D640-B3E3-B809084EC432}"/>
              </a:ext>
            </a:extLst>
          </p:cNvPr>
          <p:cNvSpPr/>
          <p:nvPr/>
        </p:nvSpPr>
        <p:spPr>
          <a:xfrm>
            <a:off x="0" y="0"/>
            <a:ext cx="12192000" cy="89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9B3C99-4C9F-4649-B56B-8AB448DEAD95}"/>
              </a:ext>
            </a:extLst>
          </p:cNvPr>
          <p:cNvSpPr txBox="1"/>
          <p:nvPr/>
        </p:nvSpPr>
        <p:spPr>
          <a:xfrm>
            <a:off x="9911255" y="241738"/>
            <a:ext cx="208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	SIGNUP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FF2437-D756-AB49-862B-E348A179A95F}"/>
              </a:ext>
            </a:extLst>
          </p:cNvPr>
          <p:cNvSpPr txBox="1"/>
          <p:nvPr/>
        </p:nvSpPr>
        <p:spPr>
          <a:xfrm>
            <a:off x="5481144" y="2200080"/>
            <a:ext cx="83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13BB9F-B68E-F447-9D78-E414782523B7}"/>
              </a:ext>
            </a:extLst>
          </p:cNvPr>
          <p:cNvSpPr txBox="1"/>
          <p:nvPr/>
        </p:nvSpPr>
        <p:spPr>
          <a:xfrm>
            <a:off x="3972910" y="2967335"/>
            <a:ext cx="4519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Username:</a:t>
            </a:r>
          </a:p>
          <a:p>
            <a:endParaRPr lang="en-US" dirty="0"/>
          </a:p>
          <a:p>
            <a:r>
              <a:rPr lang="en-US" dirty="0"/>
              <a:t>Password: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F25724-BBE5-3445-A427-0032AC54C991}"/>
              </a:ext>
            </a:extLst>
          </p:cNvPr>
          <p:cNvSpPr/>
          <p:nvPr/>
        </p:nvSpPr>
        <p:spPr>
          <a:xfrm>
            <a:off x="5481144" y="3596090"/>
            <a:ext cx="1970690" cy="294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A138A3-F442-934E-BD3E-22AD06C7DC36}"/>
              </a:ext>
            </a:extLst>
          </p:cNvPr>
          <p:cNvSpPr/>
          <p:nvPr/>
        </p:nvSpPr>
        <p:spPr>
          <a:xfrm>
            <a:off x="5481144" y="2987137"/>
            <a:ext cx="1970690" cy="294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79D484-9702-FF4B-9711-A1ACB34E4768}"/>
              </a:ext>
            </a:extLst>
          </p:cNvPr>
          <p:cNvSpPr txBox="1"/>
          <p:nvPr/>
        </p:nvSpPr>
        <p:spPr>
          <a:xfrm>
            <a:off x="4986521" y="241738"/>
            <a:ext cx="221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CBB Prediction Model</a:t>
            </a:r>
          </a:p>
        </p:txBody>
      </p:sp>
    </p:spTree>
    <p:extLst>
      <p:ext uri="{BB962C8B-B14F-4D97-AF65-F5344CB8AC3E}">
        <p14:creationId xmlns:p14="http://schemas.microsoft.com/office/powerpoint/2010/main" val="3104860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DF6C32-13A9-D640-B3E3-B809084EC432}"/>
              </a:ext>
            </a:extLst>
          </p:cNvPr>
          <p:cNvSpPr/>
          <p:nvPr/>
        </p:nvSpPr>
        <p:spPr>
          <a:xfrm>
            <a:off x="0" y="0"/>
            <a:ext cx="12192000" cy="89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9B3C99-4C9F-4649-B56B-8AB448DEAD95}"/>
              </a:ext>
            </a:extLst>
          </p:cNvPr>
          <p:cNvSpPr txBox="1"/>
          <p:nvPr/>
        </p:nvSpPr>
        <p:spPr>
          <a:xfrm>
            <a:off x="9911255" y="241738"/>
            <a:ext cx="208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	SIGNUP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FF2437-D756-AB49-862B-E348A179A95F}"/>
              </a:ext>
            </a:extLst>
          </p:cNvPr>
          <p:cNvSpPr txBox="1"/>
          <p:nvPr/>
        </p:nvSpPr>
        <p:spPr>
          <a:xfrm>
            <a:off x="5699234" y="2319818"/>
            <a:ext cx="94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F944D3-4A07-CA43-8D7E-23B2377ABAD7}"/>
              </a:ext>
            </a:extLst>
          </p:cNvPr>
          <p:cNvSpPr txBox="1"/>
          <p:nvPr/>
        </p:nvSpPr>
        <p:spPr>
          <a:xfrm>
            <a:off x="3972910" y="2967335"/>
            <a:ext cx="4519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Username:</a:t>
            </a:r>
          </a:p>
          <a:p>
            <a:endParaRPr lang="en-US" dirty="0"/>
          </a:p>
          <a:p>
            <a:r>
              <a:rPr lang="en-US" dirty="0"/>
              <a:t>Email: </a:t>
            </a:r>
          </a:p>
          <a:p>
            <a:endParaRPr lang="en-US" dirty="0"/>
          </a:p>
          <a:p>
            <a:r>
              <a:rPr lang="en-US" dirty="0"/>
              <a:t>Password: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02209A-DE67-BD4F-BEA7-CF7B37D74EC1}"/>
              </a:ext>
            </a:extLst>
          </p:cNvPr>
          <p:cNvSpPr/>
          <p:nvPr/>
        </p:nvSpPr>
        <p:spPr>
          <a:xfrm>
            <a:off x="5481144" y="4115589"/>
            <a:ext cx="1970690" cy="294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915D97-9BFC-814D-BCAD-05BD40993A60}"/>
              </a:ext>
            </a:extLst>
          </p:cNvPr>
          <p:cNvSpPr/>
          <p:nvPr/>
        </p:nvSpPr>
        <p:spPr>
          <a:xfrm>
            <a:off x="5481144" y="2987137"/>
            <a:ext cx="1970690" cy="294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3763A0-A0AA-2E4C-BC5E-8E63B9DC86E4}"/>
              </a:ext>
            </a:extLst>
          </p:cNvPr>
          <p:cNvSpPr/>
          <p:nvPr/>
        </p:nvSpPr>
        <p:spPr>
          <a:xfrm>
            <a:off x="5504792" y="3582475"/>
            <a:ext cx="1970690" cy="294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27ABA6-5444-464C-9F45-41B0FA71F5AB}"/>
              </a:ext>
            </a:extLst>
          </p:cNvPr>
          <p:cNvSpPr txBox="1"/>
          <p:nvPr/>
        </p:nvSpPr>
        <p:spPr>
          <a:xfrm>
            <a:off x="4986521" y="241738"/>
            <a:ext cx="221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CBB Prediction Model</a:t>
            </a:r>
          </a:p>
        </p:txBody>
      </p:sp>
    </p:spTree>
    <p:extLst>
      <p:ext uri="{BB962C8B-B14F-4D97-AF65-F5344CB8AC3E}">
        <p14:creationId xmlns:p14="http://schemas.microsoft.com/office/powerpoint/2010/main" val="2290805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DF6C32-13A9-D640-B3E3-B809084EC432}"/>
              </a:ext>
            </a:extLst>
          </p:cNvPr>
          <p:cNvSpPr/>
          <p:nvPr/>
        </p:nvSpPr>
        <p:spPr>
          <a:xfrm>
            <a:off x="0" y="0"/>
            <a:ext cx="12192000" cy="89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87A5BA-7A29-9945-9059-01C9A2D92CDB}"/>
              </a:ext>
            </a:extLst>
          </p:cNvPr>
          <p:cNvSpPr/>
          <p:nvPr/>
        </p:nvSpPr>
        <p:spPr>
          <a:xfrm>
            <a:off x="0" y="893379"/>
            <a:ext cx="12192000" cy="3993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E52C9C-1CDA-9D43-A075-2F3F854978A2}"/>
              </a:ext>
            </a:extLst>
          </p:cNvPr>
          <p:cNvSpPr txBox="1"/>
          <p:nvPr/>
        </p:nvSpPr>
        <p:spPr>
          <a:xfrm>
            <a:off x="725215" y="901537"/>
            <a:ext cx="1126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ALL TEAM STATS</a:t>
            </a:r>
            <a:r>
              <a:rPr lang="en-US" dirty="0"/>
              <a:t>		</a:t>
            </a:r>
            <a:r>
              <a:rPr lang="en-US" u="sng" dirty="0"/>
              <a:t>STAT DIFFERENTIALS</a:t>
            </a:r>
            <a:r>
              <a:rPr lang="en-US" dirty="0"/>
              <a:t> 		</a:t>
            </a:r>
            <a:r>
              <a:rPr lang="en-US" u="sng" dirty="0">
                <a:solidFill>
                  <a:schemeClr val="bg2">
                    <a:lumMod val="10000"/>
                  </a:schemeClr>
                </a:solidFill>
              </a:rPr>
              <a:t>PREDICTOR</a:t>
            </a:r>
            <a:r>
              <a:rPr lang="en-US" dirty="0"/>
              <a:t>		</a:t>
            </a:r>
            <a:r>
              <a:rPr lang="en-US" u="sng" dirty="0"/>
              <a:t>GAME HISTORY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559B53-4D1E-8047-9146-5702D7B11422}"/>
              </a:ext>
            </a:extLst>
          </p:cNvPr>
          <p:cNvSpPr/>
          <p:nvPr/>
        </p:nvSpPr>
        <p:spPr>
          <a:xfrm>
            <a:off x="1609037" y="1666686"/>
            <a:ext cx="8377383" cy="3749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B814F8-789D-2945-BB3E-1E199A1C6C4F}"/>
              </a:ext>
            </a:extLst>
          </p:cNvPr>
          <p:cNvSpPr txBox="1"/>
          <p:nvPr/>
        </p:nvSpPr>
        <p:spPr>
          <a:xfrm>
            <a:off x="525357" y="277597"/>
            <a:ext cx="221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CBB Prediction 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471D02-D33D-114D-A79A-E70BF6E379E2}"/>
              </a:ext>
            </a:extLst>
          </p:cNvPr>
          <p:cNvSpPr txBox="1"/>
          <p:nvPr/>
        </p:nvSpPr>
        <p:spPr>
          <a:xfrm>
            <a:off x="7546428" y="239383"/>
            <a:ext cx="33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Build Model</a:t>
            </a:r>
            <a:r>
              <a:rPr lang="en-US" dirty="0"/>
              <a:t>	</a:t>
            </a:r>
            <a:r>
              <a:rPr lang="en-US" u="sng" dirty="0"/>
              <a:t>Model Results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8CDB94F8-505E-A547-B5D4-9C5D4773D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8257" y="262024"/>
            <a:ext cx="345804" cy="3466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D9B853-EB3B-4847-85C8-B7BB3400D438}"/>
              </a:ext>
            </a:extLst>
          </p:cNvPr>
          <p:cNvSpPr txBox="1"/>
          <p:nvPr/>
        </p:nvSpPr>
        <p:spPr>
          <a:xfrm>
            <a:off x="11103354" y="608715"/>
            <a:ext cx="735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Username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C66CED-5120-6C45-B8FC-C50E11F4AA14}"/>
              </a:ext>
            </a:extLst>
          </p:cNvPr>
          <p:cNvSpPr txBox="1"/>
          <p:nvPr/>
        </p:nvSpPr>
        <p:spPr>
          <a:xfrm>
            <a:off x="5661891" y="2001485"/>
            <a:ext cx="86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Profile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FBF2E2-1608-074D-AFBB-FD968B739E8A}"/>
              </a:ext>
            </a:extLst>
          </p:cNvPr>
          <p:cNvSpPr txBox="1"/>
          <p:nvPr/>
        </p:nvSpPr>
        <p:spPr>
          <a:xfrm>
            <a:off x="3836276" y="2847263"/>
            <a:ext cx="4519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Username: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Email: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Password: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15AB6D-B319-B94A-AE31-088238BE9A7B}"/>
              </a:ext>
            </a:extLst>
          </p:cNvPr>
          <p:cNvSpPr/>
          <p:nvPr/>
        </p:nvSpPr>
        <p:spPr>
          <a:xfrm>
            <a:off x="5344510" y="3995517"/>
            <a:ext cx="1970690" cy="294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31BFC5-E89E-0E4C-9DED-8BE17B6060BC}"/>
              </a:ext>
            </a:extLst>
          </p:cNvPr>
          <p:cNvSpPr/>
          <p:nvPr/>
        </p:nvSpPr>
        <p:spPr>
          <a:xfrm>
            <a:off x="5344510" y="2867065"/>
            <a:ext cx="1970690" cy="294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CF189B-AADE-ED4D-9E93-3B95D413CFE4}"/>
              </a:ext>
            </a:extLst>
          </p:cNvPr>
          <p:cNvSpPr/>
          <p:nvPr/>
        </p:nvSpPr>
        <p:spPr>
          <a:xfrm>
            <a:off x="5368158" y="3462403"/>
            <a:ext cx="1970690" cy="294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D85E39-D1D4-1D48-B13D-9A0DC56C40E5}"/>
              </a:ext>
            </a:extLst>
          </p:cNvPr>
          <p:cNvSpPr/>
          <p:nvPr/>
        </p:nvSpPr>
        <p:spPr>
          <a:xfrm>
            <a:off x="5344510" y="4655127"/>
            <a:ext cx="1259490" cy="2124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Profile</a:t>
            </a:r>
          </a:p>
        </p:txBody>
      </p:sp>
    </p:spTree>
    <p:extLst>
      <p:ext uri="{BB962C8B-B14F-4D97-AF65-F5344CB8AC3E}">
        <p14:creationId xmlns:p14="http://schemas.microsoft.com/office/powerpoint/2010/main" val="3085596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DF6C32-13A9-D640-B3E3-B809084EC432}"/>
              </a:ext>
            </a:extLst>
          </p:cNvPr>
          <p:cNvSpPr/>
          <p:nvPr/>
        </p:nvSpPr>
        <p:spPr>
          <a:xfrm>
            <a:off x="0" y="0"/>
            <a:ext cx="12192000" cy="89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9B3C99-4C9F-4649-B56B-8AB448DEAD95}"/>
              </a:ext>
            </a:extLst>
          </p:cNvPr>
          <p:cNvSpPr txBox="1"/>
          <p:nvPr/>
        </p:nvSpPr>
        <p:spPr>
          <a:xfrm>
            <a:off x="7599405" y="285250"/>
            <a:ext cx="33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Build Model</a:t>
            </a: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u="sng" dirty="0"/>
              <a:t>Model Results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87A5BA-7A29-9945-9059-01C9A2D92CDB}"/>
              </a:ext>
            </a:extLst>
          </p:cNvPr>
          <p:cNvSpPr/>
          <p:nvPr/>
        </p:nvSpPr>
        <p:spPr>
          <a:xfrm>
            <a:off x="0" y="893379"/>
            <a:ext cx="12192000" cy="3993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E52C9C-1CDA-9D43-A075-2F3F854978A2}"/>
              </a:ext>
            </a:extLst>
          </p:cNvPr>
          <p:cNvSpPr txBox="1"/>
          <p:nvPr/>
        </p:nvSpPr>
        <p:spPr>
          <a:xfrm>
            <a:off x="725214" y="966952"/>
            <a:ext cx="1126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ALL TEAM STATS</a:t>
            </a:r>
            <a:r>
              <a:rPr lang="en-US" dirty="0"/>
              <a:t>		</a:t>
            </a:r>
            <a:r>
              <a:rPr lang="en-US" u="sng" dirty="0"/>
              <a:t>STAT DIFFERENTIALS</a:t>
            </a:r>
            <a:r>
              <a:rPr lang="en-US" dirty="0"/>
              <a:t> 		</a:t>
            </a:r>
            <a:r>
              <a:rPr lang="en-US" u="sng" dirty="0"/>
              <a:t>PREDICTOR</a:t>
            </a:r>
            <a:r>
              <a:rPr lang="en-US" dirty="0"/>
              <a:t>		</a:t>
            </a:r>
            <a:r>
              <a:rPr lang="en-US" u="sng" dirty="0"/>
              <a:t>GAME HISTORY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B1C84-C9D7-8642-BD6E-61FA76441766}"/>
              </a:ext>
            </a:extLst>
          </p:cNvPr>
          <p:cNvSpPr txBox="1"/>
          <p:nvPr/>
        </p:nvSpPr>
        <p:spPr>
          <a:xfrm>
            <a:off x="5287697" y="1575081"/>
            <a:ext cx="150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 Model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BF15E-4A32-9740-97B5-9DFB09EAB595}"/>
              </a:ext>
            </a:extLst>
          </p:cNvPr>
          <p:cNvSpPr/>
          <p:nvPr/>
        </p:nvSpPr>
        <p:spPr>
          <a:xfrm>
            <a:off x="2724302" y="2124425"/>
            <a:ext cx="8248923" cy="430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E45B29-FDC4-8B4E-8322-168857BFFFBE}"/>
              </a:ext>
            </a:extLst>
          </p:cNvPr>
          <p:cNvSpPr/>
          <p:nvPr/>
        </p:nvSpPr>
        <p:spPr>
          <a:xfrm>
            <a:off x="262545" y="2078182"/>
            <a:ext cx="1981891" cy="4405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1635D4-30B6-FA4E-B509-A3EC6331E600}"/>
              </a:ext>
            </a:extLst>
          </p:cNvPr>
          <p:cNvSpPr txBox="1"/>
          <p:nvPr/>
        </p:nvSpPr>
        <p:spPr>
          <a:xfrm>
            <a:off x="452581" y="2484582"/>
            <a:ext cx="1653309" cy="36933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(List of all stats)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2125D8-7B65-0841-BC6F-385B98C03590}"/>
              </a:ext>
            </a:extLst>
          </p:cNvPr>
          <p:cNvSpPr txBox="1"/>
          <p:nvPr/>
        </p:nvSpPr>
        <p:spPr>
          <a:xfrm>
            <a:off x="371416" y="2124425"/>
            <a:ext cx="1873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Choose Available Stats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094F76-CC89-1B40-A45A-F6693CB7377D}"/>
              </a:ext>
            </a:extLst>
          </p:cNvPr>
          <p:cNvSpPr/>
          <p:nvPr/>
        </p:nvSpPr>
        <p:spPr>
          <a:xfrm>
            <a:off x="1394692" y="2869300"/>
            <a:ext cx="563418" cy="1602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Added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D1A11BF-AA7A-A543-93B6-A882216B059D}"/>
              </a:ext>
            </a:extLst>
          </p:cNvPr>
          <p:cNvSpPr/>
          <p:nvPr/>
        </p:nvSpPr>
        <p:spPr>
          <a:xfrm>
            <a:off x="1394692" y="3435714"/>
            <a:ext cx="563418" cy="160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ADD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C06CE8-4A6D-674C-89D4-67C0361B9F05}"/>
              </a:ext>
            </a:extLst>
          </p:cNvPr>
          <p:cNvSpPr/>
          <p:nvPr/>
        </p:nvSpPr>
        <p:spPr>
          <a:xfrm>
            <a:off x="1394692" y="3152507"/>
            <a:ext cx="563418" cy="1602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Added</a:t>
            </a:r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98FAECCA-2539-5142-A4D3-5DF5FD80A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849212"/>
              </p:ext>
            </p:extLst>
          </p:nvPr>
        </p:nvGraphicFramePr>
        <p:xfrm>
          <a:off x="3288145" y="2477158"/>
          <a:ext cx="7324438" cy="3323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101">
                  <a:extLst>
                    <a:ext uri="{9D8B030D-6E8A-4147-A177-3AD203B41FA5}">
                      <a16:colId xmlns:a16="http://schemas.microsoft.com/office/drawing/2014/main" val="2884073818"/>
                    </a:ext>
                  </a:extLst>
                </a:gridCol>
                <a:gridCol w="1839318">
                  <a:extLst>
                    <a:ext uri="{9D8B030D-6E8A-4147-A177-3AD203B41FA5}">
                      <a16:colId xmlns:a16="http://schemas.microsoft.com/office/drawing/2014/main" val="3312460166"/>
                    </a:ext>
                  </a:extLst>
                </a:gridCol>
                <a:gridCol w="2499146">
                  <a:extLst>
                    <a:ext uri="{9D8B030D-6E8A-4147-A177-3AD203B41FA5}">
                      <a16:colId xmlns:a16="http://schemas.microsoft.com/office/drawing/2014/main" val="2680222122"/>
                    </a:ext>
                  </a:extLst>
                </a:gridCol>
                <a:gridCol w="1213873">
                  <a:extLst>
                    <a:ext uri="{9D8B030D-6E8A-4147-A177-3AD203B41FA5}">
                      <a16:colId xmlns:a16="http://schemas.microsoft.com/office/drawing/2014/main" val="2402524856"/>
                    </a:ext>
                  </a:extLst>
                </a:gridCol>
              </a:tblGrid>
              <a:tr h="6645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INITIAL POINT  MULTIPLIER GUESS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651559"/>
                  </a:ext>
                </a:extLst>
              </a:tr>
              <a:tr h="379854">
                <a:tc>
                  <a:txBody>
                    <a:bodyPr/>
                    <a:lstStyle/>
                    <a:p>
                      <a:r>
                        <a:rPr lang="en-US" sz="1400" dirty="0"/>
                        <a:t>stat1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365179"/>
                  </a:ext>
                </a:extLst>
              </a:tr>
              <a:tr h="379854">
                <a:tc>
                  <a:txBody>
                    <a:bodyPr/>
                    <a:lstStyle/>
                    <a:p>
                      <a:r>
                        <a:rPr lang="en-US" sz="1400" dirty="0"/>
                        <a:t>stat2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95930"/>
                  </a:ext>
                </a:extLst>
              </a:tr>
              <a:tr h="379854">
                <a:tc>
                  <a:txBody>
                    <a:bodyPr/>
                    <a:lstStyle/>
                    <a:p>
                      <a:r>
                        <a:rPr lang="en-US" sz="1400" dirty="0"/>
                        <a:t>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197906"/>
                  </a:ext>
                </a:extLst>
              </a:tr>
              <a:tr h="379854">
                <a:tc>
                  <a:txBody>
                    <a:bodyPr/>
                    <a:lstStyle/>
                    <a:p>
                      <a:r>
                        <a:rPr lang="en-US" sz="1400" dirty="0"/>
                        <a:t>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63678"/>
                  </a:ext>
                </a:extLst>
              </a:tr>
              <a:tr h="379854">
                <a:tc>
                  <a:txBody>
                    <a:bodyPr/>
                    <a:lstStyle/>
                    <a:p>
                      <a:r>
                        <a:rPr lang="en-US" sz="1400" dirty="0"/>
                        <a:t>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81421"/>
                  </a:ext>
                </a:extLst>
              </a:tr>
              <a:tr h="3798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916336"/>
                  </a:ext>
                </a:extLst>
              </a:tr>
              <a:tr h="3798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107915"/>
                  </a:ext>
                </a:extLst>
              </a:tr>
            </a:tbl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D45DC498-032A-B342-B8D2-7B74AED04238}"/>
              </a:ext>
            </a:extLst>
          </p:cNvPr>
          <p:cNvSpPr/>
          <p:nvPr/>
        </p:nvSpPr>
        <p:spPr>
          <a:xfrm>
            <a:off x="9677322" y="3267150"/>
            <a:ext cx="628072" cy="161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Remove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2F8D65C-95B0-8541-98EE-2BA0A0C4FF56}"/>
              </a:ext>
            </a:extLst>
          </p:cNvPr>
          <p:cNvSpPr/>
          <p:nvPr/>
        </p:nvSpPr>
        <p:spPr>
          <a:xfrm>
            <a:off x="9677322" y="3619883"/>
            <a:ext cx="628072" cy="161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Remove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8A4846-7BD0-214B-8870-2ECCE87431C2}"/>
              </a:ext>
            </a:extLst>
          </p:cNvPr>
          <p:cNvSpPr txBox="1"/>
          <p:nvPr/>
        </p:nvSpPr>
        <p:spPr>
          <a:xfrm>
            <a:off x="525357" y="277597"/>
            <a:ext cx="221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CBB Prediction Model</a:t>
            </a:r>
          </a:p>
        </p:txBody>
      </p:sp>
      <p:pic>
        <p:nvPicPr>
          <p:cNvPr id="38" name="Picture 37" descr="Logo&#10;&#10;Description automatically generated">
            <a:extLst>
              <a:ext uri="{FF2B5EF4-FFF2-40B4-BE49-F238E27FC236}">
                <a16:creationId xmlns:a16="http://schemas.microsoft.com/office/drawing/2014/main" id="{6AE53E08-F4E8-354D-88B2-E99C1FF05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8257" y="262024"/>
            <a:ext cx="345804" cy="34669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3227CEA-3A52-224B-854D-BE5A95D30B7E}"/>
              </a:ext>
            </a:extLst>
          </p:cNvPr>
          <p:cNvSpPr txBox="1"/>
          <p:nvPr/>
        </p:nvSpPr>
        <p:spPr>
          <a:xfrm>
            <a:off x="11103354" y="608715"/>
            <a:ext cx="735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2592309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DF6C32-13A9-D640-B3E3-B809084EC432}"/>
              </a:ext>
            </a:extLst>
          </p:cNvPr>
          <p:cNvSpPr/>
          <p:nvPr/>
        </p:nvSpPr>
        <p:spPr>
          <a:xfrm>
            <a:off x="0" y="0"/>
            <a:ext cx="12192000" cy="89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9B3C99-4C9F-4649-B56B-8AB448DEAD95}"/>
              </a:ext>
            </a:extLst>
          </p:cNvPr>
          <p:cNvSpPr txBox="1"/>
          <p:nvPr/>
        </p:nvSpPr>
        <p:spPr>
          <a:xfrm>
            <a:off x="7824157" y="277597"/>
            <a:ext cx="33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Build Model</a:t>
            </a: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u="sng" dirty="0">
                <a:solidFill>
                  <a:srgbClr val="FF0000"/>
                </a:solidFill>
              </a:rPr>
              <a:t>Model Results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87A5BA-7A29-9945-9059-01C9A2D92CDB}"/>
              </a:ext>
            </a:extLst>
          </p:cNvPr>
          <p:cNvSpPr/>
          <p:nvPr/>
        </p:nvSpPr>
        <p:spPr>
          <a:xfrm>
            <a:off x="0" y="893379"/>
            <a:ext cx="12192000" cy="3993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E52C9C-1CDA-9D43-A075-2F3F854978A2}"/>
              </a:ext>
            </a:extLst>
          </p:cNvPr>
          <p:cNvSpPr txBox="1"/>
          <p:nvPr/>
        </p:nvSpPr>
        <p:spPr>
          <a:xfrm>
            <a:off x="725214" y="966952"/>
            <a:ext cx="1126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ALL TEAM STATS</a:t>
            </a:r>
            <a:r>
              <a:rPr lang="en-US" dirty="0"/>
              <a:t>		</a:t>
            </a:r>
            <a:r>
              <a:rPr lang="en-US" u="sng" dirty="0"/>
              <a:t>STAT DIFFERENTIALS</a:t>
            </a:r>
            <a:r>
              <a:rPr lang="en-US" dirty="0"/>
              <a:t> 		</a:t>
            </a:r>
            <a:r>
              <a:rPr lang="en-US" u="sng" dirty="0"/>
              <a:t>PREDICTOR</a:t>
            </a:r>
            <a:r>
              <a:rPr lang="en-US" dirty="0"/>
              <a:t>		</a:t>
            </a:r>
            <a:r>
              <a:rPr lang="en-US" u="sng" dirty="0"/>
              <a:t>GAME HISTORY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B1C84-C9D7-8642-BD6E-61FA76441766}"/>
              </a:ext>
            </a:extLst>
          </p:cNvPr>
          <p:cNvSpPr txBox="1"/>
          <p:nvPr/>
        </p:nvSpPr>
        <p:spPr>
          <a:xfrm>
            <a:off x="5287697" y="1575081"/>
            <a:ext cx="150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Results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304FE2-F053-0D46-AE13-40B9A392AB6C}"/>
              </a:ext>
            </a:extLst>
          </p:cNvPr>
          <p:cNvSpPr/>
          <p:nvPr/>
        </p:nvSpPr>
        <p:spPr>
          <a:xfrm>
            <a:off x="6904305" y="2273643"/>
            <a:ext cx="4188941" cy="3690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AEE12D-BAB0-9A4C-A50A-B61CF74D6D42}"/>
              </a:ext>
            </a:extLst>
          </p:cNvPr>
          <p:cNvSpPr txBox="1"/>
          <p:nvPr/>
        </p:nvSpPr>
        <p:spPr>
          <a:xfrm>
            <a:off x="7064942" y="2397210"/>
            <a:ext cx="35505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 Results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model is built, results will for game predictions will appear here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BF15E-4A32-9740-97B5-9DFB09EAB595}"/>
              </a:ext>
            </a:extLst>
          </p:cNvPr>
          <p:cNvSpPr/>
          <p:nvPr/>
        </p:nvSpPr>
        <p:spPr>
          <a:xfrm>
            <a:off x="1098756" y="2273643"/>
            <a:ext cx="4188941" cy="3690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5AF349-EC80-1948-B0CA-4FE4CA1E4ED3}"/>
              </a:ext>
            </a:extLst>
          </p:cNvPr>
          <p:cNvSpPr txBox="1"/>
          <p:nvPr/>
        </p:nvSpPr>
        <p:spPr>
          <a:xfrm>
            <a:off x="1187669" y="2397211"/>
            <a:ext cx="34049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Parameters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Adjustable parameters which will update predictor page and prediction results (right)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58CA00-80C7-FF44-B9AC-378BCA9ABA75}"/>
              </a:ext>
            </a:extLst>
          </p:cNvPr>
          <p:cNvSpPr txBox="1"/>
          <p:nvPr/>
        </p:nvSpPr>
        <p:spPr>
          <a:xfrm>
            <a:off x="525357" y="277597"/>
            <a:ext cx="221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CBB Prediction Model</a:t>
            </a: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87BCD91D-50B0-CF49-899E-7590B0F91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8257" y="262024"/>
            <a:ext cx="345804" cy="34669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2054BE8-EE52-E842-B661-7A90FBA291FF}"/>
              </a:ext>
            </a:extLst>
          </p:cNvPr>
          <p:cNvSpPr txBox="1"/>
          <p:nvPr/>
        </p:nvSpPr>
        <p:spPr>
          <a:xfrm>
            <a:off x="11103354" y="608715"/>
            <a:ext cx="735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17088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7825387-1860-F440-A64F-45D5C2F008DC}"/>
              </a:ext>
            </a:extLst>
          </p:cNvPr>
          <p:cNvSpPr/>
          <p:nvPr/>
        </p:nvSpPr>
        <p:spPr>
          <a:xfrm>
            <a:off x="1533236" y="2175319"/>
            <a:ext cx="9387012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DF6C32-13A9-D640-B3E3-B809084EC432}"/>
              </a:ext>
            </a:extLst>
          </p:cNvPr>
          <p:cNvSpPr/>
          <p:nvPr/>
        </p:nvSpPr>
        <p:spPr>
          <a:xfrm>
            <a:off x="0" y="0"/>
            <a:ext cx="12192000" cy="89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87A5BA-7A29-9945-9059-01C9A2D92CDB}"/>
              </a:ext>
            </a:extLst>
          </p:cNvPr>
          <p:cNvSpPr/>
          <p:nvPr/>
        </p:nvSpPr>
        <p:spPr>
          <a:xfrm>
            <a:off x="0" y="893379"/>
            <a:ext cx="12192000" cy="3993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E52C9C-1CDA-9D43-A075-2F3F854978A2}"/>
              </a:ext>
            </a:extLst>
          </p:cNvPr>
          <p:cNvSpPr txBox="1"/>
          <p:nvPr/>
        </p:nvSpPr>
        <p:spPr>
          <a:xfrm>
            <a:off x="725214" y="966952"/>
            <a:ext cx="1126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ALL TEAM STATS</a:t>
            </a:r>
            <a:r>
              <a:rPr lang="en-US" dirty="0"/>
              <a:t>		</a:t>
            </a:r>
            <a:r>
              <a:rPr lang="en-US" u="sng" dirty="0"/>
              <a:t>STAT DIFFERENTIALS</a:t>
            </a:r>
            <a:r>
              <a:rPr lang="en-US" dirty="0"/>
              <a:t> 		</a:t>
            </a:r>
            <a:r>
              <a:rPr lang="en-US" u="sng" dirty="0"/>
              <a:t>PREDICTOR</a:t>
            </a:r>
            <a:r>
              <a:rPr lang="en-US" dirty="0"/>
              <a:t>		</a:t>
            </a:r>
            <a:r>
              <a:rPr lang="en-US" u="sng" dirty="0"/>
              <a:t>GAME HISTORY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559B53-4D1E-8047-9146-5702D7B11422}"/>
              </a:ext>
            </a:extLst>
          </p:cNvPr>
          <p:cNvSpPr/>
          <p:nvPr/>
        </p:nvSpPr>
        <p:spPr>
          <a:xfrm>
            <a:off x="1533236" y="2752436"/>
            <a:ext cx="9387012" cy="3999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28BAA86F-0A80-EB44-8EF9-9ACBEA23B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025891"/>
              </p:ext>
            </p:extLst>
          </p:nvPr>
        </p:nvGraphicFramePr>
        <p:xfrm>
          <a:off x="2294758" y="4168928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97638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199237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89544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66144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181042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0683445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837207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562301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892030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70983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22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570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53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63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02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83497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A772E24-5421-0248-84FE-EDA5A9538A31}"/>
              </a:ext>
            </a:extLst>
          </p:cNvPr>
          <p:cNvSpPr txBox="1"/>
          <p:nvPr/>
        </p:nvSpPr>
        <p:spPr>
          <a:xfrm>
            <a:off x="2153001" y="2166542"/>
            <a:ext cx="163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by Team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B62D07-0DFE-004D-9914-956DEDA210E0}"/>
              </a:ext>
            </a:extLst>
          </p:cNvPr>
          <p:cNvSpPr/>
          <p:nvPr/>
        </p:nvSpPr>
        <p:spPr>
          <a:xfrm>
            <a:off x="3874018" y="2263098"/>
            <a:ext cx="1963365" cy="242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FFDBEAC6-E58A-5843-A5D4-6CBEA1CD8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424056"/>
              </p:ext>
            </p:extLst>
          </p:nvPr>
        </p:nvGraphicFramePr>
        <p:xfrm>
          <a:off x="2294758" y="3152593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894864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18288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139378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336857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823777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921233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697824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20122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9272945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  <a:p>
                      <a:pPr algn="ctr"/>
                      <a:r>
                        <a:rPr lang="en-US" sz="1800" dirty="0"/>
                        <a:t>AVERAGES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5064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919319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D5D79175-93FF-AF4A-BB8F-9458C551E13B}"/>
              </a:ext>
            </a:extLst>
          </p:cNvPr>
          <p:cNvSpPr/>
          <p:nvPr/>
        </p:nvSpPr>
        <p:spPr>
          <a:xfrm>
            <a:off x="2973101" y="1579671"/>
            <a:ext cx="1551709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BASIC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B681C9-3457-0E41-A2C4-592346720A67}"/>
              </a:ext>
            </a:extLst>
          </p:cNvPr>
          <p:cNvSpPr/>
          <p:nvPr/>
        </p:nvSpPr>
        <p:spPr>
          <a:xfrm>
            <a:off x="5236860" y="1598203"/>
            <a:ext cx="155170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ADVANCED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FEAB50-CCEA-F042-8137-EE48AB1CD655}"/>
              </a:ext>
            </a:extLst>
          </p:cNvPr>
          <p:cNvSpPr/>
          <p:nvPr/>
        </p:nvSpPr>
        <p:spPr>
          <a:xfrm>
            <a:off x="7642933" y="1576552"/>
            <a:ext cx="155170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EC69B4-BE63-F442-9A4B-E02E6B00DDA1}"/>
              </a:ext>
            </a:extLst>
          </p:cNvPr>
          <p:cNvSpPr txBox="1"/>
          <p:nvPr/>
        </p:nvSpPr>
        <p:spPr>
          <a:xfrm>
            <a:off x="7546428" y="239383"/>
            <a:ext cx="33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Build Model</a:t>
            </a:r>
            <a:r>
              <a:rPr lang="en-US" dirty="0"/>
              <a:t>	</a:t>
            </a:r>
            <a:r>
              <a:rPr lang="en-US" u="sng" dirty="0"/>
              <a:t>Model Results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976448-6AE9-6243-AE58-38178F5C2A04}"/>
              </a:ext>
            </a:extLst>
          </p:cNvPr>
          <p:cNvSpPr txBox="1"/>
          <p:nvPr/>
        </p:nvSpPr>
        <p:spPr>
          <a:xfrm>
            <a:off x="525357" y="277597"/>
            <a:ext cx="221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CBB Prediction Model</a:t>
            </a:r>
          </a:p>
        </p:txBody>
      </p:sp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434E29D3-DCC4-B34C-877F-7246ED64C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8257" y="262024"/>
            <a:ext cx="345804" cy="34669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92D7F3C-E4EF-4445-BE40-45D6E43D68E8}"/>
              </a:ext>
            </a:extLst>
          </p:cNvPr>
          <p:cNvSpPr txBox="1"/>
          <p:nvPr/>
        </p:nvSpPr>
        <p:spPr>
          <a:xfrm>
            <a:off x="11103354" y="608715"/>
            <a:ext cx="735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3210514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DF6C32-13A9-D640-B3E3-B809084EC432}"/>
              </a:ext>
            </a:extLst>
          </p:cNvPr>
          <p:cNvSpPr/>
          <p:nvPr/>
        </p:nvSpPr>
        <p:spPr>
          <a:xfrm>
            <a:off x="0" y="0"/>
            <a:ext cx="12192000" cy="89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87A5BA-7A29-9945-9059-01C9A2D92CDB}"/>
              </a:ext>
            </a:extLst>
          </p:cNvPr>
          <p:cNvSpPr/>
          <p:nvPr/>
        </p:nvSpPr>
        <p:spPr>
          <a:xfrm>
            <a:off x="0" y="893379"/>
            <a:ext cx="12192000" cy="3993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E52C9C-1CDA-9D43-A075-2F3F854978A2}"/>
              </a:ext>
            </a:extLst>
          </p:cNvPr>
          <p:cNvSpPr txBox="1"/>
          <p:nvPr/>
        </p:nvSpPr>
        <p:spPr>
          <a:xfrm>
            <a:off x="725215" y="913665"/>
            <a:ext cx="1126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ALL TEAM STATS</a:t>
            </a:r>
            <a:r>
              <a:rPr lang="en-US" dirty="0"/>
              <a:t>		</a:t>
            </a:r>
            <a:r>
              <a:rPr lang="en-US" u="sng" dirty="0">
                <a:solidFill>
                  <a:srgbClr val="FF0000"/>
                </a:solidFill>
              </a:rPr>
              <a:t>STAT DIFFERENTIALS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		</a:t>
            </a:r>
            <a:r>
              <a:rPr lang="en-US" u="sng" dirty="0"/>
              <a:t>PREDICTOR</a:t>
            </a:r>
            <a:r>
              <a:rPr lang="en-US" dirty="0"/>
              <a:t>		</a:t>
            </a:r>
            <a:r>
              <a:rPr lang="en-US" u="sng" dirty="0"/>
              <a:t>GAME HISTORY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559B53-4D1E-8047-9146-5702D7B11422}"/>
              </a:ext>
            </a:extLst>
          </p:cNvPr>
          <p:cNvSpPr/>
          <p:nvPr/>
        </p:nvSpPr>
        <p:spPr>
          <a:xfrm>
            <a:off x="1525273" y="2412124"/>
            <a:ext cx="9385738" cy="420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28BAA86F-0A80-EB44-8EF9-9ACBEA23B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47206"/>
              </p:ext>
            </p:extLst>
          </p:nvPr>
        </p:nvGraphicFramePr>
        <p:xfrm>
          <a:off x="2285521" y="3030833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97638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19923722"/>
                    </a:ext>
                  </a:extLst>
                </a:gridCol>
                <a:gridCol w="1124608">
                  <a:extLst>
                    <a:ext uri="{9D8B030D-6E8A-4147-A177-3AD203B41FA5}">
                      <a16:colId xmlns:a16="http://schemas.microsoft.com/office/drawing/2014/main" val="2298954419"/>
                    </a:ext>
                  </a:extLst>
                </a:gridCol>
                <a:gridCol w="1208689">
                  <a:extLst>
                    <a:ext uri="{9D8B030D-6E8A-4147-A177-3AD203B41FA5}">
                      <a16:colId xmlns:a16="http://schemas.microsoft.com/office/drawing/2014/main" val="346614429"/>
                    </a:ext>
                  </a:extLst>
                </a:gridCol>
                <a:gridCol w="683173">
                  <a:extLst>
                    <a:ext uri="{9D8B030D-6E8A-4147-A177-3AD203B41FA5}">
                      <a16:colId xmlns:a16="http://schemas.microsoft.com/office/drawing/2014/main" val="3418104240"/>
                    </a:ext>
                  </a:extLst>
                </a:gridCol>
                <a:gridCol w="234730">
                  <a:extLst>
                    <a:ext uri="{9D8B030D-6E8A-4147-A177-3AD203B41FA5}">
                      <a16:colId xmlns:a16="http://schemas.microsoft.com/office/drawing/2014/main" val="360683445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837207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562301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892030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70983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 1 diff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 2 diff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22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570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53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63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02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834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665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898491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8516EE72-12EE-EF4F-836C-E2D3435DE508}"/>
              </a:ext>
            </a:extLst>
          </p:cNvPr>
          <p:cNvSpPr/>
          <p:nvPr/>
        </p:nvSpPr>
        <p:spPr>
          <a:xfrm>
            <a:off x="1576339" y="1535200"/>
            <a:ext cx="9387012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66B650-17A1-E946-AD6B-C70DBB56E27E}"/>
              </a:ext>
            </a:extLst>
          </p:cNvPr>
          <p:cNvSpPr txBox="1"/>
          <p:nvPr/>
        </p:nvSpPr>
        <p:spPr>
          <a:xfrm>
            <a:off x="2124363" y="1548772"/>
            <a:ext cx="163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by Team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A2299B-8B43-6F47-ACEF-627147240387}"/>
              </a:ext>
            </a:extLst>
          </p:cNvPr>
          <p:cNvSpPr/>
          <p:nvPr/>
        </p:nvSpPr>
        <p:spPr>
          <a:xfrm>
            <a:off x="3957144" y="1608967"/>
            <a:ext cx="1963365" cy="242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DA97CC-5699-4848-8F48-61CC2E069511}"/>
              </a:ext>
            </a:extLst>
          </p:cNvPr>
          <p:cNvSpPr txBox="1"/>
          <p:nvPr/>
        </p:nvSpPr>
        <p:spPr>
          <a:xfrm>
            <a:off x="4685662" y="2470255"/>
            <a:ext cx="334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MODEL STAT DIFFERENTIALS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9D1E98-6999-8A40-9436-44E2D327A0F1}"/>
              </a:ext>
            </a:extLst>
          </p:cNvPr>
          <p:cNvSpPr txBox="1"/>
          <p:nvPr/>
        </p:nvSpPr>
        <p:spPr>
          <a:xfrm>
            <a:off x="7537191" y="241738"/>
            <a:ext cx="33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Build Model</a:t>
            </a:r>
            <a:r>
              <a:rPr lang="en-US" dirty="0"/>
              <a:t>	</a:t>
            </a:r>
            <a:r>
              <a:rPr lang="en-US" u="sng" dirty="0"/>
              <a:t>Model Results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C94321-D594-174A-87F7-0991F3B1A0F8}"/>
              </a:ext>
            </a:extLst>
          </p:cNvPr>
          <p:cNvSpPr txBox="1"/>
          <p:nvPr/>
        </p:nvSpPr>
        <p:spPr>
          <a:xfrm>
            <a:off x="525357" y="277597"/>
            <a:ext cx="221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CBB Prediction Model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28D516E6-D1C5-DE40-B28E-64BB3692B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8257" y="262024"/>
            <a:ext cx="345804" cy="34669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3094AFE-7876-AC43-BD79-423FAB5B8015}"/>
              </a:ext>
            </a:extLst>
          </p:cNvPr>
          <p:cNvSpPr txBox="1"/>
          <p:nvPr/>
        </p:nvSpPr>
        <p:spPr>
          <a:xfrm>
            <a:off x="11103354" y="608715"/>
            <a:ext cx="735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1129231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DF6C32-13A9-D640-B3E3-B809084EC432}"/>
              </a:ext>
            </a:extLst>
          </p:cNvPr>
          <p:cNvSpPr/>
          <p:nvPr/>
        </p:nvSpPr>
        <p:spPr>
          <a:xfrm>
            <a:off x="0" y="0"/>
            <a:ext cx="12192000" cy="89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87A5BA-7A29-9945-9059-01C9A2D92CDB}"/>
              </a:ext>
            </a:extLst>
          </p:cNvPr>
          <p:cNvSpPr/>
          <p:nvPr/>
        </p:nvSpPr>
        <p:spPr>
          <a:xfrm>
            <a:off x="0" y="893379"/>
            <a:ext cx="12192000" cy="3993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E52C9C-1CDA-9D43-A075-2F3F854978A2}"/>
              </a:ext>
            </a:extLst>
          </p:cNvPr>
          <p:cNvSpPr txBox="1"/>
          <p:nvPr/>
        </p:nvSpPr>
        <p:spPr>
          <a:xfrm>
            <a:off x="725215" y="901537"/>
            <a:ext cx="1126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ALL TEAM STATS</a:t>
            </a:r>
            <a:r>
              <a:rPr lang="en-US" dirty="0"/>
              <a:t>		</a:t>
            </a:r>
            <a:r>
              <a:rPr lang="en-US" u="sng" dirty="0"/>
              <a:t>STAT DIFFERENTIALS</a:t>
            </a:r>
            <a:r>
              <a:rPr lang="en-US" dirty="0"/>
              <a:t> 		</a:t>
            </a:r>
            <a:r>
              <a:rPr lang="en-US" u="sng" dirty="0">
                <a:solidFill>
                  <a:srgbClr val="FF0000"/>
                </a:solidFill>
              </a:rPr>
              <a:t>PREDICTOR</a:t>
            </a:r>
            <a:r>
              <a:rPr lang="en-US" dirty="0"/>
              <a:t>		</a:t>
            </a:r>
            <a:r>
              <a:rPr lang="en-US" u="sng" dirty="0"/>
              <a:t>GAME HISTORY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559B53-4D1E-8047-9146-5702D7B11422}"/>
              </a:ext>
            </a:extLst>
          </p:cNvPr>
          <p:cNvSpPr/>
          <p:nvPr/>
        </p:nvSpPr>
        <p:spPr>
          <a:xfrm>
            <a:off x="725215" y="1644073"/>
            <a:ext cx="10185795" cy="4972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DA97CC-5699-4848-8F48-61CC2E069511}"/>
              </a:ext>
            </a:extLst>
          </p:cNvPr>
          <p:cNvSpPr txBox="1"/>
          <p:nvPr/>
        </p:nvSpPr>
        <p:spPr>
          <a:xfrm>
            <a:off x="4372702" y="1942208"/>
            <a:ext cx="3039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GAME PREDICTION</a:t>
            </a:r>
          </a:p>
        </p:txBody>
      </p:sp>
      <p:graphicFrame>
        <p:nvGraphicFramePr>
          <p:cNvPr id="18" name="Table 11">
            <a:extLst>
              <a:ext uri="{FF2B5EF4-FFF2-40B4-BE49-F238E27FC236}">
                <a16:creationId xmlns:a16="http://schemas.microsoft.com/office/drawing/2014/main" id="{B5E12C3E-CC8F-1B4A-A43D-C5C900572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282598"/>
              </p:ext>
            </p:extLst>
          </p:nvPr>
        </p:nvGraphicFramePr>
        <p:xfrm>
          <a:off x="1752045" y="3937633"/>
          <a:ext cx="8280879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589">
                  <a:extLst>
                    <a:ext uri="{9D8B030D-6E8A-4147-A177-3AD203B41FA5}">
                      <a16:colId xmlns:a16="http://schemas.microsoft.com/office/drawing/2014/main" val="2497638520"/>
                    </a:ext>
                  </a:extLst>
                </a:gridCol>
                <a:gridCol w="1207969">
                  <a:extLst>
                    <a:ext uri="{9D8B030D-6E8A-4147-A177-3AD203B41FA5}">
                      <a16:colId xmlns:a16="http://schemas.microsoft.com/office/drawing/2014/main" val="3319923722"/>
                    </a:ext>
                  </a:extLst>
                </a:gridCol>
                <a:gridCol w="1111526">
                  <a:extLst>
                    <a:ext uri="{9D8B030D-6E8A-4147-A177-3AD203B41FA5}">
                      <a16:colId xmlns:a16="http://schemas.microsoft.com/office/drawing/2014/main" val="1208939140"/>
                    </a:ext>
                  </a:extLst>
                </a:gridCol>
                <a:gridCol w="1256581">
                  <a:extLst>
                    <a:ext uri="{9D8B030D-6E8A-4147-A177-3AD203B41FA5}">
                      <a16:colId xmlns:a16="http://schemas.microsoft.com/office/drawing/2014/main" val="2298954419"/>
                    </a:ext>
                  </a:extLst>
                </a:gridCol>
                <a:gridCol w="1154545">
                  <a:extLst>
                    <a:ext uri="{9D8B030D-6E8A-4147-A177-3AD203B41FA5}">
                      <a16:colId xmlns:a16="http://schemas.microsoft.com/office/drawing/2014/main" val="346614429"/>
                    </a:ext>
                  </a:extLst>
                </a:gridCol>
                <a:gridCol w="1274618">
                  <a:extLst>
                    <a:ext uri="{9D8B030D-6E8A-4147-A177-3AD203B41FA5}">
                      <a16:colId xmlns:a16="http://schemas.microsoft.com/office/drawing/2014/main" val="34181042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56230159"/>
                    </a:ext>
                  </a:extLst>
                </a:gridCol>
                <a:gridCol w="464051">
                  <a:extLst>
                    <a:ext uri="{9D8B030D-6E8A-4147-A177-3AD203B41FA5}">
                      <a16:colId xmlns:a16="http://schemas.microsoft.com/office/drawing/2014/main" val="28892030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 1</a:t>
                      </a:r>
                    </a:p>
                    <a:p>
                      <a:pPr algn="ctr"/>
                      <a:r>
                        <a:rPr lang="en-US" dirty="0"/>
                        <a:t>(pts +/-)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 2</a:t>
                      </a:r>
                    </a:p>
                    <a:p>
                      <a:pPr algn="ctr"/>
                      <a:r>
                        <a:rPr lang="en-US" dirty="0"/>
                        <a:t>(pts +/-)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 3</a:t>
                      </a:r>
                    </a:p>
                    <a:p>
                      <a:pPr algn="ctr"/>
                      <a:r>
                        <a:rPr lang="en-US" dirty="0"/>
                        <a:t>(pts +/-)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22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+0.5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+0.8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570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+1.1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+0.8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537999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5480DEFD-3637-1341-9C35-DEC713CCFB0B}"/>
              </a:ext>
            </a:extLst>
          </p:cNvPr>
          <p:cNvSpPr/>
          <p:nvPr/>
        </p:nvSpPr>
        <p:spPr>
          <a:xfrm>
            <a:off x="2558474" y="5218887"/>
            <a:ext cx="1157848" cy="3702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Iowa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CD7A46-53D4-0A47-8E1F-8C12ECA3D6AE}"/>
              </a:ext>
            </a:extLst>
          </p:cNvPr>
          <p:cNvSpPr txBox="1"/>
          <p:nvPr/>
        </p:nvSpPr>
        <p:spPr>
          <a:xfrm>
            <a:off x="525357" y="277597"/>
            <a:ext cx="221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CBB Prediction Model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ADFD9E-8A10-A748-8002-9CFD378B5E45}"/>
              </a:ext>
            </a:extLst>
          </p:cNvPr>
          <p:cNvSpPr txBox="1"/>
          <p:nvPr/>
        </p:nvSpPr>
        <p:spPr>
          <a:xfrm>
            <a:off x="7546428" y="239383"/>
            <a:ext cx="33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Build Model</a:t>
            </a:r>
            <a:r>
              <a:rPr lang="en-US" dirty="0"/>
              <a:t>	</a:t>
            </a:r>
            <a:r>
              <a:rPr lang="en-US" u="sng" dirty="0"/>
              <a:t>Model Results</a:t>
            </a:r>
          </a:p>
        </p:txBody>
      </p:sp>
      <p:pic>
        <p:nvPicPr>
          <p:cNvPr id="28" name="Picture 27" descr="Logo&#10;&#10;Description automatically generated">
            <a:extLst>
              <a:ext uri="{FF2B5EF4-FFF2-40B4-BE49-F238E27FC236}">
                <a16:creationId xmlns:a16="http://schemas.microsoft.com/office/drawing/2014/main" id="{FFF8D8FF-02E9-8E4A-8C59-20644DDC2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8257" y="262024"/>
            <a:ext cx="345804" cy="34669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E5627FE-D0A9-714F-B3DF-8E7F511BA304}"/>
              </a:ext>
            </a:extLst>
          </p:cNvPr>
          <p:cNvSpPr txBox="1"/>
          <p:nvPr/>
        </p:nvSpPr>
        <p:spPr>
          <a:xfrm>
            <a:off x="11103354" y="608715"/>
            <a:ext cx="735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F3277E-B7D4-2341-8768-8D0DEE29D225}"/>
              </a:ext>
            </a:extLst>
          </p:cNvPr>
          <p:cNvSpPr/>
          <p:nvPr/>
        </p:nvSpPr>
        <p:spPr>
          <a:xfrm>
            <a:off x="4298331" y="2979131"/>
            <a:ext cx="3039561" cy="4650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Game to “Game History”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8ACE9AA-7900-D643-9721-D3A4261B7AB8}"/>
              </a:ext>
            </a:extLst>
          </p:cNvPr>
          <p:cNvSpPr/>
          <p:nvPr/>
        </p:nvSpPr>
        <p:spPr>
          <a:xfrm>
            <a:off x="2558473" y="4848679"/>
            <a:ext cx="1157848" cy="3702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Iowa State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46A63F-58ED-8448-B064-4B6D14F2370B}"/>
              </a:ext>
            </a:extLst>
          </p:cNvPr>
          <p:cNvSpPr/>
          <p:nvPr/>
        </p:nvSpPr>
        <p:spPr>
          <a:xfrm>
            <a:off x="3738038" y="4848679"/>
            <a:ext cx="1068116" cy="3702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72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9DADF5-3B8C-C646-8E16-B53BD1360F52}"/>
              </a:ext>
            </a:extLst>
          </p:cNvPr>
          <p:cNvSpPr/>
          <p:nvPr/>
        </p:nvSpPr>
        <p:spPr>
          <a:xfrm>
            <a:off x="3738212" y="5218887"/>
            <a:ext cx="1068116" cy="3702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Enter Score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3ADC14-7167-CD4F-B835-E0143B93CE7A}"/>
              </a:ext>
            </a:extLst>
          </p:cNvPr>
          <p:cNvSpPr txBox="1"/>
          <p:nvPr/>
        </p:nvSpPr>
        <p:spPr>
          <a:xfrm>
            <a:off x="3223015" y="5920321"/>
            <a:ext cx="533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**insert teams and score to add game to game history</a:t>
            </a:r>
          </a:p>
        </p:txBody>
      </p:sp>
    </p:spTree>
    <p:extLst>
      <p:ext uri="{BB962C8B-B14F-4D97-AF65-F5344CB8AC3E}">
        <p14:creationId xmlns:p14="http://schemas.microsoft.com/office/powerpoint/2010/main" val="4008938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12463</TotalTime>
  <Words>413</Words>
  <Application>Microsoft Macintosh PowerPoint</Application>
  <PresentationFormat>Widescreen</PresentationFormat>
  <Paragraphs>179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CBB Prediction Model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NCAAB Simulation Tool </dc:title>
  <dc:creator>Dawley Brady M</dc:creator>
  <cp:lastModifiedBy>Dawley Brady M</cp:lastModifiedBy>
  <cp:revision>14</cp:revision>
  <dcterms:created xsi:type="dcterms:W3CDTF">2020-11-05T19:35:29Z</dcterms:created>
  <dcterms:modified xsi:type="dcterms:W3CDTF">2020-11-18T15:23:53Z</dcterms:modified>
</cp:coreProperties>
</file>