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708" autoAdjust="0"/>
  </p:normalViewPr>
  <p:slideViewPr>
    <p:cSldViewPr>
      <p:cViewPr varScale="1">
        <p:scale>
          <a:sx n="65" d="100"/>
          <a:sy n="65" d="100"/>
        </p:scale>
        <p:origin x="-1296"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en-US" sz="2400" dirty="0"/>
              <a:t>percentage of shares of foreign </a:t>
            </a:r>
            <a:r>
              <a:rPr lang="en-US" sz="2400" dirty="0" smtClean="0"/>
              <a:t>tourist </a:t>
            </a:r>
            <a:r>
              <a:rPr lang="en-US" sz="2400" dirty="0"/>
              <a:t>arrivals(FTAS)</a:t>
            </a:r>
          </a:p>
        </c:rich>
      </c:tx>
      <c:layout/>
      <c:overlay val="0"/>
    </c:title>
    <c:autoTitleDeleted val="0"/>
    <c:plotArea>
      <c:layout/>
      <c:pieChart>
        <c:varyColors val="1"/>
        <c:ser>
          <c:idx val="0"/>
          <c:order val="0"/>
          <c:tx>
            <c:strRef>
              <c:f>Sheet1!$B$1</c:f>
              <c:strCache>
                <c:ptCount val="1"/>
                <c:pt idx="0">
                  <c:v>percentage of shares of foreign tourit arrivals(FTAS)</c:v>
                </c:pt>
              </c:strCache>
            </c:strRef>
          </c:tx>
          <c:explosion val="25"/>
          <c:dLbls>
            <c:showLegendKey val="0"/>
            <c:showVal val="0"/>
            <c:showCatName val="0"/>
            <c:showSerName val="0"/>
            <c:showPercent val="1"/>
            <c:showBubbleSize val="0"/>
            <c:showLeaderLines val="1"/>
          </c:dLbls>
          <c:cat>
            <c:strRef>
              <c:f>Sheet1!$A$2:$A$12</c:f>
              <c:strCache>
                <c:ptCount val="11"/>
                <c:pt idx="0">
                  <c:v>USA</c:v>
                </c:pt>
                <c:pt idx="1">
                  <c:v>Uk</c:v>
                </c:pt>
                <c:pt idx="2">
                  <c:v>Bangladesh</c:v>
                </c:pt>
                <c:pt idx="3">
                  <c:v>Srilanka</c:v>
                </c:pt>
                <c:pt idx="4">
                  <c:v>Canada</c:v>
                </c:pt>
                <c:pt idx="5">
                  <c:v>France </c:v>
                </c:pt>
                <c:pt idx="6">
                  <c:v>Germany</c:v>
                </c:pt>
                <c:pt idx="7">
                  <c:v>Australia</c:v>
                </c:pt>
                <c:pt idx="8">
                  <c:v>Malaysia</c:v>
                </c:pt>
                <c:pt idx="9">
                  <c:v>Japan</c:v>
                </c:pt>
                <c:pt idx="10">
                  <c:v>Others</c:v>
                </c:pt>
              </c:strCache>
            </c:strRef>
          </c:cat>
          <c:val>
            <c:numRef>
              <c:f>Sheet1!$B$2:$B$12</c:f>
              <c:numCache>
                <c:formatCode>0.00%</c:formatCode>
                <c:ptCount val="11"/>
                <c:pt idx="0">
                  <c:v>0.15720000000000001</c:v>
                </c:pt>
                <c:pt idx="1">
                  <c:v>0.14660000000000001</c:v>
                </c:pt>
                <c:pt idx="2">
                  <c:v>8.9700000000000002E-2</c:v>
                </c:pt>
                <c:pt idx="3">
                  <c:v>4.7199999999999999E-2</c:v>
                </c:pt>
                <c:pt idx="4">
                  <c:v>4.3299999999999998E-2</c:v>
                </c:pt>
                <c:pt idx="5">
                  <c:v>3.8199999999999998E-2</c:v>
                </c:pt>
                <c:pt idx="6">
                  <c:v>3.7999999999999999E-2</c:v>
                </c:pt>
                <c:pt idx="7">
                  <c:v>2.92E-2</c:v>
                </c:pt>
                <c:pt idx="8">
                  <c:v>2.6200000000000001E-2</c:v>
                </c:pt>
                <c:pt idx="9">
                  <c:v>2.4300000000000002E-2</c:v>
                </c:pt>
                <c:pt idx="10">
                  <c:v>0.36020000000000002</c:v>
                </c:pt>
              </c:numCache>
            </c:numRef>
          </c:val>
        </c:ser>
        <c:dLbls>
          <c:showLegendKey val="0"/>
          <c:showVal val="0"/>
          <c:showCatName val="0"/>
          <c:showSerName val="0"/>
          <c:showPercent val="1"/>
          <c:showBubbleSize val="0"/>
          <c:showLeaderLines val="1"/>
        </c:dLbls>
        <c:firstSliceAng val="0"/>
      </c:pieChart>
    </c:plotArea>
    <c:legend>
      <c:legendPos val="r"/>
      <c:layout/>
      <c:overlay val="0"/>
      <c:txPr>
        <a:bodyPr/>
        <a:lstStyle/>
        <a:p>
          <a:pPr>
            <a:defRPr sz="1800"/>
          </a:pPr>
          <a:endParaRPr lang="en-US"/>
        </a:p>
      </c:txPr>
    </c:legend>
    <c:plotVisOnly val="1"/>
    <c:dispBlanksAs val="gap"/>
    <c:showDLblsOverMax val="0"/>
  </c:chart>
  <c:spPr>
    <a:ln>
      <a:solidFill>
        <a:srgbClr val="7030A0"/>
      </a:solid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FFED71-88FE-4218-BFEF-29E4AEC9803D}" type="datetimeFigureOut">
              <a:rPr lang="en-US" smtClean="0"/>
              <a:t>8/29/2024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2DE1C4-12E9-4FF1-9BC3-3B4332F4389C}" type="slidenum">
              <a:rPr lang="en-US" smtClean="0"/>
              <a:t>‹#›</a:t>
            </a:fld>
            <a:endParaRPr lang="en-US"/>
          </a:p>
        </p:txBody>
      </p:sp>
    </p:spTree>
    <p:extLst>
      <p:ext uri="{BB962C8B-B14F-4D97-AF65-F5344CB8AC3E}">
        <p14:creationId xmlns:p14="http://schemas.microsoft.com/office/powerpoint/2010/main" val="130318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2DE1C4-12E9-4FF1-9BC3-3B4332F4389C}" type="slidenum">
              <a:rPr lang="en-US" smtClean="0"/>
              <a:t>12</a:t>
            </a:fld>
            <a:endParaRPr lang="en-US"/>
          </a:p>
        </p:txBody>
      </p:sp>
    </p:spTree>
    <p:extLst>
      <p:ext uri="{BB962C8B-B14F-4D97-AF65-F5344CB8AC3E}">
        <p14:creationId xmlns:p14="http://schemas.microsoft.com/office/powerpoint/2010/main" val="4203156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FDC5FBD-C6A8-4847-8CAF-0222C9B09025}" type="datetimeFigureOut">
              <a:rPr lang="en-US" smtClean="0"/>
              <a:t>8/29/2024</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ACC3F08-444A-4760-8211-34C160804740}"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DC5FBD-C6A8-4847-8CAF-0222C9B09025}"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CC3F08-444A-4760-8211-34C16080474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DC5FBD-C6A8-4847-8CAF-0222C9B09025}"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CC3F08-444A-4760-8211-34C16080474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FDC5FBD-C6A8-4847-8CAF-0222C9B09025}" type="datetimeFigureOut">
              <a:rPr lang="en-US" smtClean="0"/>
              <a:t>8/29/2024</a:t>
            </a:fld>
            <a:endParaRPr lang="en-US" dirty="0"/>
          </a:p>
        </p:txBody>
      </p:sp>
      <p:sp>
        <p:nvSpPr>
          <p:cNvPr id="9" name="Slide Number Placeholder 8"/>
          <p:cNvSpPr>
            <a:spLocks noGrp="1"/>
          </p:cNvSpPr>
          <p:nvPr>
            <p:ph type="sldNum" sz="quarter" idx="15"/>
          </p:nvPr>
        </p:nvSpPr>
        <p:spPr/>
        <p:txBody>
          <a:bodyPr rtlCol="0"/>
          <a:lstStyle/>
          <a:p>
            <a:fld id="{7ACC3F08-444A-4760-8211-34C160804740}" type="slidenum">
              <a:rPr lang="en-US" smtClean="0"/>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FDC5FBD-C6A8-4847-8CAF-0222C9B09025}" type="datetimeFigureOut">
              <a:rPr lang="en-US" smtClean="0"/>
              <a:t>8/29/2024</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7ACC3F08-444A-4760-8211-34C160804740}"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FDC5FBD-C6A8-4847-8CAF-0222C9B09025}"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CC3F08-444A-4760-8211-34C160804740}" type="slidenum">
              <a:rPr lang="en-US" smtClean="0"/>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FDC5FBD-C6A8-4847-8CAF-0222C9B09025}" type="datetimeFigureOut">
              <a:rPr lang="en-US" smtClean="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ACC3F08-444A-4760-8211-34C160804740}" type="slidenum">
              <a:rPr lang="en-US" smtClean="0"/>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FDC5FBD-C6A8-4847-8CAF-0222C9B09025}" type="datetimeFigureOut">
              <a:rPr lang="en-US" smtClean="0"/>
              <a:t>8/29/2024</a:t>
            </a:fld>
            <a:endParaRPr lang="en-US" dirty="0"/>
          </a:p>
        </p:txBody>
      </p:sp>
      <p:sp>
        <p:nvSpPr>
          <p:cNvPr id="7" name="Slide Number Placeholder 6"/>
          <p:cNvSpPr>
            <a:spLocks noGrp="1"/>
          </p:cNvSpPr>
          <p:nvPr>
            <p:ph type="sldNum" sz="quarter" idx="11"/>
          </p:nvPr>
        </p:nvSpPr>
        <p:spPr/>
        <p:txBody>
          <a:bodyPr rtlCol="0"/>
          <a:lstStyle/>
          <a:p>
            <a:fld id="{7ACC3F08-444A-4760-8211-34C160804740}" type="slidenum">
              <a:rPr lang="en-US" smtClean="0"/>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C5FBD-C6A8-4847-8CAF-0222C9B09025}" type="datetimeFigureOut">
              <a:rPr lang="en-US" smtClean="0"/>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ACC3F08-444A-4760-8211-34C16080474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FDC5FBD-C6A8-4847-8CAF-0222C9B09025}" type="datetimeFigureOut">
              <a:rPr lang="en-US" smtClean="0"/>
              <a:t>8/29/2024</a:t>
            </a:fld>
            <a:endParaRPr lang="en-US" dirty="0"/>
          </a:p>
        </p:txBody>
      </p:sp>
      <p:sp>
        <p:nvSpPr>
          <p:cNvPr id="22" name="Slide Number Placeholder 21"/>
          <p:cNvSpPr>
            <a:spLocks noGrp="1"/>
          </p:cNvSpPr>
          <p:nvPr>
            <p:ph type="sldNum" sz="quarter" idx="15"/>
          </p:nvPr>
        </p:nvSpPr>
        <p:spPr/>
        <p:txBody>
          <a:bodyPr rtlCol="0"/>
          <a:lstStyle/>
          <a:p>
            <a:fld id="{7ACC3F08-444A-4760-8211-34C160804740}" type="slidenum">
              <a:rPr lang="en-US" smtClean="0"/>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FDC5FBD-C6A8-4847-8CAF-0222C9B09025}" type="datetimeFigureOut">
              <a:rPr lang="en-US" smtClean="0"/>
              <a:t>8/29/2024</a:t>
            </a:fld>
            <a:endParaRPr lang="en-US" dirty="0"/>
          </a:p>
        </p:txBody>
      </p:sp>
      <p:sp>
        <p:nvSpPr>
          <p:cNvPr id="18" name="Slide Number Placeholder 17"/>
          <p:cNvSpPr>
            <a:spLocks noGrp="1"/>
          </p:cNvSpPr>
          <p:nvPr>
            <p:ph type="sldNum" sz="quarter" idx="11"/>
          </p:nvPr>
        </p:nvSpPr>
        <p:spPr/>
        <p:txBody>
          <a:bodyPr rtlCol="0"/>
          <a:lstStyle/>
          <a:p>
            <a:fld id="{7ACC3F08-444A-4760-8211-34C160804740}" type="slidenum">
              <a:rPr lang="en-US" smtClean="0"/>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FDC5FBD-C6A8-4847-8CAF-0222C9B09025}" type="datetimeFigureOut">
              <a:rPr lang="en-US" smtClean="0"/>
              <a:t>8/29/2024</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ACC3F08-444A-4760-8211-34C16080474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solidFill>
                  <a:schemeClr val="accent1">
                    <a:lumMod val="50000"/>
                  </a:schemeClr>
                </a:solidFill>
              </a:rPr>
              <a:t>Tourism in India</a:t>
            </a:r>
            <a:endParaRPr lang="en-US" sz="4000" dirty="0">
              <a:solidFill>
                <a:schemeClr val="accent1">
                  <a:lumMod val="50000"/>
                </a:schemeClr>
              </a:solidFill>
            </a:endParaRPr>
          </a:p>
        </p:txBody>
      </p:sp>
      <p:sp>
        <p:nvSpPr>
          <p:cNvPr id="3" name="Subtitle 2"/>
          <p:cNvSpPr>
            <a:spLocks noGrp="1"/>
          </p:cNvSpPr>
          <p:nvPr>
            <p:ph type="subTitle" idx="1"/>
          </p:nvPr>
        </p:nvSpPr>
        <p:spPr/>
        <p:txBody>
          <a:bodyPr>
            <a:normAutofit/>
          </a:bodyPr>
          <a:lstStyle/>
          <a:p>
            <a:r>
              <a:rPr lang="en-US" sz="2000" dirty="0" smtClean="0">
                <a:solidFill>
                  <a:srgbClr val="7030A0"/>
                </a:solidFill>
              </a:rPr>
              <a:t>“Embracing cultures, capturing moments”</a:t>
            </a:r>
            <a:endParaRPr lang="en-US" sz="2000" dirty="0">
              <a:solidFill>
                <a:srgbClr val="7030A0"/>
              </a:solidFill>
            </a:endParaRPr>
          </a:p>
        </p:txBody>
      </p:sp>
    </p:spTree>
    <p:extLst>
      <p:ext uri="{BB962C8B-B14F-4D97-AF65-F5344CB8AC3E}">
        <p14:creationId xmlns:p14="http://schemas.microsoft.com/office/powerpoint/2010/main" val="123878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467600" cy="1143000"/>
          </a:xfrm>
        </p:spPr>
        <p:txBody>
          <a:bodyPr/>
          <a:lstStyle/>
          <a:p>
            <a:r>
              <a:rPr lang="en-US" b="1" dirty="0" smtClean="0">
                <a:solidFill>
                  <a:schemeClr val="accent3">
                    <a:lumMod val="50000"/>
                  </a:schemeClr>
                </a:solidFill>
              </a:rPr>
              <a:t>	</a:t>
            </a:r>
            <a:r>
              <a:rPr lang="en-US" b="1" dirty="0" smtClean="0">
                <a:solidFill>
                  <a:schemeClr val="accent3">
                    <a:lumMod val="50000"/>
                  </a:schemeClr>
                </a:solidFill>
              </a:rPr>
              <a:t>		</a:t>
            </a:r>
            <a:r>
              <a:rPr lang="en-US" b="1" dirty="0" smtClean="0">
                <a:solidFill>
                  <a:schemeClr val="accent3">
                    <a:lumMod val="50000"/>
                  </a:schemeClr>
                </a:solidFill>
              </a:rPr>
              <a:t>Khajjiar</a:t>
            </a:r>
            <a:r>
              <a:rPr lang="en-US" b="1" dirty="0" smtClean="0">
                <a:solidFill>
                  <a:schemeClr val="accent3">
                    <a:lumMod val="50000"/>
                  </a:schemeClr>
                </a:solidFill>
              </a:rPr>
              <a:t> </a:t>
            </a:r>
            <a:endParaRPr lang="en-US" b="1" dirty="0">
              <a:solidFill>
                <a:schemeClr val="accent3">
                  <a:lumMod val="50000"/>
                </a:schemeClr>
              </a:solidFill>
            </a:endParaRPr>
          </a:p>
        </p:txBody>
      </p:sp>
      <p:sp>
        <p:nvSpPr>
          <p:cNvPr id="4" name="Content Placeholder 3"/>
          <p:cNvSpPr>
            <a:spLocks noGrp="1"/>
          </p:cNvSpPr>
          <p:nvPr>
            <p:ph sz="quarter" idx="2"/>
          </p:nvPr>
        </p:nvSpPr>
        <p:spPr/>
        <p:txBody>
          <a:bodyPr/>
          <a:lstStyle/>
          <a:p>
            <a:r>
              <a:rPr lang="en-US" dirty="0" smtClean="0">
                <a:solidFill>
                  <a:srgbClr val="002060"/>
                </a:solidFill>
              </a:rPr>
              <a:t>Khajjiar</a:t>
            </a:r>
            <a:r>
              <a:rPr lang="en-US" dirty="0" smtClean="0">
                <a:solidFill>
                  <a:srgbClr val="002060"/>
                </a:solidFill>
              </a:rPr>
              <a:t> </a:t>
            </a:r>
            <a:r>
              <a:rPr lang="en-US" dirty="0" smtClean="0">
                <a:solidFill>
                  <a:srgbClr val="002060"/>
                </a:solidFill>
              </a:rPr>
              <a:t>,often called as India's Switzerland, is a hill station in chamber district</a:t>
            </a:r>
            <a:r>
              <a:rPr lang="en-US" dirty="0">
                <a:solidFill>
                  <a:srgbClr val="002060"/>
                </a:solidFill>
              </a:rPr>
              <a:t> </a:t>
            </a:r>
            <a:r>
              <a:rPr lang="en-US" dirty="0" smtClean="0">
                <a:solidFill>
                  <a:srgbClr val="002060"/>
                </a:solidFill>
              </a:rPr>
              <a:t>of </a:t>
            </a:r>
            <a:r>
              <a:rPr lang="en-US" dirty="0" smtClean="0">
                <a:solidFill>
                  <a:srgbClr val="002060"/>
                </a:solidFill>
              </a:rPr>
              <a:t>himachal</a:t>
            </a:r>
            <a:r>
              <a:rPr lang="en-US" dirty="0" smtClean="0">
                <a:solidFill>
                  <a:srgbClr val="002060"/>
                </a:solidFill>
              </a:rPr>
              <a:t> </a:t>
            </a:r>
            <a:r>
              <a:rPr lang="en-US" dirty="0" smtClean="0">
                <a:solidFill>
                  <a:srgbClr val="002060"/>
                </a:solidFill>
              </a:rPr>
              <a:t>pradesh</a:t>
            </a:r>
            <a:r>
              <a:rPr lang="en-US" dirty="0" smtClean="0">
                <a:solidFill>
                  <a:srgbClr val="002060"/>
                </a:solidFill>
              </a:rPr>
              <a:t>.</a:t>
            </a:r>
          </a:p>
          <a:p>
            <a:r>
              <a:rPr lang="en-US" dirty="0" smtClean="0">
                <a:solidFill>
                  <a:srgbClr val="002060"/>
                </a:solidFill>
              </a:rPr>
              <a:t>Dating from 12</a:t>
            </a:r>
            <a:r>
              <a:rPr lang="en-US" baseline="30000" dirty="0" smtClean="0">
                <a:solidFill>
                  <a:srgbClr val="002060"/>
                </a:solidFill>
              </a:rPr>
              <a:t>th</a:t>
            </a:r>
            <a:r>
              <a:rPr lang="en-US" dirty="0" smtClean="0">
                <a:solidFill>
                  <a:srgbClr val="002060"/>
                </a:solidFill>
              </a:rPr>
              <a:t> </a:t>
            </a:r>
            <a:r>
              <a:rPr lang="en-US" dirty="0" smtClean="0">
                <a:solidFill>
                  <a:srgbClr val="002060"/>
                </a:solidFill>
              </a:rPr>
              <a:t>century,khajji</a:t>
            </a:r>
            <a:r>
              <a:rPr lang="en-US" dirty="0" smtClean="0">
                <a:solidFill>
                  <a:srgbClr val="002060"/>
                </a:solidFill>
              </a:rPr>
              <a:t> nag temple is dedicated to a serpent god.</a:t>
            </a:r>
          </a:p>
          <a:p>
            <a:endParaRPr lang="en-US" dirty="0" smtClean="0">
              <a:solidFill>
                <a:srgbClr val="002060"/>
              </a:solidFill>
            </a:endParaRPr>
          </a:p>
        </p:txBody>
      </p:sp>
      <p:pic>
        <p:nvPicPr>
          <p:cNvPr id="7"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09600" y="2590800"/>
            <a:ext cx="34290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54512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a:ln>
            <a:solidFill>
              <a:schemeClr val="accent3">
                <a:lumMod val="50000"/>
              </a:schemeClr>
            </a:solidFill>
          </a:ln>
        </p:spPr>
        <p:txBody>
          <a:bodyPr/>
          <a:lstStyle/>
          <a:p>
            <a:r>
              <a:rPr lang="en-US" b="1" dirty="0" smtClean="0">
                <a:solidFill>
                  <a:schemeClr val="accent3">
                    <a:lumMod val="50000"/>
                  </a:schemeClr>
                </a:solidFill>
              </a:rPr>
              <a:t>		   Magnetic hill</a:t>
            </a:r>
            <a:endParaRPr lang="en-US" b="1" dirty="0">
              <a:solidFill>
                <a:schemeClr val="accent3">
                  <a:lumMod val="50000"/>
                </a:schemeClr>
              </a:solidFill>
            </a:endParaRPr>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rot="21280574">
            <a:off x="887104" y="1716902"/>
            <a:ext cx="7389525" cy="356061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4841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50000"/>
                  </a:schemeClr>
                </a:solidFill>
              </a:rPr>
              <a:t>Initiatives taken by government</a:t>
            </a:r>
            <a:br>
              <a:rPr lang="en-US" b="1" dirty="0" smtClean="0">
                <a:solidFill>
                  <a:schemeClr val="accent3">
                    <a:lumMod val="50000"/>
                  </a:schemeClr>
                </a:solidFill>
              </a:rPr>
            </a:br>
            <a:r>
              <a:rPr lang="en-US" b="1" dirty="0" smtClean="0">
                <a:solidFill>
                  <a:schemeClr val="accent3">
                    <a:lumMod val="50000"/>
                  </a:schemeClr>
                </a:solidFill>
              </a:rPr>
              <a:t>to promote tourism industry</a:t>
            </a:r>
            <a:endParaRPr lang="en-US" b="1" dirty="0">
              <a:solidFill>
                <a:schemeClr val="accent3">
                  <a:lumMod val="50000"/>
                </a:schemeClr>
              </a:solidFill>
            </a:endParaRPr>
          </a:p>
        </p:txBody>
      </p:sp>
      <p:sp>
        <p:nvSpPr>
          <p:cNvPr id="3" name="Content Placeholder 2"/>
          <p:cNvSpPr>
            <a:spLocks noGrp="1"/>
          </p:cNvSpPr>
          <p:nvPr>
            <p:ph sz="quarter" idx="1"/>
          </p:nvPr>
        </p:nvSpPr>
        <p:spPr/>
        <p:txBody>
          <a:bodyPr/>
          <a:lstStyle/>
          <a:p>
            <a:r>
              <a:rPr lang="en-US" dirty="0" smtClean="0"/>
              <a:t>In the year 2002,the government of </a:t>
            </a:r>
            <a:r>
              <a:rPr lang="en-US" dirty="0" err="1" smtClean="0"/>
              <a:t>india</a:t>
            </a:r>
            <a:r>
              <a:rPr lang="en-US" dirty="0" smtClean="0"/>
              <a:t> announced a new tourism policy.</a:t>
            </a:r>
          </a:p>
          <a:p>
            <a:r>
              <a:rPr lang="en-US" dirty="0" smtClean="0"/>
              <a:t>The policy is built around the 7-s mantra of </a:t>
            </a:r>
          </a:p>
          <a:p>
            <a:pPr>
              <a:buClr>
                <a:srgbClr val="7030A0"/>
              </a:buClr>
              <a:buFont typeface="Wingdings" pitchFamily="2" charset="2"/>
              <a:buChar char="v"/>
            </a:pPr>
            <a:r>
              <a:rPr lang="en-US" sz="2800" dirty="0" err="1" smtClean="0"/>
              <a:t>swaagat</a:t>
            </a:r>
            <a:r>
              <a:rPr lang="en-US" dirty="0" smtClean="0"/>
              <a:t> (welcome)</a:t>
            </a:r>
          </a:p>
          <a:p>
            <a:pPr>
              <a:buClr>
                <a:srgbClr val="7030A0"/>
              </a:buClr>
              <a:buFont typeface="Wingdings" pitchFamily="2" charset="2"/>
              <a:buChar char="v"/>
            </a:pPr>
            <a:r>
              <a:rPr lang="en-US" sz="2800" dirty="0" err="1" smtClean="0"/>
              <a:t>Soochanaa</a:t>
            </a:r>
            <a:r>
              <a:rPr lang="en-US" dirty="0" smtClean="0"/>
              <a:t>(information)</a:t>
            </a:r>
          </a:p>
          <a:p>
            <a:pPr>
              <a:buClr>
                <a:srgbClr val="7030A0"/>
              </a:buClr>
              <a:buFont typeface="Wingdings" pitchFamily="2" charset="2"/>
              <a:buChar char="v"/>
            </a:pPr>
            <a:r>
              <a:rPr lang="en-US" sz="2800" dirty="0" err="1" smtClean="0"/>
              <a:t>Suvidhaa</a:t>
            </a:r>
            <a:r>
              <a:rPr lang="en-US" dirty="0" smtClean="0"/>
              <a:t>(</a:t>
            </a:r>
            <a:r>
              <a:rPr lang="en-US" dirty="0" err="1" smtClean="0"/>
              <a:t>faciltation</a:t>
            </a:r>
            <a:r>
              <a:rPr lang="en-US" dirty="0" smtClean="0"/>
              <a:t>)</a:t>
            </a:r>
          </a:p>
          <a:p>
            <a:pPr>
              <a:buClr>
                <a:srgbClr val="7030A0"/>
              </a:buClr>
              <a:buFont typeface="Wingdings" pitchFamily="2" charset="2"/>
              <a:buChar char="v"/>
            </a:pPr>
            <a:r>
              <a:rPr lang="en-US" sz="2800" dirty="0" err="1" smtClean="0"/>
              <a:t>Sahyog</a:t>
            </a:r>
            <a:r>
              <a:rPr lang="en-US" dirty="0" smtClean="0"/>
              <a:t>(cooperation)</a:t>
            </a:r>
          </a:p>
          <a:p>
            <a:pPr>
              <a:buClr>
                <a:srgbClr val="7030A0"/>
              </a:buClr>
              <a:buFont typeface="Wingdings" pitchFamily="2" charset="2"/>
              <a:buChar char="v"/>
            </a:pPr>
            <a:r>
              <a:rPr lang="en-US" sz="2800" dirty="0" err="1" smtClean="0"/>
              <a:t>Sanrachnaa</a:t>
            </a:r>
            <a:r>
              <a:rPr lang="en-US" dirty="0" smtClean="0"/>
              <a:t>(</a:t>
            </a:r>
            <a:r>
              <a:rPr lang="en-US" dirty="0" err="1" smtClean="0"/>
              <a:t>infastructure</a:t>
            </a:r>
            <a:r>
              <a:rPr lang="en-US" dirty="0" smtClean="0"/>
              <a:t>)</a:t>
            </a:r>
          </a:p>
          <a:p>
            <a:pPr>
              <a:buClr>
                <a:srgbClr val="7030A0"/>
              </a:buClr>
              <a:buFont typeface="Wingdings" pitchFamily="2" charset="2"/>
              <a:buChar char="v"/>
            </a:pPr>
            <a:r>
              <a:rPr lang="en-US" sz="2800" dirty="0" err="1" smtClean="0"/>
              <a:t>Saffaai</a:t>
            </a:r>
            <a:r>
              <a:rPr lang="en-US" sz="2800" dirty="0" smtClean="0"/>
              <a:t>(</a:t>
            </a:r>
            <a:r>
              <a:rPr lang="en-US" dirty="0" smtClean="0"/>
              <a:t>cleanliness)</a:t>
            </a:r>
            <a:endParaRPr lang="en-US" dirty="0"/>
          </a:p>
        </p:txBody>
      </p:sp>
    </p:spTree>
    <p:extLst>
      <p:ext uri="{BB962C8B-B14F-4D97-AF65-F5344CB8AC3E}">
        <p14:creationId xmlns:p14="http://schemas.microsoft.com/office/powerpoint/2010/main" val="3969200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1219200"/>
            <a:ext cx="6858000" cy="3962400"/>
          </a:xfrm>
          <a:ln>
            <a:solidFill>
              <a:srgbClr val="002060"/>
            </a:solidFill>
          </a:ln>
        </p:spPr>
        <p:style>
          <a:lnRef idx="3">
            <a:schemeClr val="lt1"/>
          </a:lnRef>
          <a:fillRef idx="1">
            <a:schemeClr val="accent1"/>
          </a:fillRef>
          <a:effectRef idx="1">
            <a:schemeClr val="accent1"/>
          </a:effectRef>
          <a:fontRef idx="minor">
            <a:schemeClr val="lt1"/>
          </a:fontRef>
        </p:style>
        <p:txBody>
          <a:bodyPr>
            <a:scene3d>
              <a:camera prst="orthographicFront"/>
              <a:lightRig rig="soft" dir="t">
                <a:rot lat="0" lon="0" rev="10800000"/>
              </a:lightRig>
            </a:scene3d>
            <a:sp3d>
              <a:bevelT w="27940" h="12700"/>
              <a:contourClr>
                <a:srgbClr val="DDDDDD"/>
              </a:contourClr>
            </a:sp3d>
          </a:bodyPr>
          <a:lstStyle/>
          <a:p>
            <a:endParaRPr lang="en-US" b="1" spc="150" dirty="0" smtClean="0">
              <a:ln w="11430">
                <a:solidFill>
                  <a:schemeClr val="tx1">
                    <a:lumMod val="95000"/>
                    <a:lumOff val="5000"/>
                  </a:schemeClr>
                </a:solidFill>
              </a:ln>
              <a:solidFill>
                <a:srgbClr val="F8F8F8"/>
              </a:solidFill>
              <a:effectLst>
                <a:glow rad="63500">
                  <a:schemeClr val="accent3">
                    <a:satMod val="175000"/>
                    <a:alpha val="40000"/>
                  </a:schemeClr>
                </a:glow>
                <a:outerShdw blurRad="25400" algn="tl" rotWithShape="0">
                  <a:srgbClr val="000000">
                    <a:alpha val="43000"/>
                  </a:srgbClr>
                </a:outerShdw>
              </a:effectLst>
            </a:endParaRPr>
          </a:p>
          <a:p>
            <a:pPr marL="0" indent="0">
              <a:buNone/>
            </a:pPr>
            <a:endParaRPr lang="en-US" b="1" spc="150" dirty="0">
              <a:ln w="11430">
                <a:solidFill>
                  <a:schemeClr val="tx1">
                    <a:lumMod val="95000"/>
                    <a:lumOff val="5000"/>
                  </a:schemeClr>
                </a:solidFill>
              </a:ln>
              <a:solidFill>
                <a:srgbClr val="F8F8F8"/>
              </a:solidFill>
              <a:effectLst>
                <a:glow rad="63500">
                  <a:schemeClr val="accent3">
                    <a:satMod val="175000"/>
                    <a:alpha val="40000"/>
                  </a:schemeClr>
                </a:glow>
                <a:outerShdw blurRad="25400" algn="tl" rotWithShape="0">
                  <a:srgbClr val="000000">
                    <a:alpha val="43000"/>
                  </a:srgbClr>
                </a:outerShdw>
              </a:effectLst>
            </a:endParaRPr>
          </a:p>
          <a:p>
            <a:endParaRPr lang="en-US" b="1" spc="150" dirty="0" smtClean="0">
              <a:ln w="11430">
                <a:solidFill>
                  <a:schemeClr val="tx1">
                    <a:lumMod val="95000"/>
                    <a:lumOff val="5000"/>
                  </a:schemeClr>
                </a:solidFill>
              </a:ln>
              <a:solidFill>
                <a:srgbClr val="F8F8F8"/>
              </a:solidFill>
              <a:effectLst>
                <a:glow rad="63500">
                  <a:schemeClr val="accent3">
                    <a:satMod val="175000"/>
                    <a:alpha val="40000"/>
                  </a:schemeClr>
                </a:glow>
                <a:outerShdw blurRad="25400" algn="tl" rotWithShape="0">
                  <a:srgbClr val="000000">
                    <a:alpha val="43000"/>
                  </a:srgbClr>
                </a:outerShdw>
              </a:effectLst>
            </a:endParaRPr>
          </a:p>
          <a:p>
            <a:endParaRPr lang="en-US" b="1" spc="150" dirty="0">
              <a:ln w="11430">
                <a:solidFill>
                  <a:schemeClr val="tx1">
                    <a:lumMod val="95000"/>
                    <a:lumOff val="5000"/>
                  </a:schemeClr>
                </a:solidFill>
              </a:ln>
              <a:solidFill>
                <a:srgbClr val="F8F8F8"/>
              </a:solidFill>
              <a:effectLst>
                <a:glow rad="63500">
                  <a:schemeClr val="accent3">
                    <a:satMod val="175000"/>
                    <a:alpha val="40000"/>
                  </a:schemeClr>
                </a:glow>
                <a:outerShdw blurRad="25400" algn="tl" rotWithShape="0">
                  <a:srgbClr val="000000">
                    <a:alpha val="43000"/>
                  </a:srgbClr>
                </a:outerShdw>
              </a:effectLst>
            </a:endParaRPr>
          </a:p>
          <a:p>
            <a:pPr marL="1828800" lvl="6" indent="0">
              <a:buNone/>
            </a:pPr>
            <a:r>
              <a:rPr lang="en-US" sz="6600" dirty="0" smtClean="0">
                <a:ln w="10160">
                  <a:solidFill>
                    <a:schemeClr val="tx1">
                      <a:lumMod val="95000"/>
                      <a:lumOff val="5000"/>
                    </a:schemeClr>
                  </a:solidFill>
                  <a:prstDash val="solid"/>
                </a:ln>
                <a:solidFill>
                  <a:srgbClr val="FFFFFF"/>
                </a:solidFill>
                <a:effectLst>
                  <a:glow rad="63500">
                    <a:schemeClr val="accent3">
                      <a:satMod val="175000"/>
                      <a:alpha val="40000"/>
                    </a:schemeClr>
                  </a:glow>
                  <a:outerShdw blurRad="38100" dist="32000" dir="5400000" algn="tl">
                    <a:srgbClr val="000000">
                      <a:alpha val="30000"/>
                    </a:srgbClr>
                  </a:outerShdw>
                </a:effectLst>
                <a:latin typeface="Brush Script MT" pitchFamily="66" charset="0"/>
              </a:rPr>
              <a:t>Thank </a:t>
            </a:r>
            <a:r>
              <a:rPr lang="en-US" sz="6600" dirty="0">
                <a:ln w="10160">
                  <a:solidFill>
                    <a:schemeClr val="tx1">
                      <a:lumMod val="95000"/>
                      <a:lumOff val="5000"/>
                    </a:schemeClr>
                  </a:solidFill>
                  <a:prstDash val="solid"/>
                </a:ln>
                <a:solidFill>
                  <a:srgbClr val="FFFFFF"/>
                </a:solidFill>
                <a:effectLst>
                  <a:glow rad="63500">
                    <a:schemeClr val="accent3">
                      <a:satMod val="175000"/>
                      <a:alpha val="40000"/>
                    </a:schemeClr>
                  </a:glow>
                  <a:outerShdw blurRad="38100" dist="32000" dir="5400000" algn="tl">
                    <a:srgbClr val="000000">
                      <a:alpha val="30000"/>
                    </a:srgbClr>
                  </a:outerShdw>
                </a:effectLst>
                <a:latin typeface="Brush Script MT" pitchFamily="66" charset="0"/>
              </a:rPr>
              <a:t>you</a:t>
            </a:r>
          </a:p>
          <a:p>
            <a:pPr marL="1828800" lvl="6" indent="0">
              <a:buNone/>
            </a:pPr>
            <a:endParaRPr lang="en-US" b="1" spc="150" dirty="0">
              <a:ln w="11430">
                <a:solidFill>
                  <a:schemeClr val="tx1">
                    <a:lumMod val="95000"/>
                    <a:lumOff val="5000"/>
                  </a:schemeClr>
                </a:solidFill>
              </a:ln>
              <a:solidFill>
                <a:srgbClr val="F8F8F8"/>
              </a:solidFill>
              <a:effectLst>
                <a:glow rad="63500">
                  <a:schemeClr val="accent3">
                    <a:satMod val="175000"/>
                    <a:alpha val="40000"/>
                  </a:schemeClr>
                </a:glow>
                <a:outerShdw blurRad="25400" algn="tl" rotWithShape="0">
                  <a:srgbClr val="000000">
                    <a:alpha val="43000"/>
                  </a:srgbClr>
                </a:outerShdw>
              </a:effectLst>
            </a:endParaRPr>
          </a:p>
        </p:txBody>
      </p:sp>
    </p:spTree>
    <p:extLst>
      <p:ext uri="{BB962C8B-B14F-4D97-AF65-F5344CB8AC3E}">
        <p14:creationId xmlns:p14="http://schemas.microsoft.com/office/powerpoint/2010/main" val="79336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50000"/>
                  </a:schemeClr>
                </a:solidFill>
              </a:rPr>
              <a:t>		What is tourism?</a:t>
            </a:r>
            <a:endParaRPr lang="en-US" b="1" dirty="0">
              <a:solidFill>
                <a:schemeClr val="accent3">
                  <a:lumMod val="50000"/>
                </a:schemeClr>
              </a:solidFill>
            </a:endParaRPr>
          </a:p>
        </p:txBody>
      </p:sp>
      <p:sp>
        <p:nvSpPr>
          <p:cNvPr id="3" name="Content Placeholder 2"/>
          <p:cNvSpPr>
            <a:spLocks noGrp="1"/>
          </p:cNvSpPr>
          <p:nvPr>
            <p:ph sz="quarter" idx="1"/>
          </p:nvPr>
        </p:nvSpPr>
        <p:spPr>
          <a:xfrm>
            <a:off x="685800" y="1447800"/>
            <a:ext cx="7467600" cy="4873752"/>
          </a:xfrm>
        </p:spPr>
        <p:txBody>
          <a:bodyPr/>
          <a:lstStyle/>
          <a:p>
            <a:r>
              <a:rPr lang="en-US" dirty="0" smtClean="0"/>
              <a:t>Tourism is the travel for recreational (fun),leisure(rest),family or business purposes, usually of a limited duration.</a:t>
            </a:r>
          </a:p>
          <a:p>
            <a:pPr marL="0" indent="0">
              <a:buNone/>
            </a:pPr>
            <a:endParaRPr lang="en-US" dirty="0"/>
          </a:p>
          <a:p>
            <a:pPr marL="0" indent="0">
              <a:buNone/>
            </a:pPr>
            <a:r>
              <a:rPr lang="en-US" dirty="0" smtClean="0"/>
              <a:t>			</a:t>
            </a:r>
            <a:r>
              <a:rPr lang="en-US" sz="3200" b="1" dirty="0" smtClean="0">
                <a:solidFill>
                  <a:schemeClr val="accent3">
                    <a:lumMod val="50000"/>
                  </a:schemeClr>
                </a:solidFill>
              </a:rPr>
              <a:t>we can say</a:t>
            </a:r>
          </a:p>
          <a:p>
            <a:pPr marL="0" indent="0">
              <a:buNone/>
            </a:pPr>
            <a:r>
              <a:rPr lang="en-US" dirty="0" smtClean="0"/>
              <a:t>Tourism is commonly associated with trans-national travel ,but may also refer to travel to another location within the same country.</a:t>
            </a:r>
          </a:p>
          <a:p>
            <a:pPr marL="0" indent="0">
              <a:buNone/>
            </a:pPr>
            <a:endParaRPr lang="en-US" dirty="0"/>
          </a:p>
          <a:p>
            <a:pPr marL="0" indent="0">
              <a:buNone/>
            </a:pPr>
            <a:r>
              <a:rPr lang="en-US" dirty="0" smtClean="0"/>
              <a:t>Temporary, short-term movement of people to destination outside resident places.</a:t>
            </a:r>
          </a:p>
          <a:p>
            <a:pPr marL="0" indent="0">
              <a:buNone/>
            </a:pPr>
            <a:endParaRPr lang="en-US" sz="3200" b="1" dirty="0" smtClean="0">
              <a:solidFill>
                <a:schemeClr val="accent3">
                  <a:lumMod val="50000"/>
                </a:schemeClr>
              </a:solidFill>
            </a:endParaRPr>
          </a:p>
        </p:txBody>
      </p:sp>
    </p:spTree>
    <p:extLst>
      <p:ext uri="{BB962C8B-B14F-4D97-AF65-F5344CB8AC3E}">
        <p14:creationId xmlns:p14="http://schemas.microsoft.com/office/powerpoint/2010/main" val="27801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50000"/>
                  </a:schemeClr>
                </a:solidFill>
              </a:rPr>
              <a:t>		Who is tourist? </a:t>
            </a:r>
            <a:endParaRPr lang="en-US" b="1" dirty="0">
              <a:solidFill>
                <a:schemeClr val="accent3">
                  <a:lumMod val="50000"/>
                </a:schemeClr>
              </a:solidFill>
            </a:endParaRPr>
          </a:p>
        </p:txBody>
      </p:sp>
      <p:sp>
        <p:nvSpPr>
          <p:cNvPr id="3" name="Content Placeholder 2"/>
          <p:cNvSpPr>
            <a:spLocks noGrp="1"/>
          </p:cNvSpPr>
          <p:nvPr>
            <p:ph sz="quarter" idx="1"/>
          </p:nvPr>
        </p:nvSpPr>
        <p:spPr/>
        <p:txBody>
          <a:bodyPr/>
          <a:lstStyle/>
          <a:p>
            <a:r>
              <a:rPr lang="en-US" dirty="0" smtClean="0">
                <a:solidFill>
                  <a:schemeClr val="tx1">
                    <a:lumMod val="95000"/>
                    <a:lumOff val="5000"/>
                  </a:schemeClr>
                </a:solidFill>
              </a:rPr>
              <a:t>The world tourism organization defines tourists as people “travelling to and staying in places outside their usual environment for not more than our consecutive year for leisure, business and other purpose”.</a:t>
            </a:r>
            <a:endParaRPr lang="en-US" dirty="0">
              <a:solidFill>
                <a:schemeClr val="tx1">
                  <a:lumMod val="95000"/>
                  <a:lumOff val="5000"/>
                </a:schemeClr>
              </a:solidFill>
            </a:endParaRPr>
          </a:p>
        </p:txBody>
      </p:sp>
    </p:spTree>
    <p:extLst>
      <p:ext uri="{BB962C8B-B14F-4D97-AF65-F5344CB8AC3E}">
        <p14:creationId xmlns:p14="http://schemas.microsoft.com/office/powerpoint/2010/main" val="347335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50000"/>
                  </a:schemeClr>
                </a:solidFill>
              </a:rPr>
              <a:t>		Forms of tourism</a:t>
            </a:r>
            <a:endParaRPr lang="en-US" b="1" dirty="0">
              <a:solidFill>
                <a:schemeClr val="accent3">
                  <a:lumMod val="50000"/>
                </a:schemeClr>
              </a:solidFill>
            </a:endParaRPr>
          </a:p>
        </p:txBody>
      </p:sp>
      <p:sp>
        <p:nvSpPr>
          <p:cNvPr id="3" name="Content Placeholder 2"/>
          <p:cNvSpPr>
            <a:spLocks noGrp="1"/>
          </p:cNvSpPr>
          <p:nvPr>
            <p:ph sz="quarter" idx="1"/>
          </p:nvPr>
        </p:nvSpPr>
        <p:spPr/>
        <p:txBody>
          <a:bodyPr/>
          <a:lstStyle/>
          <a:p>
            <a:pPr>
              <a:buFont typeface="Arial" pitchFamily="34" charset="0"/>
              <a:buChar char="•"/>
            </a:pPr>
            <a:r>
              <a:rPr lang="en-US" b="1" dirty="0" smtClean="0">
                <a:solidFill>
                  <a:srgbClr val="7030A0"/>
                </a:solidFill>
              </a:rPr>
              <a:t>Domestic tourism:</a:t>
            </a:r>
          </a:p>
          <a:p>
            <a:pPr marL="0" indent="0">
              <a:buNone/>
            </a:pPr>
            <a:r>
              <a:rPr lang="en-US" b="1" dirty="0" smtClean="0">
                <a:solidFill>
                  <a:srgbClr val="7030A0"/>
                </a:solidFill>
              </a:rPr>
              <a:t>      </a:t>
            </a:r>
            <a:r>
              <a:rPr lang="en-US" dirty="0" smtClean="0">
                <a:solidFill>
                  <a:srgbClr val="7030A0"/>
                </a:solidFill>
              </a:rPr>
              <a:t>   </a:t>
            </a:r>
            <a:r>
              <a:rPr lang="en-US" dirty="0" smtClean="0">
                <a:solidFill>
                  <a:schemeClr val="tx1">
                    <a:lumMod val="95000"/>
                    <a:lumOff val="5000"/>
                  </a:schemeClr>
                </a:solidFill>
              </a:rPr>
              <a:t>          Domestic tourism is tourism involving residents of one country travelling only within that country.</a:t>
            </a:r>
          </a:p>
          <a:p>
            <a:pPr>
              <a:buFont typeface="Arial" pitchFamily="34" charset="0"/>
              <a:buChar char="•"/>
            </a:pPr>
            <a:endParaRPr lang="en-US" b="1" dirty="0">
              <a:solidFill>
                <a:schemeClr val="tx1">
                  <a:lumMod val="95000"/>
                  <a:lumOff val="5000"/>
                </a:schemeClr>
              </a:solidFill>
            </a:endParaRPr>
          </a:p>
          <a:p>
            <a:pPr marL="0" indent="0">
              <a:buNone/>
            </a:pPr>
            <a:r>
              <a:rPr lang="en-US" b="1" dirty="0" smtClean="0">
                <a:solidFill>
                  <a:srgbClr val="7030A0"/>
                </a:solidFill>
              </a:rPr>
              <a:t>Inbound tourism:</a:t>
            </a:r>
          </a:p>
          <a:p>
            <a:pPr marL="0" indent="0">
              <a:buNone/>
            </a:pPr>
            <a:r>
              <a:rPr lang="en-US" dirty="0">
                <a:solidFill>
                  <a:schemeClr val="tx1">
                    <a:lumMod val="95000"/>
                    <a:lumOff val="5000"/>
                  </a:schemeClr>
                </a:solidFill>
              </a:rPr>
              <a:t> </a:t>
            </a:r>
            <a:r>
              <a:rPr lang="en-US" dirty="0" smtClean="0">
                <a:solidFill>
                  <a:schemeClr val="tx1">
                    <a:lumMod val="95000"/>
                    <a:lumOff val="5000"/>
                  </a:schemeClr>
                </a:solidFill>
              </a:rPr>
              <a:t>                 incoming tourism is also known as ‘inbound tourism'. Incoming tourism means travelers arriving different countries form their own.</a:t>
            </a:r>
          </a:p>
          <a:p>
            <a:pPr marL="0" indent="0">
              <a:buNone/>
            </a:pPr>
            <a:r>
              <a:rPr lang="en-US" b="1" dirty="0">
                <a:solidFill>
                  <a:srgbClr val="7030A0"/>
                </a:solidFill>
              </a:rPr>
              <a:t> </a:t>
            </a:r>
            <a:r>
              <a:rPr lang="en-US" b="1" dirty="0" smtClean="0">
                <a:solidFill>
                  <a:srgbClr val="7030A0"/>
                </a:solidFill>
              </a:rPr>
              <a:t>                    </a:t>
            </a:r>
            <a:endParaRPr lang="en-US" b="1" dirty="0">
              <a:solidFill>
                <a:srgbClr val="7030A0"/>
              </a:solidFill>
            </a:endParaRPr>
          </a:p>
        </p:txBody>
      </p:sp>
    </p:spTree>
    <p:extLst>
      <p:ext uri="{BB962C8B-B14F-4D97-AF65-F5344CB8AC3E}">
        <p14:creationId xmlns:p14="http://schemas.microsoft.com/office/powerpoint/2010/main" val="227738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50000"/>
                  </a:schemeClr>
                </a:solidFill>
              </a:rPr>
              <a:t>Different types of tourism in India</a:t>
            </a:r>
            <a:endParaRPr lang="en-US" b="1" dirty="0">
              <a:solidFill>
                <a:schemeClr val="accent3">
                  <a:lumMod val="50000"/>
                </a:schemeClr>
              </a:solidFill>
            </a:endParaRPr>
          </a:p>
        </p:txBody>
      </p:sp>
      <p:sp>
        <p:nvSpPr>
          <p:cNvPr id="3" name="Content Placeholder 2"/>
          <p:cNvSpPr>
            <a:spLocks noGrp="1"/>
          </p:cNvSpPr>
          <p:nvPr>
            <p:ph sz="quarter" idx="1"/>
          </p:nvPr>
        </p:nvSpPr>
        <p:spPr/>
        <p:txBody>
          <a:bodyPr/>
          <a:lstStyle/>
          <a:p>
            <a:pPr lvl="7">
              <a:buFont typeface="Courier New" pitchFamily="49" charset="0"/>
              <a:buChar char="o"/>
            </a:pPr>
            <a:r>
              <a:rPr lang="en-US" sz="2400" dirty="0" smtClean="0">
                <a:solidFill>
                  <a:schemeClr val="tx1">
                    <a:lumMod val="95000"/>
                    <a:lumOff val="5000"/>
                  </a:schemeClr>
                </a:solidFill>
              </a:rPr>
              <a:t>History tourism</a:t>
            </a:r>
          </a:p>
          <a:p>
            <a:pPr lvl="7">
              <a:buFont typeface="Courier New" pitchFamily="49" charset="0"/>
              <a:buChar char="o"/>
            </a:pPr>
            <a:r>
              <a:rPr lang="en-US" sz="2400" dirty="0" smtClean="0">
                <a:solidFill>
                  <a:schemeClr val="tx1">
                    <a:lumMod val="95000"/>
                    <a:lumOff val="5000"/>
                  </a:schemeClr>
                </a:solidFill>
              </a:rPr>
              <a:t>Adventure tourism</a:t>
            </a:r>
          </a:p>
          <a:p>
            <a:pPr lvl="7">
              <a:buFont typeface="Courier New" pitchFamily="49" charset="0"/>
              <a:buChar char="o"/>
            </a:pPr>
            <a:r>
              <a:rPr lang="en-US" sz="2400" dirty="0" smtClean="0">
                <a:solidFill>
                  <a:schemeClr val="tx1">
                    <a:lumMod val="95000"/>
                    <a:lumOff val="5000"/>
                  </a:schemeClr>
                </a:solidFill>
              </a:rPr>
              <a:t>Medical tourism</a:t>
            </a:r>
          </a:p>
          <a:p>
            <a:pPr lvl="7">
              <a:buFont typeface="Courier New" pitchFamily="49" charset="0"/>
              <a:buChar char="o"/>
            </a:pPr>
            <a:r>
              <a:rPr lang="en-US" sz="2400" dirty="0" smtClean="0">
                <a:solidFill>
                  <a:schemeClr val="tx1">
                    <a:lumMod val="95000"/>
                    <a:lumOff val="5000"/>
                  </a:schemeClr>
                </a:solidFill>
              </a:rPr>
              <a:t>Eco system</a:t>
            </a:r>
          </a:p>
          <a:p>
            <a:pPr lvl="7">
              <a:buFont typeface="Courier New" pitchFamily="49" charset="0"/>
              <a:buChar char="o"/>
            </a:pPr>
            <a:r>
              <a:rPr lang="en-US" sz="2400" dirty="0" smtClean="0">
                <a:solidFill>
                  <a:schemeClr val="tx1">
                    <a:lumMod val="95000"/>
                    <a:lumOff val="5000"/>
                  </a:schemeClr>
                </a:solidFill>
              </a:rPr>
              <a:t>Cultural tourism</a:t>
            </a:r>
          </a:p>
          <a:p>
            <a:pPr lvl="7">
              <a:buFont typeface="Courier New" pitchFamily="49" charset="0"/>
              <a:buChar char="o"/>
            </a:pPr>
            <a:r>
              <a:rPr lang="en-US" sz="2400" dirty="0" smtClean="0">
                <a:solidFill>
                  <a:schemeClr val="tx1">
                    <a:lumMod val="95000"/>
                    <a:lumOff val="5000"/>
                  </a:schemeClr>
                </a:solidFill>
              </a:rPr>
              <a:t>Pilgrimage tourism</a:t>
            </a:r>
          </a:p>
          <a:p>
            <a:pPr lvl="7">
              <a:buFont typeface="Courier New" pitchFamily="49" charset="0"/>
              <a:buChar char="o"/>
            </a:pPr>
            <a:r>
              <a:rPr lang="en-US" sz="2400" dirty="0" smtClean="0">
                <a:solidFill>
                  <a:schemeClr val="tx1">
                    <a:lumMod val="95000"/>
                    <a:lumOff val="5000"/>
                  </a:schemeClr>
                </a:solidFill>
              </a:rPr>
              <a:t>Spiritual tourism</a:t>
            </a:r>
          </a:p>
          <a:p>
            <a:pPr lvl="7">
              <a:buFont typeface="Courier New" pitchFamily="49" charset="0"/>
              <a:buChar char="o"/>
            </a:pPr>
            <a:r>
              <a:rPr lang="en-US" sz="2400" dirty="0" smtClean="0">
                <a:solidFill>
                  <a:schemeClr val="tx1">
                    <a:lumMod val="95000"/>
                    <a:lumOff val="5000"/>
                  </a:schemeClr>
                </a:solidFill>
              </a:rPr>
              <a:t>Beach tourism</a:t>
            </a:r>
            <a:r>
              <a:rPr lang="en-US" dirty="0"/>
              <a:t>	</a:t>
            </a:r>
            <a:r>
              <a:rPr lang="en-US" dirty="0" smtClean="0"/>
              <a:t>                          </a:t>
            </a:r>
            <a:endParaRPr lang="en-US" dirty="0"/>
          </a:p>
        </p:txBody>
      </p:sp>
    </p:spTree>
    <p:extLst>
      <p:ext uri="{BB962C8B-B14F-4D97-AF65-F5344CB8AC3E}">
        <p14:creationId xmlns:p14="http://schemas.microsoft.com/office/powerpoint/2010/main" val="6132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0070C0"/>
                </a:solidFill>
              </a:rPr>
              <a:t>Nature of tourism</a:t>
            </a:r>
            <a:endParaRPr lang="en-US" sz="3600" dirty="0">
              <a:solidFill>
                <a:srgbClr val="0070C0"/>
              </a:solidFill>
            </a:endParaRPr>
          </a:p>
        </p:txBody>
      </p:sp>
      <p:sp>
        <p:nvSpPr>
          <p:cNvPr id="3" name="Text Placeholder 2"/>
          <p:cNvSpPr>
            <a:spLocks noGrp="1"/>
          </p:cNvSpPr>
          <p:nvPr>
            <p:ph type="body" idx="2"/>
          </p:nvPr>
        </p:nvSpPr>
        <p:spPr/>
        <p:txBody>
          <a:bodyPr>
            <a:noAutofit/>
          </a:bodyPr>
          <a:lstStyle/>
          <a:p>
            <a:pPr marL="171450" indent="-171450">
              <a:buClr>
                <a:srgbClr val="7030A0"/>
              </a:buClr>
              <a:buFont typeface="Wingdings" pitchFamily="2" charset="2"/>
              <a:buChar char="§"/>
            </a:pPr>
            <a:r>
              <a:rPr lang="en-US" sz="1600" dirty="0" smtClean="0"/>
              <a:t>India as a tourism destination is the toast of the world at the moment.</a:t>
            </a:r>
          </a:p>
          <a:p>
            <a:pPr marL="171450" indent="-171450">
              <a:buClr>
                <a:srgbClr val="7030A0"/>
              </a:buClr>
              <a:buFont typeface="Wingdings" pitchFamily="2" charset="2"/>
              <a:buChar char="§"/>
            </a:pPr>
            <a:r>
              <a:rPr lang="en-US" sz="1600" dirty="0" smtClean="0"/>
              <a:t>Coned nest ranked India amongst the top 10 tourist destinations.</a:t>
            </a:r>
          </a:p>
          <a:p>
            <a:pPr marL="171450" indent="-171450">
              <a:buClr>
                <a:srgbClr val="7030A0"/>
              </a:buClr>
              <a:buFont typeface="Wingdings" pitchFamily="2" charset="2"/>
              <a:buChar char="§"/>
            </a:pPr>
            <a:r>
              <a:rPr lang="en-US" sz="1600" dirty="0" smtClean="0"/>
              <a:t>Travel and tourism industry is the second highest foreign exchange earner for India.</a:t>
            </a:r>
            <a:endParaRPr lang="en-US" sz="1600" dirty="0"/>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5562600" cy="548640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0769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3">
                    <a:lumMod val="50000"/>
                  </a:schemeClr>
                </a:solidFill>
              </a:rPr>
              <a:t>Foreign tourism arrival(FTA’s)in India</a:t>
            </a:r>
            <a:endParaRPr lang="en-US" b="1" dirty="0">
              <a:solidFill>
                <a:schemeClr val="accent3">
                  <a:lumMod val="50000"/>
                </a:schemeClr>
              </a:solidFill>
            </a:endParaRPr>
          </a:p>
        </p:txBody>
      </p:sp>
      <p:sp>
        <p:nvSpPr>
          <p:cNvPr id="3" name="Content Placeholder 2"/>
          <p:cNvSpPr>
            <a:spLocks noGrp="1"/>
          </p:cNvSpPr>
          <p:nvPr>
            <p:ph sz="quarter" idx="1"/>
          </p:nvPr>
        </p:nvSpPr>
        <p:spPr/>
        <p:txBody>
          <a:bodyPr>
            <a:normAutofit/>
          </a:bodyPr>
          <a:lstStyle/>
          <a:p>
            <a:pPr marL="0" indent="0">
              <a:buNone/>
            </a:pPr>
            <a:r>
              <a:rPr lang="en-US" dirty="0" smtClean="0"/>
              <a:t>The number of FTAS in </a:t>
            </a:r>
            <a:r>
              <a:rPr lang="en-US" dirty="0"/>
              <a:t>I</a:t>
            </a:r>
            <a:r>
              <a:rPr lang="en-US" dirty="0" smtClean="0"/>
              <a:t>ndia during:</a:t>
            </a:r>
          </a:p>
          <a:p>
            <a:pPr>
              <a:buClr>
                <a:srgbClr val="7030A0"/>
              </a:buClr>
            </a:pPr>
            <a:r>
              <a:rPr lang="en-US" dirty="0"/>
              <a:t>2010 : 5.78 million</a:t>
            </a:r>
          </a:p>
          <a:p>
            <a:pPr>
              <a:buClr>
                <a:srgbClr val="7030A0"/>
              </a:buClr>
            </a:pPr>
            <a:r>
              <a:rPr lang="en-US" dirty="0"/>
              <a:t>2011 : 6.29 million</a:t>
            </a:r>
          </a:p>
          <a:p>
            <a:pPr>
              <a:buClr>
                <a:srgbClr val="7030A0"/>
              </a:buClr>
            </a:pPr>
            <a:r>
              <a:rPr lang="en-US" dirty="0"/>
              <a:t>2012 : 3.76 </a:t>
            </a:r>
            <a:r>
              <a:rPr lang="en-US" dirty="0" smtClean="0"/>
              <a:t>million.</a:t>
            </a:r>
          </a:p>
          <a:p>
            <a:pPr marL="0" indent="0">
              <a:buClr>
                <a:srgbClr val="7030A0"/>
              </a:buClr>
              <a:buNone/>
            </a:pPr>
            <a:r>
              <a:rPr lang="en-US" dirty="0"/>
              <a:t> </a:t>
            </a:r>
            <a:r>
              <a:rPr lang="en-US" dirty="0" smtClean="0"/>
              <a:t> </a:t>
            </a:r>
          </a:p>
          <a:p>
            <a:pPr>
              <a:buClr>
                <a:srgbClr val="7030A0"/>
              </a:buClr>
              <a:buFont typeface="Wingdings" pitchFamily="2" charset="2"/>
              <a:buChar char="v"/>
            </a:pPr>
            <a:r>
              <a:rPr lang="en-US" dirty="0" smtClean="0"/>
              <a:t>The number of foreign tourist arrivals in the country in 2013 showed an increase of about 4.1% over 2012. </a:t>
            </a:r>
            <a:endParaRPr lang="en-US" dirty="0"/>
          </a:p>
          <a:p>
            <a:pPr>
              <a:buClr>
                <a:srgbClr val="7030A0"/>
              </a:buClr>
            </a:pPr>
            <a:endParaRPr lang="en-US" dirty="0" smtClean="0"/>
          </a:p>
          <a:p>
            <a:pPr>
              <a:buClr>
                <a:srgbClr val="7030A0"/>
              </a:buClr>
            </a:pPr>
            <a:endParaRPr lang="en-US" dirty="0" smtClean="0"/>
          </a:p>
          <a:p>
            <a:pPr marL="0" indent="0">
              <a:buClr>
                <a:srgbClr val="7030A0"/>
              </a:buClr>
              <a:buNone/>
            </a:pPr>
            <a:endParaRPr lang="en-US" dirty="0" smtClean="0"/>
          </a:p>
        </p:txBody>
      </p:sp>
    </p:spTree>
    <p:extLst>
      <p:ext uri="{BB962C8B-B14F-4D97-AF65-F5344CB8AC3E}">
        <p14:creationId xmlns:p14="http://schemas.microsoft.com/office/powerpoint/2010/main" val="219132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60000"/>
              <a:lumOff val="40000"/>
            </a:schemeClr>
          </a:solidFill>
        </p:spPr>
        <p:txBody>
          <a:bodyPr/>
          <a:lstStyle/>
          <a:p>
            <a:r>
              <a:rPr lang="en-US" b="1" dirty="0" smtClean="0">
                <a:solidFill>
                  <a:schemeClr val="accent3">
                    <a:lumMod val="50000"/>
                  </a:schemeClr>
                </a:solidFill>
              </a:rPr>
              <a:t>FTA’s (% share of top 10 source countries in </a:t>
            </a:r>
            <a:r>
              <a:rPr lang="en-US" b="1" dirty="0" smtClean="0">
                <a:solidFill>
                  <a:schemeClr val="accent3">
                    <a:lumMod val="50000"/>
                  </a:schemeClr>
                </a:solidFill>
              </a:rPr>
              <a:t>India </a:t>
            </a:r>
            <a:r>
              <a:rPr lang="en-US" b="1" dirty="0" smtClean="0">
                <a:solidFill>
                  <a:schemeClr val="accent3">
                    <a:lumMod val="50000"/>
                  </a:schemeClr>
                </a:solidFill>
              </a:rPr>
              <a:t>in 2013</a:t>
            </a:r>
            <a:endParaRPr lang="en-US" b="1" dirty="0">
              <a:solidFill>
                <a:schemeClr val="accent3">
                  <a:lumMod val="50000"/>
                </a:schemeClr>
              </a:solidFill>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56920087"/>
              </p:ext>
            </p:extLst>
          </p:nvPr>
        </p:nvGraphicFramePr>
        <p:xfrm>
          <a:off x="457200" y="1600200"/>
          <a:ext cx="7467600" cy="4873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923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717550"/>
          </a:xfrm>
        </p:spPr>
        <p:txBody>
          <a:bodyPr/>
          <a:lstStyle/>
          <a:p>
            <a:r>
              <a:rPr lang="en-US" dirty="0" smtClean="0"/>
              <a:t>			</a:t>
            </a:r>
            <a:r>
              <a:rPr lang="en-US" b="1" dirty="0" smtClean="0">
                <a:solidFill>
                  <a:schemeClr val="accent3">
                    <a:lumMod val="50000"/>
                  </a:schemeClr>
                </a:solidFill>
              </a:rPr>
              <a:t>VISITING</a:t>
            </a:r>
            <a:endParaRPr lang="en-US" b="1" dirty="0">
              <a:solidFill>
                <a:schemeClr val="accent3">
                  <a:lumMod val="50000"/>
                </a:schemeClr>
              </a:solidFill>
            </a:endParaRPr>
          </a:p>
        </p:txBody>
      </p:sp>
      <p:sp>
        <p:nvSpPr>
          <p:cNvPr id="3" name="Content Placeholder 2"/>
          <p:cNvSpPr>
            <a:spLocks noGrp="1"/>
          </p:cNvSpPr>
          <p:nvPr>
            <p:ph sz="quarter" idx="2"/>
          </p:nvPr>
        </p:nvSpPr>
        <p:spPr>
          <a:xfrm>
            <a:off x="457200" y="2133600"/>
            <a:ext cx="3657600" cy="4572000"/>
          </a:xfrm>
        </p:spPr>
        <p:txBody>
          <a:bodyPr>
            <a:normAutofit/>
          </a:bodyPr>
          <a:lstStyle/>
          <a:p>
            <a:r>
              <a:rPr lang="en-US" dirty="0" smtClean="0"/>
              <a:t>Maharashtra  </a:t>
            </a:r>
            <a:endParaRPr lang="en-US" dirty="0" smtClean="0"/>
          </a:p>
          <a:p>
            <a:r>
              <a:rPr lang="en-US" dirty="0" smtClean="0"/>
              <a:t>Tamil </a:t>
            </a:r>
            <a:r>
              <a:rPr lang="en-US" dirty="0" smtClean="0"/>
              <a:t>nadu</a:t>
            </a:r>
            <a:endParaRPr lang="en-US" dirty="0" smtClean="0"/>
          </a:p>
          <a:p>
            <a:r>
              <a:rPr lang="en-US" dirty="0" smtClean="0"/>
              <a:t>Delhi</a:t>
            </a:r>
          </a:p>
          <a:p>
            <a:r>
              <a:rPr lang="en-US" dirty="0" smtClean="0"/>
              <a:t>Uttar-Pradesh</a:t>
            </a:r>
            <a:endParaRPr lang="en-US" dirty="0" smtClean="0"/>
          </a:p>
          <a:p>
            <a:r>
              <a:rPr lang="en-US" dirty="0" smtClean="0"/>
              <a:t>Rajasthan</a:t>
            </a:r>
          </a:p>
          <a:p>
            <a:r>
              <a:rPr lang="en-US" dirty="0" smtClean="0"/>
              <a:t>West Bengal</a:t>
            </a:r>
          </a:p>
          <a:p>
            <a:r>
              <a:rPr lang="en-US" dirty="0" smtClean="0"/>
              <a:t>Bihar</a:t>
            </a:r>
          </a:p>
          <a:p>
            <a:r>
              <a:rPr lang="en-US" dirty="0" smtClean="0"/>
              <a:t>Kerala</a:t>
            </a:r>
          </a:p>
          <a:p>
            <a:r>
              <a:rPr lang="en-US" dirty="0" smtClean="0"/>
              <a:t>Karnataka</a:t>
            </a:r>
          </a:p>
          <a:p>
            <a:r>
              <a:rPr lang="en-US" dirty="0" smtClean="0"/>
              <a:t>Himachal </a:t>
            </a:r>
            <a:r>
              <a:rPr lang="en-US" dirty="0" smtClean="0"/>
              <a:t>Pradesh</a:t>
            </a:r>
            <a:endParaRPr lang="en-US" dirty="0" smtClean="0"/>
          </a:p>
          <a:p>
            <a:endParaRPr lang="en-US" dirty="0" smtClean="0"/>
          </a:p>
          <a:p>
            <a:endParaRPr lang="en-US" dirty="0"/>
          </a:p>
        </p:txBody>
      </p:sp>
      <p:sp>
        <p:nvSpPr>
          <p:cNvPr id="4" name="Content Placeholder 3"/>
          <p:cNvSpPr>
            <a:spLocks noGrp="1"/>
          </p:cNvSpPr>
          <p:nvPr>
            <p:ph sz="quarter" idx="4"/>
          </p:nvPr>
        </p:nvSpPr>
        <p:spPr>
          <a:xfrm>
            <a:off x="4371975" y="2133600"/>
            <a:ext cx="3657600" cy="4343400"/>
          </a:xfrm>
        </p:spPr>
        <p:txBody>
          <a:bodyPr>
            <a:normAutofit lnSpcReduction="10000"/>
          </a:bodyPr>
          <a:lstStyle/>
          <a:p>
            <a:r>
              <a:rPr lang="en-US" dirty="0" smtClean="0"/>
              <a:t>Uttar </a:t>
            </a:r>
            <a:r>
              <a:rPr lang="en-US" dirty="0" smtClean="0"/>
              <a:t>Pradesh</a:t>
            </a:r>
            <a:endParaRPr lang="en-US" dirty="0" smtClean="0"/>
          </a:p>
          <a:p>
            <a:r>
              <a:rPr lang="en-US" dirty="0" smtClean="0"/>
              <a:t>Andhra </a:t>
            </a:r>
            <a:r>
              <a:rPr lang="en-US" dirty="0" smtClean="0"/>
              <a:t>Pradesh</a:t>
            </a:r>
            <a:endParaRPr lang="en-US" dirty="0" smtClean="0"/>
          </a:p>
          <a:p>
            <a:r>
              <a:rPr lang="en-US" dirty="0" smtClean="0"/>
              <a:t>Tamil </a:t>
            </a:r>
            <a:r>
              <a:rPr lang="en-US" dirty="0" smtClean="0"/>
              <a:t>nadir</a:t>
            </a:r>
            <a:endParaRPr lang="en-US" dirty="0" smtClean="0"/>
          </a:p>
          <a:p>
            <a:r>
              <a:rPr lang="en-US" dirty="0" smtClean="0"/>
              <a:t>Karnataka</a:t>
            </a:r>
          </a:p>
          <a:p>
            <a:r>
              <a:rPr lang="en-US" dirty="0" smtClean="0"/>
              <a:t>Maharashtra</a:t>
            </a:r>
          </a:p>
          <a:p>
            <a:r>
              <a:rPr lang="en-US" dirty="0" smtClean="0"/>
              <a:t>Madhya </a:t>
            </a:r>
            <a:r>
              <a:rPr lang="en-US" dirty="0" smtClean="0"/>
              <a:t>Pradesh</a:t>
            </a:r>
            <a:endParaRPr lang="en-US" dirty="0" smtClean="0"/>
          </a:p>
          <a:p>
            <a:r>
              <a:rPr lang="en-US" dirty="0" smtClean="0"/>
              <a:t>Rajasthan</a:t>
            </a:r>
          </a:p>
          <a:p>
            <a:r>
              <a:rPr lang="en-US" dirty="0" smtClean="0"/>
              <a:t>Uttarkhand</a:t>
            </a:r>
            <a:endParaRPr lang="en-US" dirty="0" smtClean="0"/>
          </a:p>
          <a:p>
            <a:r>
              <a:rPr lang="en-US" dirty="0" smtClean="0"/>
              <a:t>West </a:t>
            </a:r>
            <a:r>
              <a:rPr lang="en-US" dirty="0" smtClean="0"/>
              <a:t>Bengal</a:t>
            </a:r>
            <a:endParaRPr lang="en-US" dirty="0" smtClean="0"/>
          </a:p>
          <a:p>
            <a:r>
              <a:rPr lang="en-US" dirty="0" smtClean="0"/>
              <a:t>Gujarat</a:t>
            </a:r>
          </a:p>
          <a:p>
            <a:pPr marL="0" indent="0">
              <a:buNone/>
            </a:pPr>
            <a:endParaRPr lang="en-US" dirty="0" smtClean="0"/>
          </a:p>
          <a:p>
            <a:endParaRPr lang="en-US" dirty="0" smtClean="0"/>
          </a:p>
          <a:p>
            <a:endParaRPr lang="en-US" dirty="0"/>
          </a:p>
        </p:txBody>
      </p:sp>
      <p:sp>
        <p:nvSpPr>
          <p:cNvPr id="5" name="Text Placeholder 4"/>
          <p:cNvSpPr>
            <a:spLocks noGrp="1"/>
          </p:cNvSpPr>
          <p:nvPr>
            <p:ph type="body" sz="quarter" idx="1"/>
          </p:nvPr>
        </p:nvSpPr>
        <p:spPr>
          <a:xfrm>
            <a:off x="457200" y="1219200"/>
            <a:ext cx="3657600" cy="609600"/>
          </a:xfrm>
        </p:spPr>
        <p:txBody>
          <a:bodyPr/>
          <a:lstStyle/>
          <a:p>
            <a:r>
              <a:rPr lang="en-US" dirty="0" smtClean="0"/>
              <a:t>Top 10 visited by foreign tourist.</a:t>
            </a:r>
            <a:endParaRPr lang="en-US" dirty="0"/>
          </a:p>
        </p:txBody>
      </p:sp>
      <p:sp>
        <p:nvSpPr>
          <p:cNvPr id="6" name="Text Placeholder 5"/>
          <p:cNvSpPr>
            <a:spLocks noGrp="1"/>
          </p:cNvSpPr>
          <p:nvPr>
            <p:ph type="body" sz="quarter" idx="3"/>
          </p:nvPr>
        </p:nvSpPr>
        <p:spPr>
          <a:xfrm>
            <a:off x="4267200" y="1219200"/>
            <a:ext cx="3657600" cy="609600"/>
          </a:xfrm>
        </p:spPr>
        <p:txBody>
          <a:bodyPr/>
          <a:lstStyle/>
          <a:p>
            <a:r>
              <a:rPr lang="en-US" dirty="0" smtClean="0"/>
              <a:t>Top 10 states visited </a:t>
            </a:r>
            <a:r>
              <a:rPr lang="en-US" dirty="0" smtClean="0"/>
              <a:t>byb</a:t>
            </a:r>
            <a:r>
              <a:rPr lang="en-US" dirty="0"/>
              <a:t> </a:t>
            </a:r>
            <a:r>
              <a:rPr lang="en-US" dirty="0" smtClean="0"/>
              <a:t>domestic tourist</a:t>
            </a:r>
            <a:endParaRPr lang="en-US" dirty="0"/>
          </a:p>
        </p:txBody>
      </p:sp>
    </p:spTree>
    <p:extLst>
      <p:ext uri="{BB962C8B-B14F-4D97-AF65-F5344CB8AC3E}">
        <p14:creationId xmlns:p14="http://schemas.microsoft.com/office/powerpoint/2010/main" val="40888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166</TotalTime>
  <Words>360</Words>
  <Application>Microsoft Office PowerPoint</Application>
  <PresentationFormat>On-screen Show (4:3)</PresentationFormat>
  <Paragraphs>84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Tourism in India</vt:lpstr>
      <vt:lpstr>  What is tourism?</vt:lpstr>
      <vt:lpstr>  Who is tourist? </vt:lpstr>
      <vt:lpstr>  Forms of tourism</vt:lpstr>
      <vt:lpstr>Different types of tourism in India</vt:lpstr>
      <vt:lpstr>Nature of tourism</vt:lpstr>
      <vt:lpstr>Foreign tourism arrival(FTA’s)in India</vt:lpstr>
      <vt:lpstr>FTA’s (% share of top 10 source countries in India in 2013</vt:lpstr>
      <vt:lpstr>   VISITING</vt:lpstr>
      <vt:lpstr>   Khajjiar </vt:lpstr>
      <vt:lpstr>     Magnetic hill</vt:lpstr>
      <vt:lpstr>Initiatives taken by government to promote tourism industry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in india</dc:title>
  <dc:creator>Dell</dc:creator>
  <cp:lastModifiedBy>Dell</cp:lastModifiedBy>
  <cp:revision>19</cp:revision>
  <dcterms:created xsi:type="dcterms:W3CDTF">2024-08-28T15:27:50Z</dcterms:created>
  <dcterms:modified xsi:type="dcterms:W3CDTF">2024-08-29T14:03:55Z</dcterms:modified>
</cp:coreProperties>
</file>