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p15:clr>
            <a:srgbClr val="A4A3A4"/>
          </p15:clr>
        </p15:guide>
        <p15:guide id="2" orient="horz" pos="265">
          <p15:clr>
            <a:srgbClr val="A4A3A4"/>
          </p15:clr>
        </p15:guide>
        <p15:guide id="3" orient="horz" pos="18541">
          <p15:clr>
            <a:srgbClr val="A4A3A4"/>
          </p15:clr>
        </p15:guide>
        <p15:guide id="4" orient="horz">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5" autoAdjust="0"/>
    <p:restoredTop sz="94701" autoAdjust="0"/>
  </p:normalViewPr>
  <p:slideViewPr>
    <p:cSldViewPr snapToGrid="0" snapToObjects="1" showGuides="1">
      <p:cViewPr>
        <p:scale>
          <a:sx n="50" d="100"/>
          <a:sy n="50" d="100"/>
        </p:scale>
        <p:origin x="1092" y="-4686"/>
      </p:cViewPr>
      <p:guideLst>
        <p:guide orient="horz" pos="3053"/>
        <p:guide orient="horz" pos="265"/>
        <p:guide orient="horz" pos="18541"/>
        <p:guide orient="horz"/>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9" d="100"/>
          <a:sy n="89" d="100"/>
        </p:scale>
        <p:origin x="37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6/13/2019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6/13/2019</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4516489"/>
            <a:ext cx="10101856"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49463" y="3993844"/>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49461" y="12222236"/>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0846594" y="3993844"/>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0846594" y="4516489"/>
            <a:ext cx="10093752"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0846595" y="12238205"/>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0842726" y="12799297"/>
            <a:ext cx="10094847"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0854419" y="22768389"/>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0846595" y="23343627"/>
            <a:ext cx="10090978"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40616" y="12784644"/>
            <a:ext cx="10102728"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15" name="Text Placeholder 76"/>
          <p:cNvSpPr>
            <a:spLocks noGrp="1"/>
          </p:cNvSpPr>
          <p:nvPr>
            <p:ph type="body" sz="quarter" idx="150" hasCustomPrompt="1"/>
          </p:nvPr>
        </p:nvSpPr>
        <p:spPr>
          <a:xfrm>
            <a:off x="2890078" y="3031737"/>
            <a:ext cx="15608232" cy="769233"/>
          </a:xfrm>
          <a:prstGeom prst="rect">
            <a:avLst/>
          </a:prstGeom>
        </p:spPr>
        <p:txBody>
          <a:bodyPr lIns="54681" tIns="27341" rIns="54681" bIns="27341">
            <a:normAutofit/>
          </a:bodyPr>
          <a:lstStyle>
            <a:lvl1pPr marL="0" indent="0" algn="ctr">
              <a:buFontTx/>
              <a:buNone/>
              <a:defRPr sz="3600">
                <a:solidFill>
                  <a:schemeClr val="tx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affiliations</a:t>
            </a:r>
            <a:endParaRPr lang="en-US" dirty="0"/>
          </a:p>
        </p:txBody>
      </p:sp>
      <p:sp>
        <p:nvSpPr>
          <p:cNvPr id="16" name="Text Placeholder 76"/>
          <p:cNvSpPr>
            <a:spLocks noGrp="1"/>
          </p:cNvSpPr>
          <p:nvPr>
            <p:ph type="body" sz="quarter" idx="151" hasCustomPrompt="1"/>
          </p:nvPr>
        </p:nvSpPr>
        <p:spPr>
          <a:xfrm>
            <a:off x="2890078" y="2366192"/>
            <a:ext cx="15608232" cy="996395"/>
          </a:xfrm>
          <a:prstGeom prst="rect">
            <a:avLst/>
          </a:prstGeom>
        </p:spPr>
        <p:txBody>
          <a:bodyPr lIns="54681" tIns="27341" rIns="54681" bIns="27341" anchor="t" anchorCtr="1">
            <a:normAutofit/>
          </a:bodyPr>
          <a:lstStyle>
            <a:lvl1pPr marL="0" indent="0" algn="ctr">
              <a:buFontTx/>
              <a:buNone/>
              <a:defRPr sz="4800" b="1">
                <a:solidFill>
                  <a:schemeClr val="tx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authors</a:t>
            </a:r>
            <a:endParaRPr lang="en-US" dirty="0"/>
          </a:p>
        </p:txBody>
      </p:sp>
      <p:sp>
        <p:nvSpPr>
          <p:cNvPr id="17" name="Text Placeholder 76"/>
          <p:cNvSpPr>
            <a:spLocks noGrp="1"/>
          </p:cNvSpPr>
          <p:nvPr>
            <p:ph type="body" sz="quarter" idx="153" hasCustomPrompt="1"/>
          </p:nvPr>
        </p:nvSpPr>
        <p:spPr>
          <a:xfrm>
            <a:off x="2890078" y="413972"/>
            <a:ext cx="15608232" cy="1886907"/>
          </a:xfrm>
          <a:prstGeom prst="rect">
            <a:avLst/>
          </a:prstGeom>
        </p:spPr>
        <p:txBody>
          <a:bodyPr lIns="54681" tIns="27341" rIns="54681" bIns="27341" anchor="t" anchorCtr="1">
            <a:normAutofit/>
          </a:bodyPr>
          <a:lstStyle>
            <a:lvl1pPr marL="0" indent="0" algn="ctr">
              <a:buFontTx/>
              <a:buNone/>
              <a:defRPr sz="9900" b="1">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0238" y="4278628"/>
            <a:ext cx="4900732"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459085" y="3717534"/>
            <a:ext cx="4896865" cy="553829"/>
          </a:xfrm>
          <a:prstGeom prst="rect">
            <a:avLst/>
          </a:prstGeom>
          <a:noFill/>
        </p:spPr>
        <p:txBody>
          <a:bodyPr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449463" y="12477489"/>
            <a:ext cx="4901505"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459083" y="11945926"/>
            <a:ext cx="489763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5656101" y="4271328"/>
            <a:ext cx="10096977"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5656103" y="3717534"/>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5656103" y="18818247"/>
            <a:ext cx="10096977"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5656103" y="18257156"/>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15956036" y="3717534"/>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15956036" y="4278628"/>
            <a:ext cx="4895959"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15953263" y="12001316"/>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15984662" y="12562407"/>
            <a:ext cx="4860425"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15956036" y="22924632"/>
            <a:ext cx="4895959" cy="553829"/>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15946674" y="23534316"/>
            <a:ext cx="4898411" cy="634878"/>
          </a:xfrm>
          <a:prstGeom prst="rect">
            <a:avLst/>
          </a:prstGeom>
        </p:spPr>
        <p:txBody>
          <a:bodyPr wrap="square" lIns="158267" tIns="158267" rIns="158267" bIns="158267">
            <a:spAutoFit/>
          </a:bodyPr>
          <a:lstStyle>
            <a:lvl1pPr marL="47625" indent="-47625">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34" name="Text Placeholder 76"/>
          <p:cNvSpPr>
            <a:spLocks noGrp="1"/>
          </p:cNvSpPr>
          <p:nvPr>
            <p:ph type="body" sz="quarter" idx="150" hasCustomPrompt="1"/>
          </p:nvPr>
        </p:nvSpPr>
        <p:spPr>
          <a:xfrm>
            <a:off x="2890078" y="3031737"/>
            <a:ext cx="15608232" cy="769233"/>
          </a:xfrm>
          <a:prstGeom prst="rect">
            <a:avLst/>
          </a:prstGeom>
        </p:spPr>
        <p:txBody>
          <a:bodyPr lIns="54681" tIns="27341" rIns="54681" bIns="27341">
            <a:normAutofit/>
          </a:bodyPr>
          <a:lstStyle>
            <a:lvl1pPr marL="0" indent="0" algn="ctr">
              <a:buFontTx/>
              <a:buNone/>
              <a:defRPr sz="3600">
                <a:solidFill>
                  <a:schemeClr val="tx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affiliations</a:t>
            </a:r>
            <a:endParaRPr lang="en-US" dirty="0"/>
          </a:p>
        </p:txBody>
      </p:sp>
      <p:sp>
        <p:nvSpPr>
          <p:cNvPr id="35" name="Text Placeholder 76"/>
          <p:cNvSpPr>
            <a:spLocks noGrp="1"/>
          </p:cNvSpPr>
          <p:nvPr>
            <p:ph type="body" sz="quarter" idx="151" hasCustomPrompt="1"/>
          </p:nvPr>
        </p:nvSpPr>
        <p:spPr>
          <a:xfrm>
            <a:off x="2890078" y="2366192"/>
            <a:ext cx="15608232" cy="996395"/>
          </a:xfrm>
          <a:prstGeom prst="rect">
            <a:avLst/>
          </a:prstGeom>
        </p:spPr>
        <p:txBody>
          <a:bodyPr lIns="54681" tIns="27341" rIns="54681" bIns="27341" anchor="t" anchorCtr="1">
            <a:normAutofit/>
          </a:bodyPr>
          <a:lstStyle>
            <a:lvl1pPr marL="0" indent="0" algn="ctr">
              <a:buFontTx/>
              <a:buNone/>
              <a:defRPr sz="4800" b="1">
                <a:solidFill>
                  <a:schemeClr val="tx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authors</a:t>
            </a:r>
            <a:endParaRPr lang="en-US" dirty="0"/>
          </a:p>
        </p:txBody>
      </p:sp>
      <p:sp>
        <p:nvSpPr>
          <p:cNvPr id="36" name="Text Placeholder 76"/>
          <p:cNvSpPr>
            <a:spLocks noGrp="1"/>
          </p:cNvSpPr>
          <p:nvPr>
            <p:ph type="body" sz="quarter" idx="153" hasCustomPrompt="1"/>
          </p:nvPr>
        </p:nvSpPr>
        <p:spPr>
          <a:xfrm>
            <a:off x="2890078" y="413972"/>
            <a:ext cx="15608232" cy="1886907"/>
          </a:xfrm>
          <a:prstGeom prst="rect">
            <a:avLst/>
          </a:prstGeom>
        </p:spPr>
        <p:txBody>
          <a:bodyPr lIns="54681" tIns="27341" rIns="54681" bIns="27341" anchor="t" anchorCtr="1">
            <a:normAutofit/>
          </a:bodyPr>
          <a:lstStyle>
            <a:lvl1pPr marL="0" indent="0" algn="ctr">
              <a:buFontTx/>
              <a:buNone/>
              <a:defRPr sz="9900" b="1">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3" name="Group 22"/>
          <p:cNvGrpSpPr/>
          <p:nvPr userDrawn="1"/>
        </p:nvGrpSpPr>
        <p:grpSpPr>
          <a:xfrm>
            <a:off x="-12658121" y="-48126"/>
            <a:ext cx="12259293" cy="30323340"/>
            <a:chOff x="-11225189" y="0"/>
            <a:chExt cx="11018865" cy="27255145"/>
          </a:xfrm>
        </p:grpSpPr>
        <p:sp>
          <p:nvSpPr>
            <p:cNvPr id="24" name="Rectangle 23"/>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an</a:t>
              </a:r>
              <a:r>
                <a:rPr lang="en-US" sz="2800" i="0" baseline="0" dirty="0" smtClean="0">
                  <a:latin typeface="Trebuchet MS" pitchFamily="34" charset="0"/>
                </a:rPr>
                <a:t> A1</a:t>
              </a:r>
              <a:r>
                <a:rPr lang="en-US" sz="2800" i="0" dirty="0" smtClean="0">
                  <a:latin typeface="Trebuchet MS" pitchFamily="34" charset="0"/>
                </a:rPr>
                <a:t>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8732868"/>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32" name="Group 31"/>
            <p:cNvGrpSpPr/>
            <p:nvPr userDrawn="1"/>
          </p:nvGrpSpPr>
          <p:grpSpPr>
            <a:xfrm>
              <a:off x="-9744993" y="19604585"/>
              <a:ext cx="7531182" cy="2120441"/>
              <a:chOff x="-4470427" y="9208123"/>
              <a:chExt cx="3470785" cy="974221"/>
            </a:xfrm>
          </p:grpSpPr>
          <p:grpSp>
            <p:nvGrpSpPr>
              <p:cNvPr id="46" name="Group 45"/>
              <p:cNvGrpSpPr/>
              <p:nvPr userDrawn="1"/>
            </p:nvGrpSpPr>
            <p:grpSpPr>
              <a:xfrm>
                <a:off x="-2783495" y="9252356"/>
                <a:ext cx="624431" cy="898923"/>
                <a:chOff x="-3958697" y="8525819"/>
                <a:chExt cx="779338" cy="1288150"/>
              </a:xfrm>
            </p:grpSpPr>
            <p:pic>
              <p:nvPicPr>
                <p:cNvPr id="52" name="Picture 51"/>
                <p:cNvPicPr>
                  <a:picLocks noChangeAspect="1"/>
                </p:cNvPicPr>
                <p:nvPr userDrawn="1"/>
              </p:nvPicPr>
              <p:blipFill>
                <a:blip r:embed="rId6"/>
                <a:stretch>
                  <a:fillRect/>
                </a:stretch>
              </p:blipFill>
              <p:spPr>
                <a:xfrm>
                  <a:off x="-3948160" y="8525819"/>
                  <a:ext cx="768801" cy="1090857"/>
                </a:xfrm>
                <a:prstGeom prst="rect">
                  <a:avLst/>
                </a:prstGeom>
              </p:spPr>
            </p:pic>
            <p:sp>
              <p:nvSpPr>
                <p:cNvPr id="53" name="TextBox 52"/>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9252361"/>
                <a:ext cx="1033517" cy="898915"/>
                <a:chOff x="-2921738" y="8714808"/>
                <a:chExt cx="1420279" cy="1235304"/>
              </a:xfrm>
            </p:grpSpPr>
            <p:pic>
              <p:nvPicPr>
                <p:cNvPr id="50" name="Picture 49"/>
                <p:cNvPicPr>
                  <a:picLocks noChangeAspect="1"/>
                </p:cNvPicPr>
                <p:nvPr userDrawn="1"/>
              </p:nvPicPr>
              <p:blipFill>
                <a:blip r:embed="rId6"/>
                <a:stretch>
                  <a:fillRect/>
                </a:stretch>
              </p:blipFill>
              <p:spPr>
                <a:xfrm>
                  <a:off x="-2921738" y="8714808"/>
                  <a:ext cx="1420279" cy="1029694"/>
                </a:xfrm>
                <a:prstGeom prst="rect">
                  <a:avLst/>
                </a:prstGeom>
              </p:spPr>
            </p:pic>
            <p:sp>
              <p:nvSpPr>
                <p:cNvPr id="51" name="TextBox 50"/>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49" name="TextBox 48"/>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409330" y="23738192"/>
              <a:ext cx="9344084" cy="2453251"/>
              <a:chOff x="-4759852" y="10890293"/>
              <a:chExt cx="4306270"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230719275"/>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113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252377615"/>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113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41" name="TextBox 40"/>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21787216" y="1"/>
            <a:ext cx="12284832" cy="30275214"/>
            <a:chOff x="44157839" y="-55064"/>
            <a:chExt cx="11062139" cy="27261962"/>
          </a:xfrm>
        </p:grpSpPr>
        <p:sp>
          <p:nvSpPr>
            <p:cNvPr id="55" name="Rectangle 54"/>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3965641253"/>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113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1049445924"/>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113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59" name="Group 58"/>
            <p:cNvGrpSpPr/>
            <p:nvPr userDrawn="1"/>
          </p:nvGrpSpPr>
          <p:grpSpPr>
            <a:xfrm>
              <a:off x="44487207" y="23850394"/>
              <a:ext cx="10354213" cy="1265612"/>
              <a:chOff x="44200453" y="23567551"/>
              <a:chExt cx="9771399" cy="1090622"/>
            </a:xfrm>
          </p:grpSpPr>
          <p:sp>
            <p:nvSpPr>
              <p:cNvPr id="61" name="Rounded Rectangle 60"/>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3665884"/>
                <a:ext cx="914401" cy="914399"/>
              </a:xfrm>
              <a:prstGeom prst="rect">
                <a:avLst/>
              </a:prstGeom>
              <a:noFill/>
              <a:ln>
                <a:noFill/>
              </a:ln>
            </p:spPr>
          </p:pic>
          <p:sp>
            <p:nvSpPr>
              <p:cNvPr id="63" name="TextBox 62"/>
              <p:cNvSpPr txBox="1"/>
              <p:nvPr userDrawn="1"/>
            </p:nvSpPr>
            <p:spPr>
              <a:xfrm>
                <a:off x="45300663" y="2375747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87207" y="25568742"/>
              <a:ext cx="6870215" cy="1260334"/>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
        <p:nvSpPr>
          <p:cNvPr id="40" name="Rounded Rectangle 39"/>
          <p:cNvSpPr/>
          <p:nvPr userDrawn="1"/>
        </p:nvSpPr>
        <p:spPr>
          <a:xfrm>
            <a:off x="410163" y="3949273"/>
            <a:ext cx="10105386" cy="24571786"/>
          </a:xfrm>
          <a:prstGeom prst="roundRect">
            <a:avLst>
              <a:gd name="adj" fmla="val 3888"/>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0867092" y="3949273"/>
            <a:ext cx="10105386" cy="24571786"/>
          </a:xfrm>
          <a:prstGeom prst="roundRect">
            <a:avLst>
              <a:gd name="adj" fmla="val 3888"/>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userDrawn="1"/>
        </p:nvGrpSpPr>
        <p:grpSpPr>
          <a:xfrm>
            <a:off x="-14193" y="-9250"/>
            <a:ext cx="21402581" cy="3720276"/>
            <a:chOff x="-14192" y="1382"/>
            <a:chExt cx="27451941" cy="4572641"/>
          </a:xfrm>
        </p:grpSpPr>
        <p:sp>
          <p:nvSpPr>
            <p:cNvPr id="72"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5" name="Group 74"/>
          <p:cNvGrpSpPr/>
          <p:nvPr userDrawn="1"/>
        </p:nvGrpSpPr>
        <p:grpSpPr>
          <a:xfrm rot="10800000">
            <a:off x="-33056" y="28779870"/>
            <a:ext cx="21449567" cy="1502229"/>
            <a:chOff x="-14192" y="1382"/>
            <a:chExt cx="27451941" cy="4572641"/>
          </a:xfrm>
        </p:grpSpPr>
        <p:sp>
          <p:nvSpPr>
            <p:cNvPr id="76"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9" name="Text Box 14"/>
          <p:cNvSpPr txBox="1">
            <a:spLocks noChangeArrowheads="1"/>
          </p:cNvSpPr>
          <p:nvPr userDrawn="1"/>
        </p:nvSpPr>
        <p:spPr bwMode="auto">
          <a:xfrm>
            <a:off x="888800" y="2962834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2" name="Group 21"/>
          <p:cNvGrpSpPr/>
          <p:nvPr userDrawn="1"/>
        </p:nvGrpSpPr>
        <p:grpSpPr>
          <a:xfrm>
            <a:off x="-12658121" y="-48126"/>
            <a:ext cx="12259293" cy="30323340"/>
            <a:chOff x="-11225189" y="0"/>
            <a:chExt cx="11018865" cy="27255145"/>
          </a:xfrm>
        </p:grpSpPr>
        <p:sp>
          <p:nvSpPr>
            <p:cNvPr id="23" name="Rectangle 22"/>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an</a:t>
              </a:r>
              <a:r>
                <a:rPr lang="en-US" sz="2800" i="0" baseline="0" dirty="0" smtClean="0">
                  <a:latin typeface="Trebuchet MS" pitchFamily="34" charset="0"/>
                </a:rPr>
                <a:t> A1</a:t>
              </a:r>
              <a:r>
                <a:rPr lang="en-US" sz="2800" i="0" dirty="0" smtClean="0">
                  <a:latin typeface="Trebuchet MS" pitchFamily="34" charset="0"/>
                </a:rPr>
                <a:t>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4" name="Straight Connector 23"/>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userDrawn="1"/>
          </p:nvPicPr>
          <p:blipFill>
            <a:blip r:embed="rId4"/>
            <a:stretch>
              <a:fillRect/>
            </a:stretch>
          </p:blipFill>
          <p:spPr>
            <a:xfrm>
              <a:off x="-10479105" y="8732868"/>
              <a:ext cx="1597666" cy="1201935"/>
            </a:xfrm>
            <a:prstGeom prst="rect">
              <a:avLst/>
            </a:prstGeom>
          </p:spPr>
        </p:pic>
        <p:pic>
          <p:nvPicPr>
            <p:cNvPr id="28" name="Picture 27"/>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29" name="Group 28"/>
            <p:cNvGrpSpPr/>
            <p:nvPr userDrawn="1"/>
          </p:nvGrpSpPr>
          <p:grpSpPr>
            <a:xfrm>
              <a:off x="-9744993" y="19604585"/>
              <a:ext cx="7531182" cy="2120441"/>
              <a:chOff x="-4470427" y="9208123"/>
              <a:chExt cx="3470785" cy="974221"/>
            </a:xfrm>
          </p:grpSpPr>
          <p:grpSp>
            <p:nvGrpSpPr>
              <p:cNvPr id="35" name="Group 34"/>
              <p:cNvGrpSpPr/>
              <p:nvPr userDrawn="1"/>
            </p:nvGrpSpPr>
            <p:grpSpPr>
              <a:xfrm>
                <a:off x="-2783495" y="9252356"/>
                <a:ext cx="624431" cy="898923"/>
                <a:chOff x="-3958697" y="8525819"/>
                <a:chExt cx="779338" cy="1288150"/>
              </a:xfrm>
            </p:grpSpPr>
            <p:pic>
              <p:nvPicPr>
                <p:cNvPr id="55" name="Picture 54"/>
                <p:cNvPicPr>
                  <a:picLocks noChangeAspect="1"/>
                </p:cNvPicPr>
                <p:nvPr userDrawn="1"/>
              </p:nvPicPr>
              <p:blipFill>
                <a:blip r:embed="rId6"/>
                <a:stretch>
                  <a:fillRect/>
                </a:stretch>
              </p:blipFill>
              <p:spPr>
                <a:xfrm>
                  <a:off x="-3948160" y="8525819"/>
                  <a:ext cx="768801" cy="1090857"/>
                </a:xfrm>
                <a:prstGeom prst="rect">
                  <a:avLst/>
                </a:prstGeom>
              </p:spPr>
            </p:pic>
            <p:sp>
              <p:nvSpPr>
                <p:cNvPr id="56" name="TextBox 55"/>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5" name="Group 44"/>
              <p:cNvGrpSpPr/>
              <p:nvPr userDrawn="1"/>
            </p:nvGrpSpPr>
            <p:grpSpPr>
              <a:xfrm>
                <a:off x="-2033159" y="9252361"/>
                <a:ext cx="1033517" cy="898915"/>
                <a:chOff x="-2921738" y="8714808"/>
                <a:chExt cx="1420279" cy="1235304"/>
              </a:xfrm>
            </p:grpSpPr>
            <p:pic>
              <p:nvPicPr>
                <p:cNvPr id="51" name="Picture 50"/>
                <p:cNvPicPr>
                  <a:picLocks noChangeAspect="1"/>
                </p:cNvPicPr>
                <p:nvPr userDrawn="1"/>
              </p:nvPicPr>
              <p:blipFill>
                <a:blip r:embed="rId6"/>
                <a:stretch>
                  <a:fillRect/>
                </a:stretch>
              </p:blipFill>
              <p:spPr>
                <a:xfrm>
                  <a:off x="-2921738" y="8714808"/>
                  <a:ext cx="1420279" cy="1029694"/>
                </a:xfrm>
                <a:prstGeom prst="rect">
                  <a:avLst/>
                </a:prstGeom>
              </p:spPr>
            </p:pic>
            <p:sp>
              <p:nvSpPr>
                <p:cNvPr id="52" name="TextBox 51"/>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50" name="TextBox 49"/>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0" name="Group 29"/>
            <p:cNvGrpSpPr/>
            <p:nvPr userDrawn="1"/>
          </p:nvGrpSpPr>
          <p:grpSpPr>
            <a:xfrm>
              <a:off x="-10409330" y="23738192"/>
              <a:ext cx="9344084" cy="2453251"/>
              <a:chOff x="-4759852" y="10890293"/>
              <a:chExt cx="4306270" cy="1127128"/>
            </a:xfrm>
          </p:grpSpPr>
          <p:graphicFrame>
            <p:nvGraphicFramePr>
              <p:cNvPr id="31" name="Object 30"/>
              <p:cNvGraphicFramePr>
                <a:graphicFrameLocks noChangeAspect="1"/>
              </p:cNvGraphicFramePr>
              <p:nvPr userDrawn="1">
                <p:extLst>
                  <p:ext uri="{D42A27DB-BD31-4B8C-83A1-F6EECF244321}">
                    <p14:modId xmlns:p14="http://schemas.microsoft.com/office/powerpoint/2010/main" val="780725776"/>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215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2" name="Object 31"/>
              <p:cNvGraphicFramePr>
                <a:graphicFrameLocks noChangeAspect="1"/>
              </p:cNvGraphicFramePr>
              <p:nvPr userDrawn="1">
                <p:extLst>
                  <p:ext uri="{D42A27DB-BD31-4B8C-83A1-F6EECF244321}">
                    <p14:modId xmlns:p14="http://schemas.microsoft.com/office/powerpoint/2010/main" val="1253610385"/>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215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33" name="TextBox 32"/>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34" name="TextBox 33"/>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7" name="Group 56"/>
          <p:cNvGrpSpPr/>
          <p:nvPr userDrawn="1"/>
        </p:nvGrpSpPr>
        <p:grpSpPr>
          <a:xfrm>
            <a:off x="21787216" y="1"/>
            <a:ext cx="12284832" cy="30275214"/>
            <a:chOff x="44157839" y="-55064"/>
            <a:chExt cx="11062139" cy="27261962"/>
          </a:xfrm>
        </p:grpSpPr>
        <p:sp>
          <p:nvSpPr>
            <p:cNvPr id="58" name="Rectangle 57"/>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425904806"/>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215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407085520"/>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215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62" name="Group 61"/>
            <p:cNvGrpSpPr/>
            <p:nvPr userDrawn="1"/>
          </p:nvGrpSpPr>
          <p:grpSpPr>
            <a:xfrm>
              <a:off x="44487207" y="23850394"/>
              <a:ext cx="10354213" cy="1265612"/>
              <a:chOff x="44200453" y="23567551"/>
              <a:chExt cx="9771399" cy="1090622"/>
            </a:xfrm>
          </p:grpSpPr>
          <p:sp>
            <p:nvSpPr>
              <p:cNvPr id="64" name="Rounded Rectangle 63"/>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3665884"/>
                <a:ext cx="914401" cy="914399"/>
              </a:xfrm>
              <a:prstGeom prst="rect">
                <a:avLst/>
              </a:prstGeom>
              <a:noFill/>
              <a:ln>
                <a:noFill/>
              </a:ln>
            </p:spPr>
          </p:pic>
          <p:sp>
            <p:nvSpPr>
              <p:cNvPr id="66" name="TextBox 65"/>
              <p:cNvSpPr txBox="1"/>
              <p:nvPr userDrawn="1"/>
            </p:nvSpPr>
            <p:spPr>
              <a:xfrm>
                <a:off x="45300663" y="2375747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6" name="TextBox 35"/>
          <p:cNvSpPr txBox="1"/>
          <p:nvPr userDrawn="1"/>
        </p:nvSpPr>
        <p:spPr>
          <a:xfrm>
            <a:off x="22152989" y="28455994"/>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
        <p:nvSpPr>
          <p:cNvPr id="37" name="Rounded Rectangle 36"/>
          <p:cNvSpPr/>
          <p:nvPr userDrawn="1"/>
        </p:nvSpPr>
        <p:spPr>
          <a:xfrm>
            <a:off x="448262" y="3700744"/>
            <a:ext cx="20421441" cy="24848484"/>
          </a:xfrm>
          <a:prstGeom prst="roundRect">
            <a:avLst>
              <a:gd name="adj" fmla="val 1953"/>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userDrawn="1"/>
        </p:nvGrpSpPr>
        <p:grpSpPr>
          <a:xfrm>
            <a:off x="-14193" y="-9250"/>
            <a:ext cx="21402581" cy="3720276"/>
            <a:chOff x="-14192" y="1382"/>
            <a:chExt cx="27451941" cy="4572641"/>
          </a:xfrm>
        </p:grpSpPr>
        <p:sp>
          <p:nvSpPr>
            <p:cNvPr id="39"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42" name="Group 41"/>
          <p:cNvGrpSpPr/>
          <p:nvPr userDrawn="1"/>
        </p:nvGrpSpPr>
        <p:grpSpPr>
          <a:xfrm rot="10800000">
            <a:off x="-33056" y="28779870"/>
            <a:ext cx="21449567" cy="1502229"/>
            <a:chOff x="-14192" y="1382"/>
            <a:chExt cx="27451941" cy="4572641"/>
          </a:xfrm>
        </p:grpSpPr>
        <p:sp>
          <p:nvSpPr>
            <p:cNvPr id="43"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47" name="Text Box 14"/>
          <p:cNvSpPr txBox="1">
            <a:spLocks noChangeArrowheads="1"/>
          </p:cNvSpPr>
          <p:nvPr userDrawn="1"/>
        </p:nvSpPr>
        <p:spPr bwMode="auto">
          <a:xfrm>
            <a:off x="888800" y="2962834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7954" y="4510080"/>
            <a:ext cx="10101856" cy="3274280"/>
          </a:xfrm>
        </p:spPr>
        <p:txBody>
          <a:bodyPr/>
          <a:lstStyle/>
          <a:p>
            <a:r>
              <a:rPr lang="en-US" sz="2400" dirty="0" smtClean="0"/>
              <a:t>Main focu</a:t>
            </a:r>
            <a:r>
              <a:rPr lang="en-US" sz="2400" dirty="0" smtClean="0"/>
              <a:t>s is to build an autonomous system that can create successful grasp positioning from robots visual sensory.</a:t>
            </a:r>
          </a:p>
          <a:p>
            <a:r>
              <a:rPr lang="en-US" sz="2400" dirty="0" smtClean="0"/>
              <a:t>Our modal should:</a:t>
            </a:r>
          </a:p>
          <a:p>
            <a:r>
              <a:rPr lang="en-US" sz="2400" dirty="0" smtClean="0"/>
              <a:t>1- Generate successful grasps for </a:t>
            </a:r>
          </a:p>
          <a:p>
            <a:r>
              <a:rPr lang="en-US" sz="2400" dirty="0" smtClean="0"/>
              <a:t>     </a:t>
            </a:r>
            <a:r>
              <a:rPr lang="en-US" sz="2400" dirty="0" smtClean="0"/>
              <a:t>novel objects</a:t>
            </a:r>
          </a:p>
          <a:p>
            <a:r>
              <a:rPr lang="en-US" sz="2400" dirty="0" smtClean="0"/>
              <a:t>2- Enhance the current methods </a:t>
            </a:r>
          </a:p>
          <a:p>
            <a:r>
              <a:rPr lang="en-US" sz="2400" dirty="0" smtClean="0"/>
              <a:t>     in the literature </a:t>
            </a:r>
            <a:endParaRPr lang="en-US" sz="2400" dirty="0"/>
          </a:p>
        </p:txBody>
      </p:sp>
      <p:sp>
        <p:nvSpPr>
          <p:cNvPr id="3" name="Text Placeholder 2"/>
          <p:cNvSpPr>
            <a:spLocks noGrp="1"/>
          </p:cNvSpPr>
          <p:nvPr>
            <p:ph type="body" sz="quarter" idx="11"/>
          </p:nvPr>
        </p:nvSpPr>
        <p:spPr/>
        <p:txBody>
          <a:bodyPr/>
          <a:lstStyle/>
          <a:p>
            <a:r>
              <a:rPr lang="tr-TR" dirty="0" smtClean="0"/>
              <a:t>Project </a:t>
            </a:r>
            <a:r>
              <a:rPr lang="tr-TR" dirty="0" err="1" smtClean="0"/>
              <a:t>Summary</a:t>
            </a:r>
            <a:r>
              <a:rPr lang="tr-TR" dirty="0" smtClean="0"/>
              <a:t>/</a:t>
            </a:r>
            <a:r>
              <a:rPr lang="tr-TR" dirty="0" err="1" smtClean="0"/>
              <a:t>Motivation</a:t>
            </a:r>
            <a:endParaRPr lang="en-US" dirty="0"/>
          </a:p>
        </p:txBody>
      </p:sp>
      <p:sp>
        <p:nvSpPr>
          <p:cNvPr id="4" name="Text Placeholder 3"/>
          <p:cNvSpPr>
            <a:spLocks noGrp="1"/>
          </p:cNvSpPr>
          <p:nvPr>
            <p:ph type="body" sz="quarter" idx="20"/>
          </p:nvPr>
        </p:nvSpPr>
        <p:spPr>
          <a:xfrm>
            <a:off x="440616" y="10242634"/>
            <a:ext cx="10096349" cy="566030"/>
          </a:xfrm>
        </p:spPr>
        <p:txBody>
          <a:bodyPr/>
          <a:lstStyle/>
          <a:p>
            <a:r>
              <a:rPr lang="tr-TR" dirty="0" smtClean="0"/>
              <a:t>Problem Definition</a:t>
            </a:r>
            <a:endParaRPr lang="en-US" dirty="0"/>
          </a:p>
        </p:txBody>
      </p:sp>
      <p:sp>
        <p:nvSpPr>
          <p:cNvPr id="5" name="Text Placeholder 4"/>
          <p:cNvSpPr>
            <a:spLocks noGrp="1"/>
          </p:cNvSpPr>
          <p:nvPr>
            <p:ph type="body" sz="quarter" idx="25"/>
          </p:nvPr>
        </p:nvSpPr>
        <p:spPr/>
        <p:txBody>
          <a:bodyPr/>
          <a:lstStyle/>
          <a:p>
            <a:r>
              <a:rPr lang="tr-TR" dirty="0" smtClean="0"/>
              <a:t>METHODS</a:t>
            </a:r>
            <a:endParaRPr lang="en-US" dirty="0"/>
          </a:p>
        </p:txBody>
      </p:sp>
      <p:sp>
        <p:nvSpPr>
          <p:cNvPr id="6" name="Text Placeholder 5"/>
          <p:cNvSpPr>
            <a:spLocks noGrp="1"/>
          </p:cNvSpPr>
          <p:nvPr>
            <p:ph type="body" sz="quarter" idx="26"/>
          </p:nvPr>
        </p:nvSpPr>
        <p:spPr>
          <a:xfrm>
            <a:off x="10899737" y="7209691"/>
            <a:ext cx="10093752" cy="10697851"/>
          </a:xfrm>
        </p:spPr>
        <p:txBody>
          <a:bodyPr/>
          <a:lstStyle/>
          <a:p>
            <a:pPr algn="just"/>
            <a:r>
              <a:rPr lang="en-US" sz="2400" dirty="0" smtClean="0"/>
              <a:t>ResNet34[2] is chosen as the feature extractor model. The final layers are manipulated to create regression parameters </a:t>
            </a:r>
            <a:r>
              <a:rPr lang="tr-TR" sz="2400" dirty="0" smtClean="0"/>
              <a:t>as x, y, h, w, </a:t>
            </a:r>
            <a:r>
              <a:rPr lang="el-GR" sz="2400" dirty="0" smtClean="0"/>
              <a:t>θ</a:t>
            </a:r>
            <a:r>
              <a:rPr lang="tr-TR" sz="2400" dirty="0" smtClean="0"/>
              <a:t>; </a:t>
            </a:r>
            <a:r>
              <a:rPr lang="en-US" sz="2400" dirty="0" smtClean="0"/>
              <a:t>the center coordinates, height, width and the orientation respectively. The loss function we introduce is IoU loss, which is widely used for measuring the accuracy for grasping task along with object detection tasks. However, since the operation is non-differentiable, this operation is not used in neural network systems. We are proposing a new way to differentiate this operation to come up with a better learning model for the grasping task. Along with making the operation differentiable, we are also</a:t>
            </a:r>
            <a:r>
              <a:rPr lang="tr-TR" sz="2400" dirty="0" smtClean="0"/>
              <a:t> </a:t>
            </a:r>
            <a:r>
              <a:rPr lang="tr-TR" sz="2400" dirty="0" err="1" smtClean="0"/>
              <a:t>selecting</a:t>
            </a:r>
            <a:r>
              <a:rPr lang="tr-TR" sz="2400" dirty="0" smtClean="0"/>
              <a:t> </a:t>
            </a:r>
            <a:r>
              <a:rPr lang="tr-TR" sz="2400" dirty="0" err="1" smtClean="0"/>
              <a:t>the</a:t>
            </a:r>
            <a:r>
              <a:rPr lang="tr-TR" sz="2400" dirty="0" smtClean="0"/>
              <a:t> </a:t>
            </a:r>
            <a:r>
              <a:rPr lang="tr-TR" sz="2400" dirty="0" err="1" smtClean="0"/>
              <a:t>label</a:t>
            </a:r>
            <a:r>
              <a:rPr lang="tr-TR" sz="2400" dirty="0" smtClean="0"/>
              <a:t> </a:t>
            </a:r>
            <a:r>
              <a:rPr lang="tr-TR" sz="2400" dirty="0" err="1" smtClean="0"/>
              <a:t>to</a:t>
            </a:r>
            <a:r>
              <a:rPr lang="tr-TR" sz="2400" dirty="0" smtClean="0"/>
              <a:t> </a:t>
            </a:r>
            <a:r>
              <a:rPr lang="tr-TR" sz="2400" dirty="0" err="1" smtClean="0"/>
              <a:t>calculate</a:t>
            </a:r>
            <a:r>
              <a:rPr lang="tr-TR" sz="2400" dirty="0" smtClean="0"/>
              <a:t> </a:t>
            </a:r>
            <a:r>
              <a:rPr lang="tr-TR" sz="2400" dirty="0" err="1" smtClean="0"/>
              <a:t>the</a:t>
            </a:r>
            <a:r>
              <a:rPr lang="tr-TR" sz="2400" dirty="0" smtClean="0"/>
              <a:t> </a:t>
            </a:r>
            <a:r>
              <a:rPr lang="tr-TR" sz="2400" dirty="0" err="1" smtClean="0"/>
              <a:t>error</a:t>
            </a:r>
            <a:r>
              <a:rPr lang="tr-TR" sz="2400" dirty="0" smtClean="0"/>
              <a:t> </a:t>
            </a:r>
            <a:r>
              <a:rPr lang="tr-TR" sz="2400" dirty="0" err="1" smtClean="0"/>
              <a:t>via</a:t>
            </a:r>
            <a:r>
              <a:rPr lang="tr-TR" sz="2400" dirty="0" smtClean="0"/>
              <a:t> IoU </a:t>
            </a:r>
            <a:r>
              <a:rPr lang="tr-TR" sz="2400" dirty="0" err="1" smtClean="0"/>
              <a:t>loss</a:t>
            </a:r>
            <a:r>
              <a:rPr lang="tr-TR" sz="2400" dirty="0" smtClean="0"/>
              <a:t>.</a:t>
            </a:r>
          </a:p>
          <a:p>
            <a:pPr algn="just"/>
            <a:endParaRPr lang="tr-TR" sz="2400" dirty="0"/>
          </a:p>
          <a:p>
            <a:pPr algn="just"/>
            <a:endParaRPr lang="tr-TR" sz="2400" dirty="0" smtClean="0"/>
          </a:p>
          <a:p>
            <a:pPr algn="just"/>
            <a:endParaRPr lang="tr-TR" sz="2400" dirty="0"/>
          </a:p>
          <a:p>
            <a:pPr algn="just"/>
            <a:endParaRPr lang="tr-TR" sz="2400" dirty="0" smtClean="0"/>
          </a:p>
          <a:p>
            <a:pPr algn="just"/>
            <a:endParaRPr lang="tr-TR" sz="2400" dirty="0"/>
          </a:p>
          <a:p>
            <a:pPr algn="just"/>
            <a:r>
              <a:rPr lang="tr-TR" sz="1800" i="1" dirty="0"/>
              <a:t> </a:t>
            </a:r>
            <a:r>
              <a:rPr lang="tr-TR" sz="1800" i="1" dirty="0" smtClean="0"/>
              <a:t>          </a:t>
            </a:r>
            <a:r>
              <a:rPr lang="tr-TR" sz="1800" i="1" dirty="0" err="1" smtClean="0"/>
              <a:t>All</a:t>
            </a:r>
            <a:r>
              <a:rPr lang="tr-TR" sz="1800" i="1" dirty="0" smtClean="0"/>
              <a:t> </a:t>
            </a:r>
            <a:r>
              <a:rPr lang="tr-TR" sz="1800" i="1" dirty="0" err="1" smtClean="0"/>
              <a:t>Ground</a:t>
            </a:r>
            <a:r>
              <a:rPr lang="tr-TR" sz="1800" i="1" dirty="0" smtClean="0"/>
              <a:t> </a:t>
            </a:r>
            <a:r>
              <a:rPr lang="tr-TR" sz="1800" i="1" dirty="0" err="1" smtClean="0"/>
              <a:t>Truth</a:t>
            </a:r>
            <a:r>
              <a:rPr lang="tr-TR" sz="1800" i="1" dirty="0" smtClean="0"/>
              <a:t> </a:t>
            </a:r>
            <a:r>
              <a:rPr lang="tr-TR" sz="1800" i="1" dirty="0" err="1" smtClean="0"/>
              <a:t>Values</a:t>
            </a:r>
            <a:r>
              <a:rPr lang="tr-TR" sz="1800" i="1" dirty="0" smtClean="0"/>
              <a:t> 	              Network </a:t>
            </a:r>
            <a:r>
              <a:rPr lang="tr-TR" sz="1800" i="1" dirty="0" err="1" smtClean="0"/>
              <a:t>Output</a:t>
            </a:r>
            <a:r>
              <a:rPr lang="tr-TR" sz="1800" i="1" dirty="0" smtClean="0"/>
              <a:t>	              </a:t>
            </a:r>
            <a:r>
              <a:rPr lang="tr-TR" sz="1800" i="1" dirty="0" err="1" smtClean="0"/>
              <a:t>Selected</a:t>
            </a:r>
            <a:r>
              <a:rPr lang="tr-TR" sz="1800" i="1" dirty="0" smtClean="0"/>
              <a:t> </a:t>
            </a:r>
            <a:r>
              <a:rPr lang="tr-TR" sz="1800" i="1" dirty="0" err="1" smtClean="0"/>
              <a:t>Label</a:t>
            </a:r>
            <a:r>
              <a:rPr lang="tr-TR" sz="1800" i="1" dirty="0" smtClean="0"/>
              <a:t> </a:t>
            </a:r>
            <a:r>
              <a:rPr lang="tr-TR" sz="1800" i="1" dirty="0" err="1" smtClean="0"/>
              <a:t>via</a:t>
            </a:r>
            <a:r>
              <a:rPr lang="tr-TR" sz="1800" i="1" dirty="0" smtClean="0"/>
              <a:t> IoU</a:t>
            </a:r>
            <a:endParaRPr lang="tr-TR" sz="2400" dirty="0"/>
          </a:p>
          <a:p>
            <a:pPr algn="just"/>
            <a:r>
              <a:rPr lang="en-US" sz="2400" dirty="0" smtClean="0"/>
              <a:t>IoU is actually the ratio of intersection area and the union area between the prediction and the ground truth. In order to make that set operation differentiable, we are treating this problem as an image transformation problem, by creating a custom mesh for the output and the ground truth, apply affine transform with the parameters taking from the 5 parameters from the output and the ground truth. After the transformation, we get a transformed binary mask which refers to the grasping region</a:t>
            </a:r>
            <a:r>
              <a:rPr lang="en-US" sz="2400" dirty="0" smtClean="0"/>
              <a:t>. By adding those masks and passing it over a ReLu, we get the union area. Subtracting 1 from the added mask and passing it over a ReLu, gives the intersection area. Thus, 1-{In}/{Un} gives the error, meaning that how close is the prediction to the actual result. The closest candidate is selected via applying the IoU operation for all possible annotations and select the one that gives the highest result.</a:t>
            </a:r>
            <a:endParaRPr lang="en-US" sz="2400" dirty="0"/>
          </a:p>
        </p:txBody>
      </p:sp>
      <p:sp>
        <p:nvSpPr>
          <p:cNvPr id="7" name="Text Placeholder 6"/>
          <p:cNvSpPr>
            <a:spLocks noGrp="1"/>
          </p:cNvSpPr>
          <p:nvPr>
            <p:ph type="body" sz="quarter" idx="27"/>
          </p:nvPr>
        </p:nvSpPr>
        <p:spPr>
          <a:xfrm>
            <a:off x="10872513" y="17707099"/>
            <a:ext cx="10090978" cy="526767"/>
          </a:xfrm>
        </p:spPr>
        <p:txBody>
          <a:bodyPr/>
          <a:lstStyle/>
          <a:p>
            <a:r>
              <a:rPr lang="tr-TR" dirty="0" smtClean="0"/>
              <a:t>RESULTS</a:t>
            </a:r>
            <a:endParaRPr lang="en-US" dirty="0"/>
          </a:p>
        </p:txBody>
      </p:sp>
      <p:sp>
        <p:nvSpPr>
          <p:cNvPr id="8" name="Text Placeholder 7"/>
          <p:cNvSpPr>
            <a:spLocks noGrp="1"/>
          </p:cNvSpPr>
          <p:nvPr>
            <p:ph type="body" sz="quarter" idx="28"/>
          </p:nvPr>
        </p:nvSpPr>
        <p:spPr>
          <a:xfrm>
            <a:off x="10913885" y="18530918"/>
            <a:ext cx="10094847" cy="11485759"/>
          </a:xfrm>
        </p:spPr>
        <p:txBody>
          <a:bodyPr/>
          <a:lstStyle/>
          <a:p>
            <a:r>
              <a:rPr lang="tr-TR" dirty="0" smtClean="0"/>
              <a:t> </a:t>
            </a:r>
          </a:p>
          <a:p>
            <a:endParaRPr lang="tr-TR" dirty="0"/>
          </a:p>
          <a:p>
            <a:endParaRPr lang="tr-TR" dirty="0" smtClean="0"/>
          </a:p>
          <a:p>
            <a:endParaRPr lang="tr-TR" dirty="0"/>
          </a:p>
          <a:p>
            <a:endParaRPr lang="tr-TR" dirty="0" smtClean="0"/>
          </a:p>
          <a:p>
            <a:endParaRPr lang="tr-TR" dirty="0"/>
          </a:p>
          <a:p>
            <a:endParaRPr lang="tr-TR" dirty="0" smtClean="0"/>
          </a:p>
          <a:p>
            <a:r>
              <a:rPr lang="tr-TR" i="1" dirty="0" smtClean="0"/>
              <a:t>      </a:t>
            </a:r>
            <a:r>
              <a:rPr lang="tr-TR" i="1" dirty="0" err="1" smtClean="0"/>
              <a:t>Accuracy</a:t>
            </a:r>
            <a:r>
              <a:rPr lang="tr-TR" i="1" dirty="0" smtClean="0"/>
              <a:t> </a:t>
            </a:r>
            <a:r>
              <a:rPr lang="tr-TR" i="1" dirty="0" err="1" smtClean="0"/>
              <a:t>for</a:t>
            </a:r>
            <a:r>
              <a:rPr lang="tr-TR" i="1" dirty="0" smtClean="0"/>
              <a:t> </a:t>
            </a:r>
            <a:r>
              <a:rPr lang="tr-TR" i="1" dirty="0" err="1" smtClean="0"/>
              <a:t>the</a:t>
            </a:r>
            <a:r>
              <a:rPr lang="tr-TR" i="1" dirty="0" smtClean="0"/>
              <a:t> model </a:t>
            </a:r>
            <a:r>
              <a:rPr lang="tr-TR" i="1" dirty="0" err="1" smtClean="0"/>
              <a:t>trained</a:t>
            </a:r>
            <a:r>
              <a:rPr lang="tr-TR" i="1" dirty="0" smtClean="0"/>
              <a:t> </a:t>
            </a:r>
            <a:r>
              <a:rPr lang="tr-TR" i="1" dirty="0" err="1" smtClean="0"/>
              <a:t>with</a:t>
            </a:r>
            <a:r>
              <a:rPr lang="tr-TR" i="1" dirty="0" smtClean="0"/>
              <a:t> IoU            </a:t>
            </a:r>
            <a:r>
              <a:rPr lang="tr-TR" i="1" dirty="0" err="1" smtClean="0"/>
              <a:t>Accuracy</a:t>
            </a:r>
            <a:r>
              <a:rPr lang="tr-TR" i="1" dirty="0" smtClean="0"/>
              <a:t> </a:t>
            </a:r>
            <a:r>
              <a:rPr lang="tr-TR" i="1" dirty="0" err="1" smtClean="0"/>
              <a:t>for</a:t>
            </a:r>
            <a:r>
              <a:rPr lang="tr-TR" i="1" dirty="0" smtClean="0"/>
              <a:t> </a:t>
            </a:r>
            <a:r>
              <a:rPr lang="tr-TR" i="1" dirty="0" err="1" smtClean="0"/>
              <a:t>the</a:t>
            </a:r>
            <a:r>
              <a:rPr lang="tr-TR" i="1" dirty="0" smtClean="0"/>
              <a:t> model </a:t>
            </a:r>
            <a:r>
              <a:rPr lang="tr-TR" i="1" dirty="0" err="1" smtClean="0"/>
              <a:t>trained</a:t>
            </a:r>
            <a:r>
              <a:rPr lang="tr-TR" i="1" dirty="0" smtClean="0"/>
              <a:t> </a:t>
            </a:r>
            <a:r>
              <a:rPr lang="tr-TR" i="1" dirty="0" err="1" smtClean="0"/>
              <a:t>with</a:t>
            </a:r>
            <a:r>
              <a:rPr lang="tr-TR" i="1" dirty="0" smtClean="0"/>
              <a:t> MSE</a:t>
            </a:r>
          </a:p>
          <a:p>
            <a:r>
              <a:rPr lang="tr-TR" sz="2400" dirty="0" smtClean="0"/>
              <a:t>As it can be </a:t>
            </a:r>
            <a:r>
              <a:rPr lang="tr-TR" sz="2400" dirty="0" err="1" smtClean="0"/>
              <a:t>inferred</a:t>
            </a:r>
            <a:r>
              <a:rPr lang="tr-TR" sz="2400" dirty="0" smtClean="0"/>
              <a:t> </a:t>
            </a:r>
            <a:r>
              <a:rPr lang="tr-TR" sz="2400" dirty="0" err="1" smtClean="0"/>
              <a:t>from</a:t>
            </a:r>
            <a:r>
              <a:rPr lang="tr-TR" sz="2400" dirty="0" smtClean="0"/>
              <a:t> </a:t>
            </a:r>
            <a:r>
              <a:rPr lang="tr-TR" sz="2400" dirty="0" err="1" smtClean="0"/>
              <a:t>the</a:t>
            </a:r>
            <a:r>
              <a:rPr lang="tr-TR" sz="2400" dirty="0" smtClean="0"/>
              <a:t> </a:t>
            </a:r>
            <a:r>
              <a:rPr lang="tr-TR" sz="2400" dirty="0" err="1" smtClean="0"/>
              <a:t>results</a:t>
            </a:r>
            <a:r>
              <a:rPr lang="tr-TR" sz="2400" dirty="0" smtClean="0"/>
              <a:t>, </a:t>
            </a:r>
            <a:r>
              <a:rPr lang="tr-TR" sz="2400" dirty="0" err="1" smtClean="0"/>
              <a:t>the</a:t>
            </a:r>
            <a:r>
              <a:rPr lang="tr-TR" sz="2400" dirty="0" smtClean="0"/>
              <a:t> model </a:t>
            </a:r>
            <a:r>
              <a:rPr lang="tr-TR" sz="2400" dirty="0" err="1" smtClean="0"/>
              <a:t>that</a:t>
            </a:r>
            <a:r>
              <a:rPr lang="tr-TR" sz="2400" dirty="0" smtClean="0"/>
              <a:t> is </a:t>
            </a:r>
            <a:r>
              <a:rPr lang="tr-TR" sz="2400" dirty="0" err="1" smtClean="0"/>
              <a:t>trained</a:t>
            </a:r>
            <a:r>
              <a:rPr lang="tr-TR" sz="2400" dirty="0" smtClean="0"/>
              <a:t> </a:t>
            </a:r>
            <a:r>
              <a:rPr lang="tr-TR" sz="2400" dirty="0" err="1" smtClean="0"/>
              <a:t>with</a:t>
            </a:r>
            <a:r>
              <a:rPr lang="tr-TR" sz="2400" dirty="0"/>
              <a:t> </a:t>
            </a:r>
            <a:r>
              <a:rPr lang="tr-TR" sz="2400" dirty="0" err="1" smtClean="0"/>
              <a:t>the</a:t>
            </a:r>
            <a:r>
              <a:rPr lang="tr-TR" sz="2400" dirty="0" smtClean="0"/>
              <a:t> </a:t>
            </a:r>
            <a:r>
              <a:rPr lang="tr-TR" sz="2400" dirty="0" err="1" smtClean="0"/>
              <a:t>loss</a:t>
            </a:r>
            <a:r>
              <a:rPr lang="tr-TR" sz="2400" dirty="0" smtClean="0"/>
              <a:t> </a:t>
            </a:r>
            <a:r>
              <a:rPr lang="tr-TR" sz="2400" dirty="0" err="1" smtClean="0"/>
              <a:t>function</a:t>
            </a:r>
            <a:r>
              <a:rPr lang="tr-TR" sz="2400" dirty="0" smtClean="0"/>
              <a:t> </a:t>
            </a:r>
            <a:r>
              <a:rPr lang="tr-TR" sz="2400" dirty="0" err="1" smtClean="0"/>
              <a:t>that</a:t>
            </a:r>
            <a:r>
              <a:rPr lang="tr-TR" sz="2400" dirty="0" smtClean="0"/>
              <a:t> </a:t>
            </a:r>
            <a:r>
              <a:rPr lang="tr-TR" sz="2400" dirty="0" err="1" smtClean="0"/>
              <a:t>we</a:t>
            </a:r>
            <a:r>
              <a:rPr lang="tr-TR" sz="2400" dirty="0" smtClean="0"/>
              <a:t> </a:t>
            </a:r>
            <a:r>
              <a:rPr lang="tr-TR" sz="2400" dirty="0" err="1" smtClean="0"/>
              <a:t>proposed</a:t>
            </a:r>
            <a:r>
              <a:rPr lang="tr-TR" sz="2400" dirty="0" smtClean="0"/>
              <a:t>, </a:t>
            </a:r>
            <a:r>
              <a:rPr lang="tr-TR" sz="2400" dirty="0" err="1" smtClean="0"/>
              <a:t>gives</a:t>
            </a:r>
            <a:r>
              <a:rPr lang="tr-TR" sz="2400" dirty="0" smtClean="0"/>
              <a:t> </a:t>
            </a:r>
            <a:r>
              <a:rPr lang="tr-TR" sz="2400" dirty="0" err="1" smtClean="0"/>
              <a:t>slighlty</a:t>
            </a:r>
            <a:r>
              <a:rPr lang="tr-TR" sz="2400" dirty="0" smtClean="0"/>
              <a:t> </a:t>
            </a:r>
            <a:r>
              <a:rPr lang="tr-TR" sz="2400" dirty="0" err="1" smtClean="0"/>
              <a:t>better</a:t>
            </a:r>
            <a:r>
              <a:rPr lang="tr-TR" sz="2400" dirty="0" smtClean="0"/>
              <a:t> </a:t>
            </a:r>
            <a:r>
              <a:rPr lang="tr-TR" sz="2400" dirty="0" err="1" smtClean="0"/>
              <a:t>training</a:t>
            </a:r>
            <a:r>
              <a:rPr lang="tr-TR" sz="2400" dirty="0" smtClean="0"/>
              <a:t> </a:t>
            </a:r>
            <a:r>
              <a:rPr lang="tr-TR" sz="2400" dirty="0" err="1" smtClean="0"/>
              <a:t>and</a:t>
            </a:r>
            <a:r>
              <a:rPr lang="tr-TR" sz="2400" dirty="0" smtClean="0"/>
              <a:t> </a:t>
            </a:r>
            <a:r>
              <a:rPr lang="tr-TR" sz="2400" dirty="0" err="1" smtClean="0"/>
              <a:t>validation</a:t>
            </a:r>
            <a:r>
              <a:rPr lang="tr-TR" sz="2400" dirty="0" smtClean="0"/>
              <a:t> </a:t>
            </a:r>
            <a:r>
              <a:rPr lang="tr-TR" sz="2400" dirty="0" err="1" smtClean="0"/>
              <a:t>accuracies</a:t>
            </a:r>
            <a:r>
              <a:rPr lang="tr-TR" sz="2400" dirty="0" smtClean="0"/>
              <a:t> </a:t>
            </a:r>
            <a:r>
              <a:rPr lang="tr-TR" sz="2400" dirty="0" err="1" smtClean="0"/>
              <a:t>for</a:t>
            </a:r>
            <a:r>
              <a:rPr lang="tr-TR" sz="2400" dirty="0" smtClean="0"/>
              <a:t> </a:t>
            </a:r>
            <a:r>
              <a:rPr lang="tr-TR" sz="2400" dirty="0" err="1" smtClean="0"/>
              <a:t>our</a:t>
            </a:r>
            <a:r>
              <a:rPr lang="tr-TR" sz="2400" dirty="0" smtClean="0"/>
              <a:t> </a:t>
            </a:r>
            <a:r>
              <a:rPr lang="tr-TR" sz="2400" dirty="0" err="1" smtClean="0"/>
              <a:t>dataset</a:t>
            </a:r>
            <a:r>
              <a:rPr lang="tr-TR" sz="2400" dirty="0" smtClean="0"/>
              <a:t>.</a:t>
            </a:r>
            <a:endParaRPr lang="tr-TR" sz="2400" dirty="0"/>
          </a:p>
          <a:p>
            <a:endParaRPr lang="tr-TR" i="1" dirty="0" smtClean="0"/>
          </a:p>
          <a:p>
            <a:endParaRPr lang="tr-TR" i="1" dirty="0"/>
          </a:p>
          <a:p>
            <a:endParaRPr lang="tr-TR" i="1" dirty="0" smtClean="0"/>
          </a:p>
          <a:p>
            <a:endParaRPr lang="tr-TR" i="1" dirty="0"/>
          </a:p>
          <a:p>
            <a:endParaRPr lang="tr-TR" i="1" dirty="0" smtClean="0"/>
          </a:p>
          <a:p>
            <a:endParaRPr lang="tr-TR" i="1" dirty="0"/>
          </a:p>
          <a:p>
            <a:endParaRPr lang="tr-TR" i="1" dirty="0" smtClean="0"/>
          </a:p>
          <a:p>
            <a:endParaRPr lang="tr-TR" i="1" dirty="0"/>
          </a:p>
          <a:p>
            <a:endParaRPr lang="tr-TR" i="1" dirty="0" smtClean="0"/>
          </a:p>
          <a:p>
            <a:endParaRPr lang="tr-TR" i="1" dirty="0"/>
          </a:p>
          <a:p>
            <a:endParaRPr lang="tr-TR" i="1" dirty="0" smtClean="0"/>
          </a:p>
          <a:p>
            <a:r>
              <a:rPr lang="tr-TR" i="1" dirty="0" smtClean="0"/>
              <a:t>	       </a:t>
            </a:r>
            <a:r>
              <a:rPr lang="tr-TR" i="1" dirty="0" err="1" smtClean="0"/>
              <a:t>Some</a:t>
            </a:r>
            <a:r>
              <a:rPr lang="tr-TR" i="1" dirty="0" smtClean="0"/>
              <a:t> </a:t>
            </a:r>
            <a:r>
              <a:rPr lang="tr-TR" i="1" dirty="0" err="1" smtClean="0"/>
              <a:t>ex</a:t>
            </a:r>
            <a:r>
              <a:rPr lang="tr-TR" i="1" dirty="0" err="1" smtClean="0"/>
              <a:t>emplary</a:t>
            </a:r>
            <a:r>
              <a:rPr lang="tr-TR" i="1" dirty="0" smtClean="0"/>
              <a:t> </a:t>
            </a:r>
            <a:r>
              <a:rPr lang="tr-TR" i="1" dirty="0" err="1" smtClean="0"/>
              <a:t>outputs</a:t>
            </a:r>
            <a:r>
              <a:rPr lang="tr-TR" i="1" dirty="0" smtClean="0"/>
              <a:t> </a:t>
            </a:r>
            <a:r>
              <a:rPr lang="tr-TR" i="1" dirty="0" err="1" smtClean="0"/>
              <a:t>from</a:t>
            </a:r>
            <a:r>
              <a:rPr lang="tr-TR" i="1" dirty="0" smtClean="0"/>
              <a:t> </a:t>
            </a:r>
            <a:r>
              <a:rPr lang="tr-TR" i="1" dirty="0" err="1" smtClean="0"/>
              <a:t>the</a:t>
            </a:r>
            <a:r>
              <a:rPr lang="tr-TR" i="1" dirty="0" smtClean="0"/>
              <a:t> model.</a:t>
            </a:r>
          </a:p>
          <a:p>
            <a:r>
              <a:rPr lang="tr-TR" i="1" dirty="0"/>
              <a:t>	</a:t>
            </a:r>
            <a:r>
              <a:rPr lang="tr-TR" i="1" dirty="0"/>
              <a:t> </a:t>
            </a:r>
            <a:r>
              <a:rPr lang="tr-TR" i="1" dirty="0" smtClean="0"/>
              <a:t>      </a:t>
            </a:r>
            <a:r>
              <a:rPr lang="tr-TR" i="1" dirty="0" err="1" smtClean="0"/>
              <a:t>Orange</a:t>
            </a:r>
            <a:r>
              <a:rPr lang="tr-TR" i="1" dirty="0" smtClean="0"/>
              <a:t> </a:t>
            </a:r>
            <a:r>
              <a:rPr lang="tr-TR" i="1" dirty="0" err="1" smtClean="0"/>
              <a:t>point</a:t>
            </a:r>
            <a:r>
              <a:rPr lang="tr-TR" i="1" dirty="0" smtClean="0"/>
              <a:t>: </a:t>
            </a:r>
            <a:r>
              <a:rPr lang="tr-TR" i="1" dirty="0" err="1" smtClean="0"/>
              <a:t>Centroid</a:t>
            </a:r>
            <a:r>
              <a:rPr lang="tr-TR" i="1" dirty="0" smtClean="0"/>
              <a:t> of </a:t>
            </a:r>
            <a:r>
              <a:rPr lang="tr-TR" i="1" dirty="0" err="1" smtClean="0"/>
              <a:t>the</a:t>
            </a:r>
            <a:r>
              <a:rPr lang="tr-TR" i="1" dirty="0" smtClean="0"/>
              <a:t> </a:t>
            </a:r>
            <a:r>
              <a:rPr lang="tr-TR" i="1" dirty="0" err="1" smtClean="0"/>
              <a:t>grasping</a:t>
            </a:r>
            <a:r>
              <a:rPr lang="tr-TR" i="1" dirty="0" smtClean="0"/>
              <a:t> </a:t>
            </a:r>
            <a:r>
              <a:rPr lang="tr-TR" i="1" dirty="0" err="1" smtClean="0"/>
              <a:t>region</a:t>
            </a:r>
            <a:endParaRPr lang="tr-TR" i="1" dirty="0" smtClean="0"/>
          </a:p>
          <a:p>
            <a:r>
              <a:rPr lang="tr-TR" i="1" dirty="0"/>
              <a:t> </a:t>
            </a:r>
            <a:r>
              <a:rPr lang="tr-TR" i="1" dirty="0" smtClean="0"/>
              <a:t>                                                      </a:t>
            </a:r>
            <a:r>
              <a:rPr lang="tr-TR" i="1" dirty="0" err="1" smtClean="0"/>
              <a:t>Red</a:t>
            </a:r>
            <a:r>
              <a:rPr lang="tr-TR" i="1" dirty="0" smtClean="0"/>
              <a:t>/</a:t>
            </a:r>
            <a:r>
              <a:rPr lang="tr-TR" i="1" dirty="0" err="1" smtClean="0"/>
              <a:t>Purple</a:t>
            </a:r>
            <a:r>
              <a:rPr lang="tr-TR" i="1" dirty="0" smtClean="0"/>
              <a:t>/Blue/</a:t>
            </a:r>
            <a:r>
              <a:rPr lang="tr-TR" i="1" dirty="0" err="1" smtClean="0"/>
              <a:t>Green</a:t>
            </a:r>
            <a:r>
              <a:rPr lang="tr-TR" i="1" dirty="0" smtClean="0"/>
              <a:t> </a:t>
            </a:r>
            <a:r>
              <a:rPr lang="tr-TR" i="1" dirty="0" err="1" smtClean="0"/>
              <a:t>points</a:t>
            </a:r>
            <a:r>
              <a:rPr lang="tr-TR" i="1" dirty="0" smtClean="0"/>
              <a:t>: </a:t>
            </a:r>
            <a:r>
              <a:rPr lang="tr-TR" i="1" dirty="0" err="1" smtClean="0"/>
              <a:t>grasping</a:t>
            </a:r>
            <a:r>
              <a:rPr lang="tr-TR" i="1" dirty="0" smtClean="0"/>
              <a:t> </a:t>
            </a:r>
            <a:r>
              <a:rPr lang="tr-TR" i="1" dirty="0" err="1" smtClean="0"/>
              <a:t>region</a:t>
            </a:r>
            <a:r>
              <a:rPr lang="tr-TR" i="1" dirty="0" smtClean="0"/>
              <a:t> </a:t>
            </a:r>
            <a:r>
              <a:rPr lang="tr-TR" i="1" dirty="0" err="1" smtClean="0"/>
              <a:t>corners</a:t>
            </a:r>
            <a:r>
              <a:rPr lang="tr-TR" i="1" dirty="0" smtClean="0"/>
              <a:t> </a:t>
            </a:r>
            <a:endParaRPr lang="tr-TR" i="1" dirty="0" smtClean="0"/>
          </a:p>
          <a:p>
            <a:r>
              <a:rPr lang="tr-TR" i="1" dirty="0"/>
              <a:t>	</a:t>
            </a:r>
            <a:endParaRPr lang="tr-TR" i="1" dirty="0" smtClean="0"/>
          </a:p>
          <a:p>
            <a:endParaRPr lang="tr-TR" i="1" dirty="0"/>
          </a:p>
          <a:p>
            <a:endParaRPr lang="tr-TR" sz="2400" dirty="0" smtClean="0"/>
          </a:p>
          <a:p>
            <a:endParaRPr lang="tr-TR" i="1" dirty="0"/>
          </a:p>
          <a:p>
            <a:endParaRPr lang="en-US" dirty="0"/>
          </a:p>
        </p:txBody>
      </p:sp>
      <p:sp>
        <p:nvSpPr>
          <p:cNvPr id="11" name="Text Placeholder 10"/>
          <p:cNvSpPr>
            <a:spLocks noGrp="1"/>
          </p:cNvSpPr>
          <p:nvPr>
            <p:ph type="body" sz="quarter" idx="96"/>
          </p:nvPr>
        </p:nvSpPr>
        <p:spPr>
          <a:xfrm>
            <a:off x="434237" y="10867908"/>
            <a:ext cx="10102728" cy="17973689"/>
          </a:xfrm>
        </p:spPr>
        <p:txBody>
          <a:bodyPr/>
          <a:lstStyle/>
          <a:p>
            <a:pPr algn="just"/>
            <a:r>
              <a:rPr lang="en-US" sz="2400" dirty="0" smtClean="0"/>
              <a:t>Still, most of the robotic grasping systems, relies on the object detection while the robot tries</a:t>
            </a:r>
            <a:r>
              <a:rPr lang="tr-TR" sz="2400" dirty="0" smtClean="0"/>
              <a:t> </a:t>
            </a:r>
            <a:r>
              <a:rPr lang="tr-TR" sz="2400" dirty="0" err="1" smtClean="0"/>
              <a:t>to</a:t>
            </a:r>
            <a:r>
              <a:rPr lang="tr-TR" sz="2400" dirty="0" smtClean="0"/>
              <a:t> </a:t>
            </a:r>
            <a:r>
              <a:rPr lang="en-US" sz="2400" dirty="0" smtClean="0"/>
              <a:t>grasp the object from its center. However, this approach fails for most of the time in real life objects. Thus researchers tried to build neural networks to solve the issue in the past. While they give inputs as 2D/3D image data, they tried to implement models that give different types of outputs. Therefore, robot would acquire the grasping parameters from its visual perception.</a:t>
            </a:r>
          </a:p>
          <a:p>
            <a:endParaRPr lang="tr-TR" sz="2400" dirty="0"/>
          </a:p>
          <a:p>
            <a:endParaRPr lang="tr-TR" sz="2400" dirty="0" smtClean="0"/>
          </a:p>
          <a:p>
            <a:endParaRPr lang="tr-TR" sz="2400" dirty="0"/>
          </a:p>
          <a:p>
            <a:endParaRPr lang="tr-TR" sz="2400" dirty="0" smtClean="0"/>
          </a:p>
          <a:p>
            <a:endParaRPr lang="tr-TR" sz="2400" dirty="0" smtClean="0"/>
          </a:p>
          <a:p>
            <a:endParaRPr lang="tr-TR" sz="2400" dirty="0"/>
          </a:p>
          <a:p>
            <a:endParaRPr lang="tr-TR" sz="2400" dirty="0" smtClean="0"/>
          </a:p>
          <a:p>
            <a:endParaRPr lang="tr-TR" sz="2400" dirty="0" smtClean="0"/>
          </a:p>
          <a:p>
            <a:endParaRPr lang="tr-TR" sz="2400" dirty="0"/>
          </a:p>
          <a:p>
            <a:pPr algn="ctr"/>
            <a:r>
              <a:rPr lang="en-US" sz="2400" i="1" dirty="0" smtClean="0"/>
              <a:t>Exemplary grasping rectangle output with 5 parameters</a:t>
            </a:r>
          </a:p>
          <a:p>
            <a:pPr algn="ctr"/>
            <a:r>
              <a:rPr lang="en-US" sz="2400" i="1" dirty="0" smtClean="0"/>
              <a:t>(centroid coordinates, height, width and orientation)</a:t>
            </a:r>
            <a:endParaRPr lang="en-US" sz="2400" i="1" dirty="0" smtClean="0"/>
          </a:p>
          <a:p>
            <a:endParaRPr lang="tr-TR" sz="2400" dirty="0" smtClean="0"/>
          </a:p>
          <a:p>
            <a:pPr algn="just"/>
            <a:r>
              <a:rPr lang="en-US" sz="2400" dirty="0" smtClean="0"/>
              <a:t>There are three main issues to be enhanced in the state of art of this problem.</a:t>
            </a:r>
          </a:p>
          <a:p>
            <a:pPr algn="just"/>
            <a:r>
              <a:rPr lang="en-US" sz="2400" dirty="0" smtClean="0"/>
              <a:t>1- Using hand-labelled training data: While training the model, most of the current methods use datasets which are gathered in real life objects and annotated positively or negatively by a human. This has drawbacks since it is very time consuming and makes the model biased to the human comprehension.</a:t>
            </a:r>
          </a:p>
          <a:p>
            <a:pPr algn="just"/>
            <a:r>
              <a:rPr lang="en-US" sz="2400" dirty="0" smtClean="0"/>
              <a:t>We overcame this problem by using a synthetic dataset[1], which is gathered and annotated in a physics simulation environment.</a:t>
            </a:r>
            <a:r>
              <a:rPr lang="tr-TR" sz="2400" dirty="0" smtClean="0"/>
              <a:t> </a:t>
            </a:r>
            <a:r>
              <a:rPr lang="tr-TR" sz="2400" dirty="0" err="1" smtClean="0"/>
              <a:t>The</a:t>
            </a:r>
            <a:r>
              <a:rPr lang="tr-TR" sz="2400" dirty="0" smtClean="0"/>
              <a:t> </a:t>
            </a:r>
            <a:r>
              <a:rPr lang="tr-TR" sz="2400" dirty="0" err="1" smtClean="0"/>
              <a:t>dataset</a:t>
            </a:r>
            <a:r>
              <a:rPr lang="tr-TR" sz="2400" dirty="0" smtClean="0"/>
              <a:t> </a:t>
            </a:r>
            <a:r>
              <a:rPr lang="tr-TR" sz="2400" dirty="0" err="1" smtClean="0"/>
              <a:t>includes</a:t>
            </a:r>
            <a:r>
              <a:rPr lang="tr-TR" sz="2400" dirty="0" smtClean="0"/>
              <a:t> </a:t>
            </a:r>
            <a:r>
              <a:rPr lang="tr-TR" sz="2400" dirty="0" err="1" smtClean="0"/>
              <a:t>more</a:t>
            </a:r>
            <a:r>
              <a:rPr lang="tr-TR" sz="2400" dirty="0" smtClean="0"/>
              <a:t> </a:t>
            </a:r>
            <a:r>
              <a:rPr lang="tr-TR" sz="2400" dirty="0" err="1" smtClean="0"/>
              <a:t>than</a:t>
            </a:r>
            <a:r>
              <a:rPr lang="tr-TR" sz="2400" dirty="0" smtClean="0"/>
              <a:t> 10000 </a:t>
            </a:r>
            <a:r>
              <a:rPr lang="tr-TR" sz="2400" dirty="0" err="1" smtClean="0"/>
              <a:t>objects</a:t>
            </a:r>
            <a:r>
              <a:rPr lang="tr-TR" sz="2400" dirty="0" smtClean="0"/>
              <a:t>, 50000 </a:t>
            </a:r>
            <a:r>
              <a:rPr lang="tr-TR" sz="2400" dirty="0" err="1" smtClean="0"/>
              <a:t>images</a:t>
            </a:r>
            <a:r>
              <a:rPr lang="tr-TR" sz="2400" dirty="0" smtClean="0"/>
              <a:t> </a:t>
            </a:r>
            <a:r>
              <a:rPr lang="tr-TR" sz="2400" dirty="0" err="1" smtClean="0"/>
              <a:t>and</a:t>
            </a:r>
            <a:r>
              <a:rPr lang="tr-TR" sz="2400" dirty="0" smtClean="0"/>
              <a:t> </a:t>
            </a:r>
            <a:r>
              <a:rPr lang="tr-TR" sz="2400" dirty="0" err="1" smtClean="0"/>
              <a:t>nearly</a:t>
            </a:r>
            <a:r>
              <a:rPr lang="tr-TR" sz="2400" dirty="0" smtClean="0"/>
              <a:t> 60 </a:t>
            </a:r>
            <a:r>
              <a:rPr lang="tr-TR" sz="2400" dirty="0" err="1" smtClean="0"/>
              <a:t>annotations</a:t>
            </a:r>
            <a:r>
              <a:rPr lang="tr-TR" sz="2400" dirty="0" smtClean="0"/>
              <a:t> </a:t>
            </a:r>
            <a:r>
              <a:rPr lang="tr-TR" sz="2400" dirty="0" err="1" smtClean="0"/>
              <a:t>for</a:t>
            </a:r>
            <a:r>
              <a:rPr lang="tr-TR" sz="2400" dirty="0" smtClean="0"/>
              <a:t> </a:t>
            </a:r>
            <a:r>
              <a:rPr lang="tr-TR" sz="2400" dirty="0" err="1" smtClean="0"/>
              <a:t>each</a:t>
            </a:r>
            <a:r>
              <a:rPr lang="tr-TR" sz="2400" dirty="0" smtClean="0"/>
              <a:t> </a:t>
            </a:r>
            <a:r>
              <a:rPr lang="tr-TR" sz="2400" smtClean="0"/>
              <a:t>image</a:t>
            </a:r>
            <a:endParaRPr lang="en-US" sz="2400" dirty="0" smtClean="0"/>
          </a:p>
          <a:p>
            <a:pPr algn="just"/>
            <a:endParaRPr lang="tr-TR" sz="2400" dirty="0" smtClean="0"/>
          </a:p>
          <a:p>
            <a:pPr algn="just"/>
            <a:r>
              <a:rPr lang="en-US" sz="2400" dirty="0" smtClean="0"/>
              <a:t>2- The optimizing technique: In the state of art literature for the grasping task, Mean Squared Error (MSE) is mostly used for loss calculation for the model. However, most of the methods creates outputs such as the centroid of the grasping rectangle along with its height, width and the orientation. Since MSE calculates the L2 norm of the difference between ground truth value and the output, taking the L2 norm distance of orientations should not be the most optimal way to measure the difference. Thus we are proposing a new loss function for the grasp prediction task, which is Intersection over Union (IoU) loss.</a:t>
            </a:r>
          </a:p>
          <a:p>
            <a:pPr algn="just"/>
            <a:endParaRPr lang="tr-TR" sz="2400" dirty="0"/>
          </a:p>
          <a:p>
            <a:pPr algn="just"/>
            <a:r>
              <a:rPr lang="en-US" sz="2400" dirty="0" smtClean="0"/>
              <a:t>3- Multi</a:t>
            </a:r>
            <a:r>
              <a:rPr lang="tr-TR" sz="2400" dirty="0" smtClean="0"/>
              <a:t> </a:t>
            </a:r>
            <a:r>
              <a:rPr lang="en-US" sz="2400" dirty="0" smtClean="0"/>
              <a:t>labelled Training Data- Most of the time, objects have more than one valid grasp positions. Thus, while training the model, the correct annotation should be chosen to calculate meaningful errors. Some current models choose approaches like taking the geometric average of all ground truth values while calculating the loss, which has various drawbacks in overall. We are also trying to overcome this issue.</a:t>
            </a:r>
          </a:p>
        </p:txBody>
      </p:sp>
      <p:sp>
        <p:nvSpPr>
          <p:cNvPr id="12" name="Text Placeholder 11"/>
          <p:cNvSpPr>
            <a:spLocks noGrp="1"/>
          </p:cNvSpPr>
          <p:nvPr>
            <p:ph type="body" sz="quarter" idx="150"/>
          </p:nvPr>
        </p:nvSpPr>
        <p:spPr>
          <a:xfrm>
            <a:off x="2890078" y="3081436"/>
            <a:ext cx="15608232" cy="769233"/>
          </a:xfrm>
        </p:spPr>
        <p:txBody>
          <a:bodyPr/>
          <a:lstStyle/>
          <a:p>
            <a:r>
              <a:rPr lang="tr-TR" b="1" dirty="0" err="1" smtClean="0"/>
              <a:t>Istanbul</a:t>
            </a:r>
            <a:r>
              <a:rPr lang="tr-TR" b="1" dirty="0" smtClean="0"/>
              <a:t> Technical </a:t>
            </a:r>
            <a:r>
              <a:rPr lang="tr-TR" b="1" dirty="0" err="1" smtClean="0"/>
              <a:t>University</a:t>
            </a:r>
            <a:r>
              <a:rPr lang="tr-TR" b="1" dirty="0" smtClean="0"/>
              <a:t>, </a:t>
            </a:r>
            <a:r>
              <a:rPr lang="en-US" b="1" dirty="0" smtClean="0"/>
              <a:t>Artificial Intelligence and Robotics Laboratory</a:t>
            </a:r>
            <a:endParaRPr lang="en-US" b="1" dirty="0"/>
          </a:p>
        </p:txBody>
      </p:sp>
      <p:sp>
        <p:nvSpPr>
          <p:cNvPr id="13" name="Text Placeholder 12"/>
          <p:cNvSpPr>
            <a:spLocks noGrp="1"/>
          </p:cNvSpPr>
          <p:nvPr>
            <p:ph type="body" sz="quarter" idx="151"/>
          </p:nvPr>
        </p:nvSpPr>
        <p:spPr>
          <a:xfrm>
            <a:off x="3124200" y="2300879"/>
            <a:ext cx="15374110" cy="813168"/>
          </a:xfrm>
        </p:spPr>
        <p:txBody>
          <a:bodyPr/>
          <a:lstStyle/>
          <a:p>
            <a:r>
              <a:rPr lang="tr-TR" b="0" dirty="0" smtClean="0"/>
              <a:t>Burak Mete, Abdullah Cihan Ak, Sanem </a:t>
            </a:r>
            <a:r>
              <a:rPr lang="tr-TR" b="0" dirty="0" err="1" smtClean="0"/>
              <a:t>Sarıel</a:t>
            </a:r>
            <a:endParaRPr lang="en-US" b="0" dirty="0"/>
          </a:p>
        </p:txBody>
      </p:sp>
      <p:sp>
        <p:nvSpPr>
          <p:cNvPr id="14" name="Text Placeholder 13"/>
          <p:cNvSpPr>
            <a:spLocks noGrp="1"/>
          </p:cNvSpPr>
          <p:nvPr>
            <p:ph type="body" sz="quarter" idx="153"/>
          </p:nvPr>
        </p:nvSpPr>
        <p:spPr/>
        <p:txBody>
          <a:bodyPr>
            <a:normAutofit fontScale="62500" lnSpcReduction="20000"/>
          </a:bodyPr>
          <a:lstStyle/>
          <a:p>
            <a:r>
              <a:rPr lang="tr-TR" dirty="0" err="1" smtClean="0"/>
              <a:t>Implementing</a:t>
            </a:r>
            <a:r>
              <a:rPr lang="tr-TR" dirty="0" smtClean="0"/>
              <a:t> </a:t>
            </a:r>
            <a:r>
              <a:rPr lang="tr-TR" dirty="0" err="1" smtClean="0"/>
              <a:t>Deep</a:t>
            </a:r>
            <a:r>
              <a:rPr lang="tr-TR" dirty="0" smtClean="0"/>
              <a:t> Learning </a:t>
            </a:r>
            <a:r>
              <a:rPr lang="tr-TR" dirty="0" err="1" smtClean="0"/>
              <a:t>Methods</a:t>
            </a:r>
            <a:r>
              <a:rPr lang="tr-TR" dirty="0" smtClean="0"/>
              <a:t> </a:t>
            </a:r>
          </a:p>
          <a:p>
            <a:r>
              <a:rPr lang="tr-TR" dirty="0" err="1" smtClean="0"/>
              <a:t>For</a:t>
            </a:r>
            <a:r>
              <a:rPr lang="tr-TR" dirty="0" smtClean="0"/>
              <a:t> </a:t>
            </a:r>
            <a:r>
              <a:rPr lang="tr-TR" dirty="0" err="1" smtClean="0"/>
              <a:t>Nove</a:t>
            </a:r>
            <a:r>
              <a:rPr lang="tr-TR" dirty="0" err="1" smtClean="0"/>
              <a:t>l</a:t>
            </a:r>
            <a:r>
              <a:rPr lang="tr-TR" dirty="0" smtClean="0"/>
              <a:t> </a:t>
            </a:r>
            <a:r>
              <a:rPr lang="tr-TR" dirty="0" smtClean="0"/>
              <a:t>Object </a:t>
            </a:r>
            <a:r>
              <a:rPr lang="tr-TR" dirty="0" err="1" smtClean="0"/>
              <a:t>Grasping</a:t>
            </a:r>
            <a:r>
              <a:rPr lang="tr-TR" dirty="0" smtClean="0"/>
              <a:t> </a:t>
            </a:r>
            <a:endParaRPr lang="en-US"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09942" y="685800"/>
            <a:ext cx="1986261" cy="2779283"/>
          </a:xfrm>
          <a:prstGeom prst="rect">
            <a:avLst/>
          </a:prstGeom>
        </p:spPr>
      </p:pic>
      <p:pic>
        <p:nvPicPr>
          <p:cNvPr id="17" name="Picture 16"/>
          <p:cNvPicPr>
            <a:picLocks noChangeAspect="1"/>
          </p:cNvPicPr>
          <p:nvPr/>
        </p:nvPicPr>
        <p:blipFill>
          <a:blip r:embed="rId4"/>
          <a:stretch>
            <a:fillRect/>
          </a:stretch>
        </p:blipFill>
        <p:spPr>
          <a:xfrm>
            <a:off x="5715000" y="5255873"/>
            <a:ext cx="4218745" cy="4928349"/>
          </a:xfrm>
          <a:prstGeom prst="rect">
            <a:avLst/>
          </a:prstGeom>
        </p:spPr>
      </p:pic>
      <p:pic>
        <p:nvPicPr>
          <p:cNvPr id="18" name="Picture 17"/>
          <p:cNvPicPr>
            <a:picLocks noChangeAspect="1"/>
          </p:cNvPicPr>
          <p:nvPr/>
        </p:nvPicPr>
        <p:blipFill>
          <a:blip r:embed="rId5"/>
          <a:stretch>
            <a:fillRect/>
          </a:stretch>
        </p:blipFill>
        <p:spPr>
          <a:xfrm>
            <a:off x="3124200" y="13561695"/>
            <a:ext cx="4400550" cy="394360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9737" y="4554392"/>
            <a:ext cx="9980823" cy="2695932"/>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52748" y="18204593"/>
            <a:ext cx="4576154" cy="2912138"/>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125882" y="18256312"/>
            <a:ext cx="4494881" cy="2860419"/>
          </a:xfrm>
          <a:prstGeom prst="rect">
            <a:avLst/>
          </a:prstGeom>
        </p:spPr>
      </p:pic>
      <p:pic>
        <p:nvPicPr>
          <p:cNvPr id="22" name="Picture 21"/>
          <p:cNvPicPr>
            <a:picLocks noChangeAspect="1"/>
          </p:cNvPicPr>
          <p:nvPr/>
        </p:nvPicPr>
        <p:blipFill rotWithShape="1">
          <a:blip r:embed="rId9">
            <a:extLst>
              <a:ext uri="{28A0092B-C50C-407E-A947-70E740481C1C}">
                <a14:useLocalDpi xmlns:a14="http://schemas.microsoft.com/office/drawing/2010/main" val="0"/>
              </a:ext>
            </a:extLst>
          </a:blip>
          <a:srcRect l="40676" t="19027" r="17334" b="36125"/>
          <a:stretch/>
        </p:blipFill>
        <p:spPr>
          <a:xfrm>
            <a:off x="11079451" y="22845091"/>
            <a:ext cx="3137824" cy="2853118"/>
          </a:xfrm>
          <a:prstGeom prst="rect">
            <a:avLst/>
          </a:prstGeom>
        </p:spPr>
      </p:pic>
      <p:pic>
        <p:nvPicPr>
          <p:cNvPr id="23" name="Picture 22"/>
          <p:cNvPicPr>
            <a:picLocks noChangeAspect="1"/>
          </p:cNvPicPr>
          <p:nvPr/>
        </p:nvPicPr>
        <p:blipFill rotWithShape="1">
          <a:blip r:embed="rId10">
            <a:extLst>
              <a:ext uri="{28A0092B-C50C-407E-A947-70E740481C1C}">
                <a14:useLocalDpi xmlns:a14="http://schemas.microsoft.com/office/drawing/2010/main" val="0"/>
              </a:ext>
            </a:extLst>
          </a:blip>
          <a:srcRect l="39093" t="25266" r="22905" b="30445"/>
          <a:stretch/>
        </p:blipFill>
        <p:spPr>
          <a:xfrm>
            <a:off x="14384435" y="22821900"/>
            <a:ext cx="2722466" cy="2850962"/>
          </a:xfrm>
          <a:prstGeom prst="rect">
            <a:avLst/>
          </a:prstGeom>
        </p:spPr>
      </p:pic>
      <p:pic>
        <p:nvPicPr>
          <p:cNvPr id="24" name="Picture 23"/>
          <p:cNvPicPr>
            <a:picLocks noChangeAspect="1"/>
          </p:cNvPicPr>
          <p:nvPr/>
        </p:nvPicPr>
        <p:blipFill rotWithShape="1">
          <a:blip r:embed="rId11">
            <a:extLst>
              <a:ext uri="{28A0092B-C50C-407E-A947-70E740481C1C}">
                <a14:useLocalDpi xmlns:a14="http://schemas.microsoft.com/office/drawing/2010/main" val="0"/>
              </a:ext>
            </a:extLst>
          </a:blip>
          <a:srcRect l="33217" t="27221" r="21173" b="14293"/>
          <a:stretch/>
        </p:blipFill>
        <p:spPr>
          <a:xfrm>
            <a:off x="17416097" y="22827823"/>
            <a:ext cx="2529253" cy="2842660"/>
          </a:xfrm>
          <a:prstGeom prst="rect">
            <a:avLst/>
          </a:prstGeom>
        </p:spPr>
      </p:pic>
      <p:pic>
        <p:nvPicPr>
          <p:cNvPr id="25" name="Picture 24"/>
          <p:cNvPicPr>
            <a:picLocks noChangeAspect="1"/>
          </p:cNvPicPr>
          <p:nvPr/>
        </p:nvPicPr>
        <p:blipFill rotWithShape="1">
          <a:blip r:embed="rId12">
            <a:extLst>
              <a:ext uri="{28A0092B-C50C-407E-A947-70E740481C1C}">
                <a14:useLocalDpi xmlns:a14="http://schemas.microsoft.com/office/drawing/2010/main" val="0"/>
              </a:ext>
            </a:extLst>
          </a:blip>
          <a:srcRect l="30040" t="16258" r="6562" b="27117"/>
          <a:stretch/>
        </p:blipFill>
        <p:spPr>
          <a:xfrm>
            <a:off x="11079451" y="25835152"/>
            <a:ext cx="3164527" cy="2529165"/>
          </a:xfrm>
          <a:prstGeom prst="rect">
            <a:avLst/>
          </a:prstGeom>
        </p:spPr>
      </p:pic>
      <p:pic>
        <p:nvPicPr>
          <p:cNvPr id="26" name="Picture 2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052748" y="10808665"/>
            <a:ext cx="2978362" cy="2034400"/>
          </a:xfrm>
          <a:prstGeom prst="rect">
            <a:avLst/>
          </a:prstGeom>
        </p:spPr>
      </p:pic>
      <p:pic>
        <p:nvPicPr>
          <p:cNvPr id="27" name="Picture 2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217275" y="10766772"/>
            <a:ext cx="3149045" cy="2076293"/>
          </a:xfrm>
          <a:prstGeom prst="rect">
            <a:avLst/>
          </a:prstGeom>
        </p:spPr>
      </p:pic>
      <p:pic>
        <p:nvPicPr>
          <p:cNvPr id="28" name="Picture 2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7565887" y="10729883"/>
            <a:ext cx="3130316" cy="2075284"/>
          </a:xfrm>
          <a:prstGeom prst="rect">
            <a:avLst/>
          </a:prstGeom>
        </p:spPr>
      </p:pic>
    </p:spTree>
    <p:extLst>
      <p:ext uri="{BB962C8B-B14F-4D97-AF65-F5344CB8AC3E}">
        <p14:creationId xmlns:p14="http://schemas.microsoft.com/office/powerpoint/2010/main" val="374208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osterPresentations.com-100CMx14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464</TotalTime>
  <Words>663</Words>
  <Application>Microsoft Office PowerPoint</Application>
  <PresentationFormat>Custom</PresentationFormat>
  <Paragraphs>69</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Times New Roman</vt:lpstr>
      <vt:lpstr>Trebuchet MS</vt: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Selma Mete</cp:lastModifiedBy>
  <cp:revision>44</cp:revision>
  <dcterms:created xsi:type="dcterms:W3CDTF">2012-02-10T00:21:22Z</dcterms:created>
  <dcterms:modified xsi:type="dcterms:W3CDTF">2019-06-13T23:21:40Z</dcterms:modified>
</cp:coreProperties>
</file>