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76" r:id="rId5"/>
    <p:sldId id="260" r:id="rId6"/>
    <p:sldId id="261" r:id="rId7"/>
    <p:sldId id="262" r:id="rId8"/>
    <p:sldId id="264" r:id="rId9"/>
    <p:sldId id="265" r:id="rId10"/>
    <p:sldId id="269" r:id="rId11"/>
    <p:sldId id="270" r:id="rId12"/>
    <p:sldId id="263" r:id="rId13"/>
    <p:sldId id="266" r:id="rId14"/>
    <p:sldId id="267" r:id="rId15"/>
    <p:sldId id="271" r:id="rId16"/>
    <p:sldId id="272" r:id="rId17"/>
    <p:sldId id="273" r:id="rId18"/>
    <p:sldId id="274" r:id="rId19"/>
    <p:sldId id="268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606103-B3AE-044F-CF8A-53A53C701A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BDB54-1E8B-D746-9F08-6390B57552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414A4-A4E6-47E7-8EC5-6743C01C615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AF4C9-CF3C-5598-B5E8-3076333B0C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D10D9-00C9-99A9-8EAC-67E3988816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F6EC9-4D5F-4798-B5C6-68F777D2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66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03542-A3F5-43BF-9AF6-E7C31A049DC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581EF-0BBF-4ACF-8739-673AC496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6E899E-4C0E-41C7-8157-00F34C0710C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6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0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8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35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2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6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7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1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8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F6E899E-4C0E-41C7-8157-00F34C0710C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2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D348-4F27-6B57-317B-DE19A32A3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2573" y="2046002"/>
            <a:ext cx="6340873" cy="587279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CAPSTONE PROJECT REPORT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69963-B893-D166-2E57-A70CA6BD2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9595" y="3737898"/>
            <a:ext cx="8767860" cy="1388165"/>
          </a:xfrm>
        </p:spPr>
        <p:txBody>
          <a:bodyPr>
            <a:normAutofit/>
          </a:bodyPr>
          <a:lstStyle/>
          <a:p>
            <a:r>
              <a:rPr lang="en-GB" dirty="0"/>
              <a:t>Instructors: </a:t>
            </a:r>
            <a:r>
              <a:rPr lang="en-GB" dirty="0" err="1"/>
              <a:t>Ph.D</a:t>
            </a:r>
            <a:r>
              <a:rPr lang="en-GB" dirty="0"/>
              <a:t> </a:t>
            </a:r>
            <a:r>
              <a:rPr lang="en-GB" dirty="0" err="1"/>
              <a:t>Ngô</a:t>
            </a:r>
            <a:r>
              <a:rPr lang="en-GB" dirty="0"/>
              <a:t> </a:t>
            </a:r>
            <a:r>
              <a:rPr lang="en-GB" dirty="0" err="1"/>
              <a:t>Đắc</a:t>
            </a:r>
            <a:r>
              <a:rPr lang="en-GB" dirty="0"/>
              <a:t> </a:t>
            </a:r>
            <a:r>
              <a:rPr lang="en-GB" dirty="0" err="1"/>
              <a:t>Việt</a:t>
            </a:r>
            <a:endParaRPr lang="en-GB" dirty="0"/>
          </a:p>
          <a:p>
            <a:r>
              <a:rPr lang="en-GB" dirty="0"/>
              <a:t>	              </a:t>
            </a:r>
            <a:r>
              <a:rPr lang="en-GB" dirty="0" err="1"/>
              <a:t>Ph.D</a:t>
            </a:r>
            <a:r>
              <a:rPr lang="en-GB" dirty="0"/>
              <a:t> </a:t>
            </a:r>
            <a:r>
              <a:rPr lang="en-GB" dirty="0" err="1"/>
              <a:t>Trần</a:t>
            </a:r>
            <a:r>
              <a:rPr lang="en-GB" dirty="0"/>
              <a:t> Đăng Long</a:t>
            </a:r>
          </a:p>
          <a:p>
            <a:r>
              <a:rPr lang="en-GB" dirty="0"/>
              <a:t>          Student: Đặng Minh Duy - 1910933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D8364C-67CA-E937-C69D-FFFCAD94E6DD}"/>
              </a:ext>
            </a:extLst>
          </p:cNvPr>
          <p:cNvSpPr txBox="1">
            <a:spLocks/>
          </p:cNvSpPr>
          <p:nvPr/>
        </p:nvSpPr>
        <p:spPr>
          <a:xfrm>
            <a:off x="759417" y="2285019"/>
            <a:ext cx="11161105" cy="1388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>
                <a:solidFill>
                  <a:srgbClr val="FF0000"/>
                </a:solidFill>
              </a:rPr>
              <a:t>Modelling, simulation, and control of assisting motor and control rules of Electric Powered Steering (EPS) system 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8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1E24-7FD1-589C-44E4-08EBA0BC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SIMULATION PROCESS</a:t>
            </a:r>
            <a:br>
              <a:rPr lang="en-GB" dirty="0"/>
            </a:br>
            <a:r>
              <a:rPr lang="en-GB" sz="3200" dirty="0"/>
              <a:t>3.3. DC MOTOR MODEL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61143E-34EE-5BB8-E90C-A5ECF0A86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991" y="2008943"/>
            <a:ext cx="7970017" cy="311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306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1E24-7FD1-589C-44E4-08EBA0BC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GB" dirty="0"/>
              <a:t>3. SIMULATION PROCESS</a:t>
            </a:r>
            <a:br>
              <a:rPr lang="en-GB" dirty="0"/>
            </a:br>
            <a:r>
              <a:rPr lang="en-GB" sz="3200" dirty="0"/>
              <a:t>3.3. DC MOTOR MODEL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095EAB-1AB4-C6F3-83B3-6EA5DC052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787" y="1543747"/>
            <a:ext cx="7959495" cy="428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3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1E24-7FD1-589C-44E4-08EBA0BC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SIMULATION PROCESS</a:t>
            </a:r>
            <a:br>
              <a:rPr lang="en-GB" dirty="0"/>
            </a:br>
            <a:r>
              <a:rPr lang="en-GB" sz="3200" dirty="0"/>
              <a:t>3.4. COMPLETE SIMULATION MODEL</a:t>
            </a:r>
            <a:endParaRPr lang="en-US" dirty="0"/>
          </a:p>
        </p:txBody>
      </p:sp>
      <p:pic>
        <p:nvPicPr>
          <p:cNvPr id="4" name="Content Placeholder 3" descr="A picture containing text, diagram, sketch, design&#10;&#10;Description automatically generated">
            <a:extLst>
              <a:ext uri="{FF2B5EF4-FFF2-40B4-BE49-F238E27FC236}">
                <a16:creationId xmlns:a16="http://schemas.microsoft.com/office/drawing/2014/main" id="{4B43E48F-899F-7755-BC90-ABCA9FE44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247" y="2057400"/>
            <a:ext cx="961816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47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52C7-A354-7807-ED33-B5E0A5BB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RESULT AND EVALUATION</a:t>
            </a:r>
            <a:br>
              <a:rPr lang="en-GB" dirty="0"/>
            </a:br>
            <a:r>
              <a:rPr lang="en-GB" sz="3200" dirty="0"/>
              <a:t>4.1. OUTPUT RESPONSE OF DC MOTOR</a:t>
            </a:r>
            <a:endParaRPr lang="en-US" dirty="0"/>
          </a:p>
        </p:txBody>
      </p:sp>
      <p:pic>
        <p:nvPicPr>
          <p:cNvPr id="6" name="Content Placeholder 5" descr="A picture containing text, line, number, screenshot&#10;&#10;Description automatically generated">
            <a:extLst>
              <a:ext uri="{FF2B5EF4-FFF2-40B4-BE49-F238E27FC236}">
                <a16:creationId xmlns:a16="http://schemas.microsoft.com/office/drawing/2014/main" id="{88B6EC45-BEE4-4059-8CDE-64ED87AB6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225763"/>
            <a:ext cx="5924489" cy="2780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D92C5668-5604-F061-B2C3-1F08FB363F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" b="1591"/>
          <a:stretch/>
        </p:blipFill>
        <p:spPr bwMode="auto">
          <a:xfrm>
            <a:off x="5924488" y="2225764"/>
            <a:ext cx="6128833" cy="27801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74FBAE-E94B-464E-37D5-45D325A672DC}"/>
              </a:ext>
            </a:extLst>
          </p:cNvPr>
          <p:cNvSpPr txBox="1"/>
          <p:nvPr/>
        </p:nvSpPr>
        <p:spPr>
          <a:xfrm>
            <a:off x="2394750" y="5494356"/>
            <a:ext cx="70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Both models give out the same results  Both models are correct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670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52C7-A354-7807-ED33-B5E0A5BB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7234"/>
            <a:ext cx="10058400" cy="1055550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4. RESULT AND EVALUATION</a:t>
            </a:r>
            <a:br>
              <a:rPr lang="en-GB" sz="4400" dirty="0"/>
            </a:br>
            <a:r>
              <a:rPr lang="en-GB" sz="2800" dirty="0"/>
              <a:t>4.1. AT 10KM/H</a:t>
            </a:r>
            <a:endParaRPr lang="en-US" sz="4400" dirty="0"/>
          </a:p>
        </p:txBody>
      </p:sp>
      <p:pic>
        <p:nvPicPr>
          <p:cNvPr id="5" name="Content Placeholder 4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318FC4B7-071C-C748-8E80-A0EDCD41B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61" y="1202784"/>
            <a:ext cx="8648054" cy="4738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4730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52C7-A354-7807-ED33-B5E0A5BB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7234"/>
            <a:ext cx="10058400" cy="1055550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4. RESULT AND EVALUATION</a:t>
            </a:r>
            <a:br>
              <a:rPr lang="en-GB" sz="4400" dirty="0"/>
            </a:br>
            <a:r>
              <a:rPr lang="en-GB" sz="2800" dirty="0"/>
              <a:t>4.1. AT 10KM/H</a:t>
            </a:r>
            <a:endParaRPr lang="en-US" sz="4400" dirty="0"/>
          </a:p>
        </p:txBody>
      </p:sp>
      <p:pic>
        <p:nvPicPr>
          <p:cNvPr id="6" name="Content Placeholder 5" descr="A graph of a steering wheel&#10;&#10;Description automatically generated with low confidence">
            <a:extLst>
              <a:ext uri="{FF2B5EF4-FFF2-40B4-BE49-F238E27FC236}">
                <a16:creationId xmlns:a16="http://schemas.microsoft.com/office/drawing/2014/main" id="{5E351718-8356-9814-8D9B-22C70EBDE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632" y="1311272"/>
            <a:ext cx="8660735" cy="4745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8554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52C7-A354-7807-ED33-B5E0A5BB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7234"/>
            <a:ext cx="10058400" cy="1055550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4. RESULT AND EVALUATION</a:t>
            </a:r>
            <a:br>
              <a:rPr lang="en-GB" sz="4400" dirty="0"/>
            </a:br>
            <a:r>
              <a:rPr lang="en-GB" sz="2800" dirty="0"/>
              <a:t>4.1. AT 40KM/H</a:t>
            </a:r>
            <a:endParaRPr lang="en-US" sz="4400" dirty="0"/>
          </a:p>
        </p:txBody>
      </p:sp>
      <p:pic>
        <p:nvPicPr>
          <p:cNvPr id="5" name="Content Placeholder 4" descr="A picture containing text, plot, line, screenshot&#10;&#10;Description automatically generated">
            <a:extLst>
              <a:ext uri="{FF2B5EF4-FFF2-40B4-BE49-F238E27FC236}">
                <a16:creationId xmlns:a16="http://schemas.microsoft.com/office/drawing/2014/main" id="{AE3DB56C-B212-CE2D-CAE2-8204E0A6A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89" y="1202784"/>
            <a:ext cx="8588222" cy="47056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390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52C7-A354-7807-ED33-B5E0A5BB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7234"/>
            <a:ext cx="10058400" cy="1055550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4. RESULT AND EVALUATION</a:t>
            </a:r>
            <a:br>
              <a:rPr lang="en-GB" sz="4400" dirty="0"/>
            </a:br>
            <a:r>
              <a:rPr lang="en-GB" sz="2800" dirty="0"/>
              <a:t>4.1. AT 40KM/H</a:t>
            </a:r>
            <a:endParaRPr lang="en-US" sz="4400" dirty="0"/>
          </a:p>
        </p:txBody>
      </p:sp>
      <p:pic>
        <p:nvPicPr>
          <p:cNvPr id="5" name="Content Placeholder 4" descr="A graph of a steering wheel&#10;&#10;Description automatically generated with low confidence">
            <a:extLst>
              <a:ext uri="{FF2B5EF4-FFF2-40B4-BE49-F238E27FC236}">
                <a16:creationId xmlns:a16="http://schemas.microsoft.com/office/drawing/2014/main" id="{1A92538C-B0AC-29A5-BDB2-F10215042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08" y="1202784"/>
            <a:ext cx="8638296" cy="47330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5359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E8F5-CE6A-6CD9-4BAD-FB312318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8030F-8D54-5478-641D-1D7EFF563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Project’s control rules</a:t>
            </a:r>
            <a:endParaRPr lang="en-US" dirty="0"/>
          </a:p>
        </p:txBody>
      </p:sp>
      <p:pic>
        <p:nvPicPr>
          <p:cNvPr id="7" name="Content Placeholder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C59FD37C-2FC3-29D6-CD98-FF961CA967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3000" y="3132490"/>
            <a:ext cx="4754563" cy="256152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D7B96-D6A8-A444-2862-B80C878B0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GB" i="1" dirty="0"/>
              <a:t>A New Control Strategy of an Electric-Power-Assisted Steering System</a:t>
            </a:r>
            <a:endParaRPr lang="en-US" i="1" dirty="0"/>
          </a:p>
        </p:txBody>
      </p:sp>
      <p:pic>
        <p:nvPicPr>
          <p:cNvPr id="8" name="Content Placeholder 7" descr="A graph of a driver torque&#10;&#10;Description automatically generated with low confidence">
            <a:extLst>
              <a:ext uri="{FF2B5EF4-FFF2-40B4-BE49-F238E27FC236}">
                <a16:creationId xmlns:a16="http://schemas.microsoft.com/office/drawing/2014/main" id="{FF907256-12F1-AE12-61A2-98B111083C0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0439" y="2719388"/>
            <a:ext cx="4491759" cy="33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11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1B91-3168-07BC-D9C7-43F714A1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FUTURE WORK AND ENHANCEMENT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5946D-68EA-D081-2E84-5049E643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Enhance the accuracy and realism of the simulation model by incorporating data from real-world driving scenarios and testing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Improve the predictive capabilities of the model, allowing for more accurate and reliable simulations of different driving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Develop new control rules and algorithms for EPS systems could help to further optimize the performance and efficiency of these systems</a:t>
            </a:r>
          </a:p>
        </p:txBody>
      </p:sp>
    </p:spTree>
    <p:extLst>
      <p:ext uri="{BB962C8B-B14F-4D97-AF65-F5344CB8AC3E}">
        <p14:creationId xmlns:p14="http://schemas.microsoft.com/office/powerpoint/2010/main" val="262495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D5BE-C207-8434-3497-39E1697A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TABLE OF CONTENTS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DC751-70C1-1959-AB5E-0A3618FA2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3200" dirty="0">
                <a:solidFill>
                  <a:schemeClr val="tx1"/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>
                <a:solidFill>
                  <a:schemeClr val="tx1"/>
                </a:solidFill>
              </a:rPr>
              <a:t>THEORETICAL BASIS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>
                <a:solidFill>
                  <a:schemeClr val="tx1"/>
                </a:solidFill>
              </a:rPr>
              <a:t>SIMULATION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>
                <a:solidFill>
                  <a:schemeClr val="tx1"/>
                </a:solidFill>
              </a:rPr>
              <a:t>RESULTS AND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>
                <a:solidFill>
                  <a:schemeClr val="tx1"/>
                </a:solidFill>
              </a:rPr>
              <a:t>FUTURE WORK AND ENHANCEMENT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03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3861-E612-37A0-48EB-78489BC5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787" y="1743444"/>
            <a:ext cx="10058400" cy="1450757"/>
          </a:xfrm>
        </p:spPr>
        <p:txBody>
          <a:bodyPr/>
          <a:lstStyle/>
          <a:p>
            <a:pPr algn="ctr"/>
            <a:r>
              <a:rPr lang="en-GB" dirty="0"/>
              <a:t>THANKS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4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0F10-D4CC-04AC-F16D-298EF95E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71" y="519193"/>
            <a:ext cx="10058400" cy="1193371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1.INTRODUCTION</a:t>
            </a:r>
            <a:br>
              <a:rPr lang="en-GB" sz="4000" dirty="0">
                <a:solidFill>
                  <a:schemeClr val="tx1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1.1.Introduction to power steering system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028" name="Picture 4" descr="The Power Steering And Its Different Types, Explained">
            <a:extLst>
              <a:ext uri="{FF2B5EF4-FFF2-40B4-BE49-F238E27FC236}">
                <a16:creationId xmlns:a16="http://schemas.microsoft.com/office/drawing/2014/main" id="{45FD8801-58A8-842F-D2CF-E93A1B2633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84" y="1712564"/>
            <a:ext cx="569491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0">
            <a:extLst>
              <a:ext uri="{FF2B5EF4-FFF2-40B4-BE49-F238E27FC236}">
                <a16:creationId xmlns:a16="http://schemas.microsoft.com/office/drawing/2014/main" id="{E17D8DB4-0685-5B3B-FCEB-3A019911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700" y="1712564"/>
            <a:ext cx="4499471" cy="40497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6F484C-807D-B04D-1B63-1EB91E332A6C}"/>
              </a:ext>
            </a:extLst>
          </p:cNvPr>
          <p:cNvSpPr txBox="1"/>
          <p:nvPr/>
        </p:nvSpPr>
        <p:spPr>
          <a:xfrm>
            <a:off x="1689315" y="5763193"/>
            <a:ext cx="8159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Electric power steering is lighter, more compact. It also requires less maintenance, has better fuel efficiency</a:t>
            </a:r>
          </a:p>
        </p:txBody>
      </p:sp>
    </p:spTree>
    <p:extLst>
      <p:ext uri="{BB962C8B-B14F-4D97-AF65-F5344CB8AC3E}">
        <p14:creationId xmlns:p14="http://schemas.microsoft.com/office/powerpoint/2010/main" val="234884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0F10-D4CC-04AC-F16D-298EF95E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71" y="519193"/>
            <a:ext cx="10058400" cy="1193371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1.INTRODUCTION</a:t>
            </a:r>
            <a:br>
              <a:rPr lang="en-GB" sz="4000" dirty="0">
                <a:solidFill>
                  <a:schemeClr val="tx1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1.1.Introduction to power steering system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CA0DC-3FAE-5831-0155-9B4FFBD0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/>
              <a:t>Objective</a:t>
            </a:r>
            <a:r>
              <a:rPr lang="en-GB"/>
              <a:t>: </a:t>
            </a:r>
            <a:r>
              <a:rPr lang="en-GB" dirty="0"/>
              <a:t>Build and simulate the Electric power steering system and apply the control rules according to different steering wheel angles and speeds </a:t>
            </a:r>
            <a:r>
              <a:rPr lang="en-GB"/>
              <a:t>of vehicle.</a:t>
            </a:r>
          </a:p>
          <a:p>
            <a:endParaRPr lang="en-GB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5C9F-1570-CA95-49B7-538C161B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0224"/>
            <a:ext cx="10058400" cy="1110277"/>
          </a:xfrm>
        </p:spPr>
        <p:txBody>
          <a:bodyPr>
            <a:normAutofit/>
          </a:bodyPr>
          <a:lstStyle/>
          <a:p>
            <a:r>
              <a:rPr lang="en-GB" sz="4000" dirty="0"/>
              <a:t>2. THEORETICAL BASIS</a:t>
            </a:r>
            <a:br>
              <a:rPr lang="en-GB" sz="4000" dirty="0"/>
            </a:br>
            <a:r>
              <a:rPr lang="en-GB" sz="3200" dirty="0"/>
              <a:t>2.1. Dynamic equilibrium equation</a:t>
            </a:r>
            <a:endParaRPr lang="en-US" sz="4000" dirty="0"/>
          </a:p>
        </p:txBody>
      </p:sp>
      <p:pic>
        <p:nvPicPr>
          <p:cNvPr id="9" name="Content Placeholder 6" descr="A picture containing text, diagram, plan, screenshot&#10;&#10;Description automatically generated">
            <a:extLst>
              <a:ext uri="{FF2B5EF4-FFF2-40B4-BE49-F238E27FC236}">
                <a16:creationId xmlns:a16="http://schemas.microsoft.com/office/drawing/2014/main" id="{17438295-358C-48D4-3B57-BAB51CA80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22" y="1540255"/>
            <a:ext cx="6817892" cy="45439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Hộp Văn bản 10">
                <a:extLst>
                  <a:ext uri="{FF2B5EF4-FFF2-40B4-BE49-F238E27FC236}">
                    <a16:creationId xmlns:a16="http://schemas.microsoft.com/office/drawing/2014/main" id="{33B24BAE-D793-A052-6DC6-DB2E6687B2FF}"/>
                  </a:ext>
                </a:extLst>
              </p:cNvPr>
              <p:cNvSpPr txBox="1"/>
              <p:nvPr/>
            </p:nvSpPr>
            <p:spPr>
              <a:xfrm>
                <a:off x="4898389" y="1540255"/>
                <a:ext cx="6982499" cy="3942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𝒕𝒃</m:t>
                        </m:r>
                      </m:sub>
                    </m:sSub>
                    <m:r>
                      <a:rPr lang="en-US" sz="1800" b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𝑺𝑪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𝑺𝑾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)-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𝒔𝒘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+ </a:t>
                </a:r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N.</a:t>
                </a:r>
                <a:r>
                  <a:rPr lang="en-US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𝒔𝒄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𝒔𝒄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𝑱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𝒔𝒄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𝒔𝒄</m:t>
                        </m:r>
                      </m:sub>
                    </m:sSub>
                  </m:oMath>
                </a14:m>
                <a:endParaRPr lang="vi-VN" dirty="0"/>
              </a:p>
            </p:txBody>
          </p:sp>
        </mc:Choice>
        <mc:Fallback xmlns="">
          <p:sp>
            <p:nvSpPr>
              <p:cNvPr id="3" name="Hộp Văn bản 10">
                <a:extLst>
                  <a:ext uri="{FF2B5EF4-FFF2-40B4-BE49-F238E27FC236}">
                    <a16:creationId xmlns:a16="http://schemas.microsoft.com/office/drawing/2014/main" id="{33B24BAE-D793-A052-6DC6-DB2E6687B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389" y="1540255"/>
                <a:ext cx="6982499" cy="394210"/>
              </a:xfrm>
              <a:prstGeom prst="rect">
                <a:avLst/>
              </a:prstGeom>
              <a:blipFill>
                <a:blip r:embed="rId3"/>
                <a:stretch>
                  <a:fillRect t="-2740" b="-9589"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0157EB-C16F-F38C-DBD7-0139731EE0F9}"/>
                  </a:ext>
                </a:extLst>
              </p:cNvPr>
              <p:cNvSpPr txBox="1"/>
              <p:nvPr/>
            </p:nvSpPr>
            <p:spPr>
              <a:xfrm>
                <a:off x="7018770" y="2197560"/>
                <a:ext cx="4862118" cy="3813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With: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GB" sz="2000" dirty="0"/>
                  <a:t> – Steering wheel torque (Nm)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𝒕𝒃</m:t>
                        </m:r>
                      </m:sub>
                    </m:sSub>
                  </m:oMath>
                </a14:m>
                <a:r>
                  <a:rPr lang="en-GB" sz="2000" dirty="0"/>
                  <a:t> – Torsion bar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𝒔𝒄</m:t>
                        </m:r>
                      </m:sub>
                    </m:sSub>
                  </m:oMath>
                </a14:m>
                <a:r>
                  <a:rPr lang="en-GB" sz="2000" dirty="0"/>
                  <a:t> – Steering column angle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– Steering wheel angle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– Steering wheel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– Steering wheel inertia</a:t>
                </a:r>
                <a:endParaRPr lang="en-US" sz="2000" dirty="0"/>
              </a:p>
              <a:p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 </a:t>
                </a:r>
                <a:r>
                  <a:rPr lang="en-GB" sz="2000" dirty="0"/>
                  <a:t>– reduction gear ratio</a:t>
                </a:r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– Motor torque (Nm)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𝑩</m:t>
                        </m:r>
                      </m:e>
                      <m:sub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𝒔𝒄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– Steering column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–</a:t>
                </a:r>
                <a:r>
                  <a:rPr lang="en-US" sz="2000" dirty="0"/>
                  <a:t> Resistant torque on pinion (Nm)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𝒔𝒄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– Steering column inertia 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0157EB-C16F-F38C-DBD7-0139731EE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770" y="2197560"/>
                <a:ext cx="4862118" cy="3813160"/>
              </a:xfrm>
              <a:prstGeom prst="rect">
                <a:avLst/>
              </a:prstGeom>
              <a:blipFill>
                <a:blip r:embed="rId4"/>
                <a:stretch>
                  <a:fillRect l="-1253" t="-799" b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96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5C9F-1570-CA95-49B7-538C161B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3139"/>
            <a:ext cx="9875520" cy="994475"/>
          </a:xfrm>
        </p:spPr>
        <p:txBody>
          <a:bodyPr>
            <a:normAutofit fontScale="90000"/>
          </a:bodyPr>
          <a:lstStyle/>
          <a:p>
            <a:r>
              <a:rPr lang="en-GB" dirty="0"/>
              <a:t>2. THEORETICAL BASIS</a:t>
            </a:r>
            <a:br>
              <a:rPr lang="en-GB" dirty="0"/>
            </a:br>
            <a:r>
              <a:rPr lang="en-GB" sz="3200" dirty="0"/>
              <a:t>2.2. ELECTRIC POWER STEERING (EPS) BLOCK DIAGRAM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6B640-D2B4-EB22-40AE-54F48938D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087" y="1846263"/>
            <a:ext cx="8986977" cy="435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0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1559-0C73-3AB1-9CA6-943EE2A4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SIMULATION PROCESS</a:t>
            </a:r>
            <a:br>
              <a:rPr lang="en-GB" dirty="0"/>
            </a:br>
            <a:r>
              <a:rPr lang="en-GB" sz="3200" dirty="0"/>
              <a:t>3.1 CREATING A PATH</a:t>
            </a:r>
            <a:endParaRPr lang="en-US" dirty="0"/>
          </a:p>
        </p:txBody>
      </p:sp>
      <p:pic>
        <p:nvPicPr>
          <p:cNvPr id="4" name="Content Placeholder 3" descr="Illustration of lane-keeping (AB and DE) and lane-changing processes... |  Download Scientific Diagram">
            <a:extLst>
              <a:ext uri="{FF2B5EF4-FFF2-40B4-BE49-F238E27FC236}">
                <a16:creationId xmlns:a16="http://schemas.microsoft.com/office/drawing/2014/main" id="{360C7D03-ADD4-D589-8116-4C31DD660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1" t="4735" r="12037" b="7375"/>
          <a:stretch/>
        </p:blipFill>
        <p:spPr bwMode="auto">
          <a:xfrm>
            <a:off x="458369" y="2992379"/>
            <a:ext cx="6142008" cy="1699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Two to Four: Bicycle model for Car | by Archit Rastogi | Medium">
            <a:extLst>
              <a:ext uri="{FF2B5EF4-FFF2-40B4-BE49-F238E27FC236}">
                <a16:creationId xmlns:a16="http://schemas.microsoft.com/office/drawing/2014/main" id="{3BF59C3E-5F9C-F8D7-73F7-0494040B2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558" y="1899102"/>
            <a:ext cx="5071534" cy="3885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73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1E24-7FD1-589C-44E4-08EBA0BC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SIMULATION PROCESS</a:t>
            </a:r>
            <a:br>
              <a:rPr lang="en-GB" dirty="0"/>
            </a:br>
            <a:r>
              <a:rPr lang="en-GB" sz="3200" dirty="0"/>
              <a:t>3.2 SIMULATION OF A DRIVER</a:t>
            </a:r>
            <a:endParaRPr lang="en-US" dirty="0"/>
          </a:p>
        </p:txBody>
      </p:sp>
      <p:pic>
        <p:nvPicPr>
          <p:cNvPr id="6" name="Content Placeholder 5" descr="A picture containing diagram, design&#10;&#10;Description automatically generated">
            <a:extLst>
              <a:ext uri="{FF2B5EF4-FFF2-40B4-BE49-F238E27FC236}">
                <a16:creationId xmlns:a16="http://schemas.microsoft.com/office/drawing/2014/main" id="{E25A10B3-62AB-CD4B-D9AA-55EB30E7F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209" y="2057400"/>
            <a:ext cx="967424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1E24-7FD1-589C-44E4-08EBA0BC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SIMULATION PROCESS</a:t>
            </a:r>
            <a:br>
              <a:rPr lang="en-GB" dirty="0"/>
            </a:br>
            <a:r>
              <a:rPr lang="en-GB" sz="3200" dirty="0"/>
              <a:t>3.3. DC MOTOR MODEL</a:t>
            </a:r>
            <a:endParaRPr lang="en-US" dirty="0"/>
          </a:p>
        </p:txBody>
      </p:sp>
      <p:pic>
        <p:nvPicPr>
          <p:cNvPr id="5" name="Content Placeholder 4" descr="A diagram of a motor circuit&#10;&#10;Description automatically generated with low confidence">
            <a:extLst>
              <a:ext uri="{FF2B5EF4-FFF2-40B4-BE49-F238E27FC236}">
                <a16:creationId xmlns:a16="http://schemas.microsoft.com/office/drawing/2014/main" id="{EB6F6B41-CFCA-51B3-0D49-8F88473AC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11845"/>
            <a:ext cx="5106632" cy="333847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78224D-EE6F-DFBD-34E2-C3F4925CF915}"/>
                  </a:ext>
                </a:extLst>
              </p:cNvPr>
              <p:cNvSpPr txBox="1"/>
              <p:nvPr/>
            </p:nvSpPr>
            <p:spPr>
              <a:xfrm>
                <a:off x="6477775" y="1880110"/>
                <a:ext cx="5528245" cy="4072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lnSpc>
                    <a:spcPct val="150000"/>
                  </a:lnSpc>
                  <a:buFont typeface="Wingdings" panose="05000000000000000000" pitchFamily="2" charset="2"/>
                  <a:buChar char=""/>
                </a:pPr>
                <a:r>
                  <a:rPr lang="en-US" sz="20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Electrical equations:</a:t>
                </a:r>
              </a:p>
              <a:p>
                <a:pPr marL="742950" lvl="1" indent="-28575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fr-FR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Armature voltage 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fr-FR" sz="20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Motor voltage: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𝐼𝑅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𝐿</m:t>
                    </m:r>
                    <m:acc>
                      <m:accPr>
                        <m:chr m:val="̇"/>
                        <m:ctrlP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acc>
                    <m:r>
                      <a:rPr lang="en-US" sz="20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</m:t>
                    </m:r>
                    <m:acc>
                      <m:accPr>
                        <m:chr m:val="̇"/>
                        <m:ctrlP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Wingdings" panose="05000000000000000000" pitchFamily="2" charset="2"/>
                  <a:buChar char=""/>
                </a:pPr>
                <a:r>
                  <a:rPr lang="en-US" sz="20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Mechanical equation:</a:t>
                </a:r>
              </a:p>
              <a:p>
                <a:pPr marL="742950" lvl="1" indent="-285750" algn="just">
                  <a:lnSpc>
                    <a:spcPct val="150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𝐽</m:t>
                    </m:r>
                    <m:acc>
                      <m:accPr>
                        <m:chr m:val="̈"/>
                        <m:ctrlP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20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42950" lvl="1" indent="-285750" algn="just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è"/>
                </a:pPr>
                <a:r>
                  <a:rPr lang="en-US" sz="18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Assist torque from the motor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sz="18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8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𝑰</m:t>
                      </m:r>
                      <m:r>
                        <a:rPr lang="en-US" sz="18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𝒃</m:t>
                      </m:r>
                      <m:acc>
                        <m:accPr>
                          <m:chr m:val="̇"/>
                          <m:ctrlPr>
                            <a:rPr lang="en-US" sz="1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sz="18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𝑱</m:t>
                      </m:r>
                      <m:acc>
                        <m:accPr>
                          <m:chr m:val="̈"/>
                          <m:ctrlPr>
                            <a:rPr lang="en-US" sz="1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  <a:spcAft>
                    <a:spcPts val="800"/>
                  </a:spcAft>
                </a:pPr>
                <a:endParaRPr lang="en-US" sz="20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78224D-EE6F-DFBD-34E2-C3F4925CF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775" y="1880110"/>
                <a:ext cx="5528245" cy="4072397"/>
              </a:xfrm>
              <a:prstGeom prst="rect">
                <a:avLst/>
              </a:prstGeom>
              <a:blipFill>
                <a:blip r:embed="rId3"/>
                <a:stretch>
                  <a:fillRect l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02292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498</TotalTime>
  <Words>512</Words>
  <Application>Microsoft Office PowerPoint</Application>
  <PresentationFormat>Widescreen</PresentationFormat>
  <Paragraphs>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Corbel</vt:lpstr>
      <vt:lpstr>Courier New</vt:lpstr>
      <vt:lpstr>Times New Roman</vt:lpstr>
      <vt:lpstr>Verdana</vt:lpstr>
      <vt:lpstr>Wingdings</vt:lpstr>
      <vt:lpstr>Basis</vt:lpstr>
      <vt:lpstr>CAPSTONE PROJECT REPORT</vt:lpstr>
      <vt:lpstr>TABLE OF CONTENTS</vt:lpstr>
      <vt:lpstr>1.INTRODUCTION 1.1.Introduction to power steering system</vt:lpstr>
      <vt:lpstr>1.INTRODUCTION 1.1.Introduction to power steering system</vt:lpstr>
      <vt:lpstr>2. THEORETICAL BASIS 2.1. Dynamic equilibrium equation</vt:lpstr>
      <vt:lpstr>2. THEORETICAL BASIS 2.2. ELECTRIC POWER STEERING (EPS) BLOCK DIAGRAM</vt:lpstr>
      <vt:lpstr>3. SIMULATION PROCESS 3.1 CREATING A PATH</vt:lpstr>
      <vt:lpstr>3. SIMULATION PROCESS 3.2 SIMULATION OF A DRIVER</vt:lpstr>
      <vt:lpstr>3. SIMULATION PROCESS 3.3. DC MOTOR MODEL</vt:lpstr>
      <vt:lpstr>3. SIMULATION PROCESS 3.3. DC MOTOR MODEL</vt:lpstr>
      <vt:lpstr>3. SIMULATION PROCESS 3.3. DC MOTOR MODEL</vt:lpstr>
      <vt:lpstr>3. SIMULATION PROCESS 3.4. COMPLETE SIMULATION MODEL</vt:lpstr>
      <vt:lpstr>4. RESULT AND EVALUATION 4.1. OUTPUT RESPONSE OF DC MOTOR</vt:lpstr>
      <vt:lpstr>4. RESULT AND EVALUATION 4.1. AT 10KM/H</vt:lpstr>
      <vt:lpstr>4. RESULT AND EVALUATION 4.1. AT 10KM/H</vt:lpstr>
      <vt:lpstr>4. RESULT AND EVALUATION 4.1. AT 40KM/H</vt:lpstr>
      <vt:lpstr>4. RESULT AND EVALUATION 4.1. AT 40KM/H</vt:lpstr>
      <vt:lpstr>5. CONCLUSION</vt:lpstr>
      <vt:lpstr>6. FUTURE WORK AND ENHANCEMENT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REPORT</dc:title>
  <dc:creator>Minh Duy Đặng</dc:creator>
  <cp:lastModifiedBy>Minh Duy Đặng</cp:lastModifiedBy>
  <cp:revision>11</cp:revision>
  <dcterms:created xsi:type="dcterms:W3CDTF">2023-05-10T02:47:56Z</dcterms:created>
  <dcterms:modified xsi:type="dcterms:W3CDTF">2023-06-06T15:15:30Z</dcterms:modified>
</cp:coreProperties>
</file>