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63" r:id="rId13"/>
    <p:sldId id="266" r:id="rId14"/>
    <p:sldId id="267" r:id="rId15"/>
    <p:sldId id="271" r:id="rId16"/>
    <p:sldId id="272" r:id="rId17"/>
    <p:sldId id="273" r:id="rId18"/>
    <p:sldId id="274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6E899E-4C0E-41C7-8157-00F34C0710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D348-4F27-6B57-317B-DE19A32A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1259379"/>
            <a:ext cx="10058400" cy="691751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CAPSTONE PROJECT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9963-B893-D166-2E57-A70CA6BD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Instructors: </a:t>
            </a:r>
            <a:r>
              <a:rPr lang="en-GB" dirty="0" err="1"/>
              <a:t>Dr.</a:t>
            </a:r>
            <a:r>
              <a:rPr lang="en-GB" dirty="0"/>
              <a:t> NGO DAC VIET</a:t>
            </a:r>
          </a:p>
          <a:p>
            <a:r>
              <a:rPr lang="en-GB" dirty="0"/>
              <a:t>		 DR. TRAN DANG LONG</a:t>
            </a:r>
          </a:p>
          <a:p>
            <a:r>
              <a:rPr lang="en-GB" dirty="0"/>
              <a:t>STUDENT: DANG MINH DUY - 1910933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D8364C-67CA-E937-C69D-FFFCAD94E6DD}"/>
              </a:ext>
            </a:extLst>
          </p:cNvPr>
          <p:cNvSpPr txBox="1">
            <a:spLocks/>
          </p:cNvSpPr>
          <p:nvPr/>
        </p:nvSpPr>
        <p:spPr>
          <a:xfrm>
            <a:off x="1249680" y="1951131"/>
            <a:ext cx="10058400" cy="163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rgbClr val="FF0000"/>
                </a:solidFill>
              </a:rPr>
              <a:t>SIMULATION OF CONTROL RULE OF ELECTRIC POWER STEERING SYSTEM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1143E-34EE-5BB8-E90C-A5ECF0A86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91" y="2008943"/>
            <a:ext cx="7970017" cy="311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06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95EAB-1AB4-C6F3-83B3-6EA5DC05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87" y="1543747"/>
            <a:ext cx="7959495" cy="4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3.4. COMPLETE SIMULATION MODEL</a:t>
            </a:r>
            <a:endParaRPr lang="en-US" dirty="0"/>
          </a:p>
        </p:txBody>
      </p:sp>
      <p:pic>
        <p:nvPicPr>
          <p:cNvPr id="4" name="Content Placeholder 3" descr="A picture containing text, diagram, sketch, design&#10;&#10;Description automatically generated">
            <a:extLst>
              <a:ext uri="{FF2B5EF4-FFF2-40B4-BE49-F238E27FC236}">
                <a16:creationId xmlns:a16="http://schemas.microsoft.com/office/drawing/2014/main" id="{4B43E48F-899F-7755-BC90-ABCA9FE4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299" y="1885009"/>
            <a:ext cx="95803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RESULT AND EVALUATION</a:t>
            </a:r>
            <a:br>
              <a:rPr lang="en-GB" dirty="0"/>
            </a:br>
            <a:r>
              <a:rPr lang="en-GB" sz="3200" dirty="0"/>
              <a:t>4.1. OUTPUT RESPONSE OF DC MOTOR</a:t>
            </a:r>
            <a:endParaRPr lang="en-US" dirty="0"/>
          </a:p>
        </p:txBody>
      </p:sp>
      <p:pic>
        <p:nvPicPr>
          <p:cNvPr id="6" name="Content Placeholder 5" descr="A picture containing text, line, number, screenshot&#10;&#10;Description automatically generated">
            <a:extLst>
              <a:ext uri="{FF2B5EF4-FFF2-40B4-BE49-F238E27FC236}">
                <a16:creationId xmlns:a16="http://schemas.microsoft.com/office/drawing/2014/main" id="{88B6EC45-BEE4-4059-8CDE-64ED87AB6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25763"/>
            <a:ext cx="5924489" cy="2780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D92C5668-5604-F061-B2C3-1F08FB363F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 b="1591"/>
          <a:stretch/>
        </p:blipFill>
        <p:spPr bwMode="auto">
          <a:xfrm>
            <a:off x="5924488" y="2225764"/>
            <a:ext cx="6128833" cy="2780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74FBAE-E94B-464E-37D5-45D325A672DC}"/>
              </a:ext>
            </a:extLst>
          </p:cNvPr>
          <p:cNvSpPr txBox="1"/>
          <p:nvPr/>
        </p:nvSpPr>
        <p:spPr>
          <a:xfrm>
            <a:off x="2394750" y="5494356"/>
            <a:ext cx="70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Both models give out the same results  Both models are correct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10KM/H</a:t>
            </a:r>
            <a:endParaRPr lang="en-US" sz="4400" dirty="0"/>
          </a:p>
        </p:txBody>
      </p:sp>
      <p:pic>
        <p:nvPicPr>
          <p:cNvPr id="5" name="Content Placeholder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18FC4B7-071C-C748-8E80-A0EDCD41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61" y="1202784"/>
            <a:ext cx="8648054" cy="473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73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10KM/H</a:t>
            </a:r>
            <a:endParaRPr lang="en-US" sz="4400" dirty="0"/>
          </a:p>
        </p:txBody>
      </p:sp>
      <p:pic>
        <p:nvPicPr>
          <p:cNvPr id="6" name="Content Placeholder 5" descr="A graph of a steering wheel&#10;&#10;Description automatically generated with low confidence">
            <a:extLst>
              <a:ext uri="{FF2B5EF4-FFF2-40B4-BE49-F238E27FC236}">
                <a16:creationId xmlns:a16="http://schemas.microsoft.com/office/drawing/2014/main" id="{5E351718-8356-9814-8D9B-22C70EBD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32" y="1311272"/>
            <a:ext cx="8660735" cy="4745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55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40KM/H</a:t>
            </a:r>
            <a:endParaRPr lang="en-US" sz="4400" dirty="0"/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AE3DB56C-B212-CE2D-CAE2-8204E0A6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89" y="1202784"/>
            <a:ext cx="8588222" cy="4705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9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34"/>
            <a:ext cx="10058400" cy="1055550"/>
          </a:xfrm>
        </p:spPr>
        <p:txBody>
          <a:bodyPr>
            <a:normAutofit/>
          </a:bodyPr>
          <a:lstStyle/>
          <a:p>
            <a:r>
              <a:rPr lang="en-GB" sz="4400" dirty="0"/>
              <a:t>4. RESULT AND EVALUATION</a:t>
            </a:r>
            <a:br>
              <a:rPr lang="en-GB" sz="4400" dirty="0"/>
            </a:br>
            <a:r>
              <a:rPr lang="en-GB" sz="2800" dirty="0"/>
              <a:t>4.1. AT 40KM/H</a:t>
            </a:r>
            <a:endParaRPr lang="en-US" sz="4400" dirty="0"/>
          </a:p>
        </p:txBody>
      </p:sp>
      <p:pic>
        <p:nvPicPr>
          <p:cNvPr id="5" name="Content Placeholder 4" descr="A graph of a steering wheel&#10;&#10;Description automatically generated with low confidence">
            <a:extLst>
              <a:ext uri="{FF2B5EF4-FFF2-40B4-BE49-F238E27FC236}">
                <a16:creationId xmlns:a16="http://schemas.microsoft.com/office/drawing/2014/main" id="{1A92538C-B0AC-29A5-BDB2-F1021504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8" y="1202784"/>
            <a:ext cx="8638296" cy="4733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535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E8F5-CE6A-6CD9-4BAD-FB312318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30F-8D54-5478-641D-1D7EFF563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Project’s control rules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D7B96-D6A8-A444-2862-B80C878B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i="1" dirty="0"/>
              <a:t>A New Control Strategy of an Electric-Power-Assisted Steering System</a:t>
            </a:r>
            <a:endParaRPr lang="en-US" i="1" dirty="0"/>
          </a:p>
        </p:txBody>
      </p:sp>
      <p:pic>
        <p:nvPicPr>
          <p:cNvPr id="7" name="Content Placeholder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59FD37C-2FC3-29D6-CD98-FF961CA967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895560"/>
            <a:ext cx="4938712" cy="2660731"/>
          </a:xfrm>
          <a:prstGeom prst="rect">
            <a:avLst/>
          </a:prstGeom>
        </p:spPr>
      </p:pic>
      <p:pic>
        <p:nvPicPr>
          <p:cNvPr id="8" name="Content Placeholder 7" descr="A graph of a driver torque&#10;&#10;Description automatically generated with low confidence">
            <a:extLst>
              <a:ext uri="{FF2B5EF4-FFF2-40B4-BE49-F238E27FC236}">
                <a16:creationId xmlns:a16="http://schemas.microsoft.com/office/drawing/2014/main" id="{FF907256-12F1-AE12-61A2-98B111083C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5209" y="2582863"/>
            <a:ext cx="4363182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B91-3168-07BC-D9C7-43F714A1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FUTURE WORK AND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946D-68EA-D081-2E84-5049E64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Enhance the accuracy and realism of the simulation model by incorporating data from real-world driving scenarios and testing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Improve the predictive capabilities of the model, allowing for more accurate and reliable simulations of different driving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Develop new control rules and algorithms for EPS systems could help to further optimize the performance and efficiency of these systems</a:t>
            </a:r>
          </a:p>
        </p:txBody>
      </p:sp>
    </p:spTree>
    <p:extLst>
      <p:ext uri="{BB962C8B-B14F-4D97-AF65-F5344CB8AC3E}">
        <p14:creationId xmlns:p14="http://schemas.microsoft.com/office/powerpoint/2010/main" val="26249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5BE-C207-8434-3497-39E1697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51-70C1-1959-AB5E-0A3618FA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THEORETICAL BASIS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SIMULATION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RESULTS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FUTURE WORK AND ENHANCEMENT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4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861-E612-37A0-48EB-78489BC5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87" y="1743444"/>
            <a:ext cx="10058400" cy="1450757"/>
          </a:xfrm>
        </p:spPr>
        <p:txBody>
          <a:bodyPr/>
          <a:lstStyle/>
          <a:p>
            <a:pPr algn="ctr"/>
            <a:r>
              <a:rPr lang="en-GB" dirty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F10-D4CC-04AC-F16D-298EF95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6B92-60BB-176E-3C88-CCC7CCC8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sz="2800" dirty="0"/>
              <a:t>Type: Scientific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Objective: Determine and simulate the control of the assisting motor and control rules of EPS according to different vehicle speeds and steering wheel angles.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Technical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Simulation model works properly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Accurate assisting moment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Assisting moment from motor can follow as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Vehicle moves as desired</a:t>
            </a:r>
          </a:p>
        </p:txBody>
      </p:sp>
    </p:spTree>
    <p:extLst>
      <p:ext uri="{BB962C8B-B14F-4D97-AF65-F5344CB8AC3E}">
        <p14:creationId xmlns:p14="http://schemas.microsoft.com/office/powerpoint/2010/main" val="23488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4811"/>
          </a:xfrm>
        </p:spPr>
        <p:txBody>
          <a:bodyPr>
            <a:normAutofit/>
          </a:bodyPr>
          <a:lstStyle/>
          <a:p>
            <a:r>
              <a:rPr lang="en-GB" sz="4000" dirty="0"/>
              <a:t>2. THEORETICAL BASIS</a:t>
            </a:r>
            <a:br>
              <a:rPr lang="en-GB" sz="4000" dirty="0"/>
            </a:br>
            <a:r>
              <a:rPr lang="en-GB" sz="2400" dirty="0"/>
              <a:t>2.1. ELECTRIC POWER STEERING (EPS) SYSTEM</a:t>
            </a:r>
            <a:endParaRPr lang="en-US" sz="4000" dirty="0"/>
          </a:p>
        </p:txBody>
      </p:sp>
      <p:pic>
        <p:nvPicPr>
          <p:cNvPr id="7" name="Content Placeholder 6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73B5FBBA-21D0-45BC-9DED-BBC805E0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54811"/>
            <a:ext cx="10173419" cy="53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17438295-358C-48D4-3B57-BAB51CA8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18" y="1623905"/>
            <a:ext cx="6817892" cy="454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86" y="0"/>
            <a:ext cx="10058400" cy="1450757"/>
          </a:xfrm>
        </p:spPr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2.2. DYNAMIC EQUILIBRIUM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/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𝑺𝑪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𝑺𝑾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blipFill>
                <a:blip r:embed="rId3"/>
                <a:stretch>
                  <a:fillRect t="-2740" b="-9589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/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With: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GB" sz="2000" dirty="0"/>
                  <a:t> – Steering wheel torque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</m:oMath>
                </a14:m>
                <a:r>
                  <a:rPr lang="en-GB" sz="2000" dirty="0"/>
                  <a:t> – Torsion bar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GB" sz="2000" dirty="0"/>
                  <a:t> – Steering column angle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angle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inertia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 </a:t>
                </a:r>
                <a:r>
                  <a:rPr lang="en-GB" sz="2000" dirty="0"/>
                  <a:t>– reduction gear ratio</a:t>
                </a: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Motor torque (Nm)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</a:t>
                </a:r>
                <a:r>
                  <a:rPr lang="en-US" sz="2000" dirty="0"/>
                  <a:t> Resistant torque on pinion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 inertia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blipFill>
                <a:blip r:embed="rId4"/>
                <a:stretch>
                  <a:fillRect l="-1253" t="-79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2.3. ELECTRIC POWER STEERING (EPS) BLOCK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6B640-D2B4-EB22-40AE-54F48938D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87" y="1846263"/>
            <a:ext cx="8986977" cy="43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559-0C73-3AB1-9CA6-943EE2A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3.1 CREATING A PATH</a:t>
            </a:r>
            <a:endParaRPr lang="en-US" dirty="0"/>
          </a:p>
        </p:txBody>
      </p:sp>
      <p:pic>
        <p:nvPicPr>
          <p:cNvPr id="4" name="Content Placeholder 3" descr="Illustration of lane-keeping (AB and DE) and lane-changing processes... |  Download Scientific Diagram">
            <a:extLst>
              <a:ext uri="{FF2B5EF4-FFF2-40B4-BE49-F238E27FC236}">
                <a16:creationId xmlns:a16="http://schemas.microsoft.com/office/drawing/2014/main" id="{360C7D03-ADD4-D589-8116-4C31DD66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4735" r="12037" b="7375"/>
          <a:stretch/>
        </p:blipFill>
        <p:spPr bwMode="auto">
          <a:xfrm>
            <a:off x="458369" y="2992379"/>
            <a:ext cx="6142008" cy="16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wo to Four: Bicycle model for Car | by Archit Rastogi | Medium">
            <a:extLst>
              <a:ext uri="{FF2B5EF4-FFF2-40B4-BE49-F238E27FC236}">
                <a16:creationId xmlns:a16="http://schemas.microsoft.com/office/drawing/2014/main" id="{3BF59C3E-5F9C-F8D7-73F7-0494040B2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8" y="1899102"/>
            <a:ext cx="5071534" cy="3885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73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3.2 SIMULATION OF A DRIVER</a:t>
            </a:r>
            <a:endParaRPr lang="en-US" dirty="0"/>
          </a:p>
        </p:txBody>
      </p:sp>
      <p:pic>
        <p:nvPicPr>
          <p:cNvPr id="6" name="Content Placeholder 5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E25A10B3-62AB-CD4B-D9AA-55EB30E7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54" y="1846263"/>
            <a:ext cx="96362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5" name="Content Placeholder 4" descr="A diagram of a motor circuit&#10;&#10;Description automatically generated with low confidence">
            <a:extLst>
              <a:ext uri="{FF2B5EF4-FFF2-40B4-BE49-F238E27FC236}">
                <a16:creationId xmlns:a16="http://schemas.microsoft.com/office/drawing/2014/main" id="{EB6F6B41-CFCA-51B3-0D49-8F88473A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11845"/>
            <a:ext cx="5106632" cy="3338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8224D-EE6F-DFBD-34E2-C3F4925CF915}"/>
                  </a:ext>
                </a:extLst>
              </p:cNvPr>
              <p:cNvSpPr txBox="1"/>
              <p:nvPr/>
            </p:nvSpPr>
            <p:spPr>
              <a:xfrm>
                <a:off x="6477775" y="1880110"/>
                <a:ext cx="5528245" cy="4072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en-US" sz="20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Electrical equations: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Armature voltage 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fr-FR" sz="2000" i="1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Motor voltage: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𝐼𝑅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acc>
                      <m:accPr>
                        <m:chr m:val="̇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"/>
                </a:pPr>
                <a:r>
                  <a:rPr lang="en-US" sz="20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Mechanical equation:</a:t>
                </a: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è"/>
                </a:pPr>
                <a:r>
                  <a:rPr lang="en-US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Assist torque from the motor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acc>
                        <m:accPr>
                          <m:chr m:val="̇"/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𝑱</m:t>
                      </m:r>
                      <m:acc>
                        <m:accPr>
                          <m:chr m:val="̈"/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sz="20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8224D-EE6F-DFBD-34E2-C3F4925C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75" y="1880110"/>
                <a:ext cx="5528245" cy="4072397"/>
              </a:xfrm>
              <a:prstGeom prst="rect">
                <a:avLst/>
              </a:prstGeom>
              <a:blipFill>
                <a:blip r:embed="rId3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22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504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CAPSTONE PROJECT REPORT</vt:lpstr>
      <vt:lpstr>TABLE OF CONTENTS</vt:lpstr>
      <vt:lpstr>1. INTRODUCTION</vt:lpstr>
      <vt:lpstr>2. THEORETICAL BASIS 2.1. ELECTRIC POWER STEERING (EPS) SYSTEM</vt:lpstr>
      <vt:lpstr>2. THEORETICAL BASIS 2.2. DYNAMIC EQUILIBRIUM EQUATION</vt:lpstr>
      <vt:lpstr>2. THEORETICAL BASIS 2.3. ELECTRIC POWER STEERING (EPS) BLOCK DIAGRAM</vt:lpstr>
      <vt:lpstr>3. SIMULATION PROCESS 3.1 CREATING A PATH</vt:lpstr>
      <vt:lpstr>3. SIMULATION PROCESS 3.2 SIMULATION OF A DRIVER</vt:lpstr>
      <vt:lpstr>3. SIMULATION PROCESS 3.3. DC MOTOR MODEL</vt:lpstr>
      <vt:lpstr>3. SIMULATION PROCESS 3.3. DC MOTOR MODEL</vt:lpstr>
      <vt:lpstr>3. SIMULATION PROCESS 3.3. DC MOTOR MODEL</vt:lpstr>
      <vt:lpstr>3. SIMULATION PROCESS 3.4. COMPLETE SIMULATION MODEL</vt:lpstr>
      <vt:lpstr>4. RESULT AND EVALUATION 4.1. OUTPUT RESPONSE OF DC MOTOR</vt:lpstr>
      <vt:lpstr>4. RESULT AND EVALUATION 4.1. AT 10KM/H</vt:lpstr>
      <vt:lpstr>4. RESULT AND EVALUATION 4.1. AT 10KM/H</vt:lpstr>
      <vt:lpstr>4. RESULT AND EVALUATION 4.1. AT 40KM/H</vt:lpstr>
      <vt:lpstr>4. RESULT AND EVALUATION 4.1. AT 40KM/H</vt:lpstr>
      <vt:lpstr>5. CONCLUSION</vt:lpstr>
      <vt:lpstr>6. FUTURE WORK AND ENHANCEMENT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Minh Duy Đặng</dc:creator>
  <cp:lastModifiedBy>Minh Duy Đặng</cp:lastModifiedBy>
  <cp:revision>10</cp:revision>
  <dcterms:created xsi:type="dcterms:W3CDTF">2023-05-10T02:47:56Z</dcterms:created>
  <dcterms:modified xsi:type="dcterms:W3CDTF">2023-05-24T06:59:42Z</dcterms:modified>
</cp:coreProperties>
</file>